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59" r:id="rId4"/>
    <p:sldId id="302" r:id="rId5"/>
    <p:sldId id="261" r:id="rId6"/>
    <p:sldId id="511" r:id="rId7"/>
    <p:sldId id="274" r:id="rId8"/>
    <p:sldId id="510" r:id="rId9"/>
    <p:sldId id="541" r:id="rId10"/>
    <p:sldId id="303" r:id="rId11"/>
    <p:sldId id="275" r:id="rId12"/>
    <p:sldId id="542" r:id="rId13"/>
    <p:sldId id="508" r:id="rId14"/>
    <p:sldId id="276" r:id="rId15"/>
    <p:sldId id="277" r:id="rId16"/>
    <p:sldId id="543" r:id="rId17"/>
    <p:sldId id="509" r:id="rId18"/>
    <p:sldId id="280" r:id="rId19"/>
    <p:sldId id="312" r:id="rId20"/>
  </p:sldIdLst>
  <p:sldSz cx="12192000" cy="6858000"/>
  <p:notesSz cx="6858000" cy="9144000"/>
  <p:embeddedFontLst>
    <p:embeddedFont>
      <p:font typeface="Albert Sans" panose="020B060402020202020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95F"/>
    <a:srgbClr val="69B5F8"/>
    <a:srgbClr val="61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5" autoAdjust="0"/>
    <p:restoredTop sz="83390" autoAdjust="0"/>
  </p:normalViewPr>
  <p:slideViewPr>
    <p:cSldViewPr snapToGrid="0" showGuides="1">
      <p:cViewPr varScale="1">
        <p:scale>
          <a:sx n="132" d="100"/>
          <a:sy n="132" d="100"/>
        </p:scale>
        <p:origin x="450" y="13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E479C-8473-5649-B36A-750E7B20C63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2BE3-FDEB-B245-8AD9-FE155515E7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96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ural.co/t/zfl2786/m/zfl2786/1734598101253/ad718d5fa61071f819df70c84cce9998ce2a732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A89CD1-0A37-C068-15CF-EAFE7B6624F6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18D6B-492A-30FE-E9AD-55C702A9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32354C-45FB-48E4-FF75-90239A9B6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224081-AC3F-8936-2413-79189271D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Austausch im Plenum: Was hat gut geklappt, wo haben sich Schwierigkeiten ergeben?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2FC53B-F015-DA8A-F71C-5FC053193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57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804F28-8B83-338E-E17A-847DA0D0B3D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32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804F28-8B83-338E-E17A-847DA0D0B3D4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3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744AE-E9B2-E9E5-8C00-1C6C8C5D2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94BD331-0B3F-F671-69BE-D2D6D3B15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8B999E6-25E6-99DA-F4D5-B3C2006BF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60F290-A8A1-0489-E491-C4B055531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3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/>
              <a:t>Folie 4 : </a:t>
            </a:r>
            <a:endParaRPr lang="de-DE" dirty="0"/>
          </a:p>
          <a:p>
            <a:pPr>
              <a:defRPr/>
            </a:pPr>
            <a:r>
              <a:rPr lang="de-DE" dirty="0"/>
              <a:t>Frage als Check-In – kurze Rückmeldung von jeder Person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8CE2BE3-FDEB-B245-8AD9-FE155515E7DC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18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804F28-8B83-338E-E17A-847DA0D0B3D4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BC363-F070-433D-0240-D9D546D69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83ED31-2A5A-E116-E50F-747641235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E19456-873C-B3FA-5CC3-3910C4AE3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6: Austausch in Breakouträumen entsprechend der Lernteams. Sammeln der Austauschergebnisse auf folgendem Mural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>
                <a:solidFill>
                  <a:schemeClr val="bg2"/>
                </a:solidFill>
                <a:hlinkClick r:id="rId3"/>
              </a:rPr>
              <a:t>https://app.mural.co/t/zfl2786/m/zfl2786/1734598101253/ad718d5fa61071f819df70c84cce9998ce2a732a</a:t>
            </a:r>
            <a:r>
              <a:rPr lang="de-DE" i="1" dirty="0">
                <a:solidFill>
                  <a:schemeClr val="bg2"/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90AC76-5608-D924-FBA0-27421102E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93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6: Austausch in Breakouträumen entsprechend der Lernteams. Sammeln der Austauschergebnisse auf einem vorbereiteten Mural oder </a:t>
            </a:r>
            <a:r>
              <a:rPr lang="de-DE" dirty="0" err="1"/>
              <a:t>Canva</a:t>
            </a:r>
            <a:r>
              <a:rPr lang="de-DE" dirty="0"/>
              <a:t>-Board: </a:t>
            </a:r>
          </a:p>
          <a:p>
            <a:endParaRPr lang="de-DE" dirty="0"/>
          </a:p>
          <a:p>
            <a:r>
              <a:rPr lang="de-DE" dirty="0"/>
              <a:t>WICHTIG: über „Share“ (roter Button oben rechts) die Einstellung so verändern, dass alle lesen und bearbeiten können.</a:t>
            </a:r>
          </a:p>
          <a:p>
            <a:endParaRPr lang="de-DE" dirty="0"/>
          </a:p>
          <a:p>
            <a:r>
              <a:rPr lang="de-DE" dirty="0"/>
              <a:t>Mural anlegen: https://app.mural.co/t/zfl2786/m/zfl2786/1741944030715/12339ff9633c1f9a6f71f7ee266730cfa61140e3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17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A782B-3556-91BF-BAF7-33A5F3CAD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7F912C-5DB3-C6FB-58DE-70EBE7EB4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5BD0E60-AE69-841B-6D18-65611314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7: gemeinsamen Blick auf das Board werfen</a:t>
            </a:r>
            <a:endParaRPr lang="de-DE" i="1" dirty="0">
              <a:solidFill>
                <a:schemeClr val="bg2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E1D27B-CF49-29DC-6042-B6E8DEEBB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53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9E21-F1EE-848A-5683-ADF0618E7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A8B17EA-C5C2-01D4-AB22-76E658D0C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18AAF2-2033-C8C3-640A-3ADBF74BF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B57B87-B546-C802-E7C7-A4C4AAF1B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74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804F28-8B83-338E-E17A-847DA0D0B3D4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Austausch im Plenum: Was hat gut geklappt, wo haben sich Schwierigkeiten ergeben?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1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02AF2BB-2CD2-4D94-98F3-D812D58D6819}"/>
              </a:ext>
            </a:extLst>
          </p:cNvPr>
          <p:cNvSpPr/>
          <p:nvPr userDrawn="1"/>
        </p:nvSpPr>
        <p:spPr>
          <a:xfrm>
            <a:off x="436880" y="5786120"/>
            <a:ext cx="3556000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lbert Sans" pitchFamily="2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7AFE83-4F19-462B-9CDE-B0F73FB92808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BF9F55-456A-4108-B261-7AB0C7DA6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80" y="343856"/>
            <a:ext cx="5505173" cy="143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202613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2E2233-BC02-4692-A2EE-F8906B800895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48F649C-B269-496B-89B1-C80F1532BAE7}"/>
              </a:ext>
            </a:extLst>
          </p:cNvPr>
          <p:cNvSpPr/>
          <p:nvPr userDrawn="1"/>
        </p:nvSpPr>
        <p:spPr>
          <a:xfrm>
            <a:off x="367985" y="5475192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9E7F823-0DDE-4BD5-BCC9-A9F63991D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378" y="5902807"/>
            <a:ext cx="3217990" cy="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846603"/>
            <a:ext cx="8202612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3F1B8E-C7B0-4BC0-A26F-A8AA52BED294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67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.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B3EA6A-073E-4897-BB13-6F337A8F6B33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7FFE84B-EF92-40D0-9740-F04909E6AD64}"/>
              </a:ext>
            </a:extLst>
          </p:cNvPr>
          <p:cNvSpPr/>
          <p:nvPr userDrawn="1"/>
        </p:nvSpPr>
        <p:spPr>
          <a:xfrm>
            <a:off x="279495" y="6001965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67073EF-355A-40A5-8BC6-8DD3ED93F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378" y="5902807"/>
            <a:ext cx="3217990" cy="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640E49-9379-41A3-8ECE-DB18F4715D8E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marR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954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7BBDAD-58CA-FBFC-962B-8788EF0E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466" y="550977"/>
            <a:ext cx="2715162" cy="122433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02AF2BB-2CD2-4D94-98F3-D812D58D6819}"/>
              </a:ext>
            </a:extLst>
          </p:cNvPr>
          <p:cNvSpPr/>
          <p:nvPr userDrawn="1"/>
        </p:nvSpPr>
        <p:spPr>
          <a:xfrm>
            <a:off x="436880" y="5786120"/>
            <a:ext cx="3556000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lbert Sans" pitchFamily="2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7AFE83-4F19-462B-9CDE-B0F73FB92808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98B4C6-DF77-40A4-B3E2-AD83648DA8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0856" y="681560"/>
            <a:ext cx="963168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F1BF0E-C4E2-4891-8B35-B665088FCB7D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9ABC20-F75F-4E1D-BD15-DBC9D690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968FB3-E8DB-458A-A4F8-BFA34FFE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CC51E3-9FDF-4772-B001-FB528A03AC05}"/>
              </a:ext>
            </a:extLst>
          </p:cNvPr>
          <p:cNvSpPr/>
          <p:nvPr userDrawn="1"/>
        </p:nvSpPr>
        <p:spPr>
          <a:xfrm>
            <a:off x="1042416" y="5632078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A5DA08-5EC6-4B74-B2DB-4D58D485F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22" y="304436"/>
            <a:ext cx="5479606" cy="1432259"/>
          </a:xfrm>
          <a:prstGeom prst="rect">
            <a:avLst/>
          </a:prstGeom>
        </p:spPr>
      </p:pic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</p:spTree>
    <p:extLst>
      <p:ext uri="{BB962C8B-B14F-4D97-AF65-F5344CB8AC3E}">
        <p14:creationId xmlns:p14="http://schemas.microsoft.com/office/powerpoint/2010/main" val="9854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36CC2E0-7C72-4ED6-8DE0-7FF007D109EB}"/>
              </a:ext>
            </a:extLst>
          </p:cNvPr>
          <p:cNvSpPr/>
          <p:nvPr userDrawn="1"/>
        </p:nvSpPr>
        <p:spPr>
          <a:xfrm>
            <a:off x="591312" y="5475392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F1BF0E-C4E2-4891-8B35-B665088FCB7D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Zentrum für Lehrer*innenbildung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9ABC20-F75F-4E1D-BD15-DBC9D690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968FB3-E8DB-458A-A4F8-BFA34FFE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A55067-3D7A-4AB7-BB3E-78D0A09F5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" y="490311"/>
            <a:ext cx="2682852" cy="12097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7EF9A02-3777-4676-ACF5-0F1A608E2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2543" y="652272"/>
            <a:ext cx="967012" cy="9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bg>
      <p:bgPr>
        <a:solidFill>
          <a:srgbClr val="619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62475E-C213-438E-BB37-4F3ED8A69BD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C936E9E-59F5-471F-A631-941270C81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6" t="-45931" r="12815" b="123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5E9D18-F2CB-4662-8EBA-659941955F9A}"/>
                </a:ext>
              </a:extLst>
            </p:cNvPr>
            <p:cNvSpPr/>
            <p:nvPr userDrawn="1"/>
          </p:nvSpPr>
          <p:spPr>
            <a:xfrm>
              <a:off x="0" y="2168872"/>
              <a:ext cx="12192000" cy="2695227"/>
            </a:xfrm>
            <a:prstGeom prst="rect">
              <a:avLst/>
            </a:prstGeom>
            <a:gradFill flip="none" rotWithShape="1">
              <a:gsLst>
                <a:gs pos="0">
                  <a:srgbClr val="619ECF">
                    <a:alpha val="0"/>
                  </a:srgbClr>
                </a:gs>
                <a:gs pos="86000">
                  <a:srgbClr val="619E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ABACE3-7650-415C-BEB6-3AC3C3EFBBC7}"/>
                </a:ext>
              </a:extLst>
            </p:cNvPr>
            <p:cNvSpPr/>
            <p:nvPr userDrawn="1"/>
          </p:nvSpPr>
          <p:spPr>
            <a:xfrm>
              <a:off x="0" y="4162772"/>
              <a:ext cx="6838950" cy="2695227"/>
            </a:xfrm>
            <a:prstGeom prst="rect">
              <a:avLst/>
            </a:prstGeom>
            <a:gradFill flip="none" rotWithShape="1">
              <a:gsLst>
                <a:gs pos="75000">
                  <a:srgbClr val="002060">
                    <a:alpha val="0"/>
                  </a:srgbClr>
                </a:gs>
                <a:gs pos="100000">
                  <a:schemeClr val="accent1">
                    <a:lumMod val="100000"/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716"/>
            <a:ext cx="9561843" cy="2133473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08A984-EFA6-4ABD-919A-A9FB76A14789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CBD1EB-984B-43BE-9711-A80AE54FB0C1}"/>
              </a:ext>
            </a:extLst>
          </p:cNvPr>
          <p:cNvSpPr txBox="1"/>
          <p:nvPr userDrawn="1"/>
        </p:nvSpPr>
        <p:spPr>
          <a:xfrm rot="16200000">
            <a:off x="11150600" y="21844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latin typeface="Albert Sans" pitchFamily="2" charset="0"/>
              </a:rPr>
              <a:t>Foto: Gregor Hübl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F727216-D670-4FE3-8208-E842F063B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322" y="304436"/>
            <a:ext cx="5479606" cy="1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6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03">
    <p:bg>
      <p:bgPr>
        <a:solidFill>
          <a:srgbClr val="619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62475E-C213-438E-BB37-4F3ED8A69BD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C936E9E-59F5-471F-A631-941270C81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6" t="-45931" r="12815" b="123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5E9D18-F2CB-4662-8EBA-659941955F9A}"/>
                </a:ext>
              </a:extLst>
            </p:cNvPr>
            <p:cNvSpPr/>
            <p:nvPr userDrawn="1"/>
          </p:nvSpPr>
          <p:spPr>
            <a:xfrm>
              <a:off x="0" y="2168872"/>
              <a:ext cx="12192000" cy="2695227"/>
            </a:xfrm>
            <a:prstGeom prst="rect">
              <a:avLst/>
            </a:prstGeom>
            <a:gradFill flip="none" rotWithShape="1">
              <a:gsLst>
                <a:gs pos="0">
                  <a:srgbClr val="619ECF">
                    <a:alpha val="0"/>
                  </a:srgbClr>
                </a:gs>
                <a:gs pos="86000">
                  <a:srgbClr val="619E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ABACE3-7650-415C-BEB6-3AC3C3EFBBC7}"/>
                </a:ext>
              </a:extLst>
            </p:cNvPr>
            <p:cNvSpPr/>
            <p:nvPr userDrawn="1"/>
          </p:nvSpPr>
          <p:spPr>
            <a:xfrm>
              <a:off x="0" y="4162772"/>
              <a:ext cx="6838950" cy="2695227"/>
            </a:xfrm>
            <a:prstGeom prst="rect">
              <a:avLst/>
            </a:prstGeom>
            <a:gradFill flip="none" rotWithShape="1">
              <a:gsLst>
                <a:gs pos="75000">
                  <a:srgbClr val="002060">
                    <a:alpha val="0"/>
                  </a:srgbClr>
                </a:gs>
                <a:gs pos="100000">
                  <a:schemeClr val="accent1">
                    <a:lumMod val="100000"/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716"/>
            <a:ext cx="9561843" cy="2133473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08A984-EFA6-4ABD-919A-A9FB76A14789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CBD1EB-984B-43BE-9711-A80AE54FB0C1}"/>
              </a:ext>
            </a:extLst>
          </p:cNvPr>
          <p:cNvSpPr txBox="1"/>
          <p:nvPr userDrawn="1"/>
        </p:nvSpPr>
        <p:spPr>
          <a:xfrm rot="16200000">
            <a:off x="11150600" y="21844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latin typeface="Albert Sans" pitchFamily="2" charset="0"/>
              </a:rPr>
              <a:t>Foto: Gregor Hübl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2F1E8E8-9FAF-4DC4-9264-24F3C0740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" y="506039"/>
            <a:ext cx="2647973" cy="11940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F049EC3-EB69-41F3-A534-FC9286F26F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2543" y="664844"/>
            <a:ext cx="954440" cy="9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24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6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3F2ED0D-59AA-1DCB-151E-733D18A5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10954833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B3FC9CDE-4414-3EAA-F594-B1C3BC6D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864DA7-6C02-419E-8405-6BE90083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0C6C7F-0833-4D5B-A2C2-173B6B3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401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2830F-D331-528E-5294-480952523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D6858F6-5929-23CF-45F8-6B80487D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D947893-609E-4FD1-A221-D8EA9C77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5F5F7-FBF1-443B-9947-CF3918B31ED7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764AD6-4554-4A6B-9E6D-4A13162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48F2E6C-A643-4B42-9500-DD3EEDCAFC7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3721" y="1925431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85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CA0A4F3-F587-7736-0D65-8C49FA103C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925638"/>
            <a:ext cx="6096000" cy="416718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können Sie ein Bild einfügen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89688D5-31CC-8F2D-A204-458401BB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300D5A-2358-4BDE-8AD0-414C4ED61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6088A7-B90F-420A-8E66-8D0FF32A9A66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6F22E22-B305-4BA3-A40C-CD4F970AE3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C21017-6096-429D-B5EA-A79AA139C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Bildnachweis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6E15BAE-F4EC-49D3-90E9-06D961D15B8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86305" y="1925432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82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470D71-D16E-50A0-925D-BA830252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F9142C-32A3-29E3-FA58-AB5F5D1D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922400"/>
            <a:ext cx="10953538" cy="4170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9B9DB8-3727-FEA1-3D37-DE24327B5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6227" y="6323366"/>
            <a:ext cx="1221711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E434B-56C1-4192-9646-A540D98173F3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071991-F9E6-D3A5-AE88-C9E13C74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3366"/>
            <a:ext cx="2743200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25F8F00-DDB6-EAC2-94F0-6E3DE7068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ZfL</a:t>
            </a:r>
            <a:r>
              <a:rPr lang="de-DE" dirty="0"/>
              <a:t> / Thema / </a:t>
            </a:r>
            <a:r>
              <a:rPr lang="de-DE" dirty="0" err="1"/>
              <a:t>xy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C221CA-F2CD-4556-92D4-267ADF2C1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8070" y="5914980"/>
            <a:ext cx="3418507" cy="8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63" r:id="rId4"/>
    <p:sldLayoutId id="2147483661" r:id="rId5"/>
    <p:sldLayoutId id="2147483670" r:id="rId6"/>
    <p:sldLayoutId id="2147483650" r:id="rId7"/>
    <p:sldLayoutId id="2147483660" r:id="rId8"/>
    <p:sldLayoutId id="2147483652" r:id="rId9"/>
    <p:sldLayoutId id="2147483651" r:id="rId10"/>
    <p:sldLayoutId id="2147483664" r:id="rId11"/>
    <p:sldLayoutId id="2147483662" r:id="rId12"/>
    <p:sldLayoutId id="2147483665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6400" indent="-228600" algn="l" defTabSz="73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5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21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zfl-lernen.de/online-kurs/praxisphasentransparenz/eop-digitaler-begleitkurs/portfolio-eop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DA6448-CEAA-4C31-B6D9-5ACCD63B3C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F1BF0E-C4E2-4891-8B35-B665088FCB7D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D94AA7-B39E-48CE-979D-27AEE154EA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Zentrum für Lehrer*innenbildung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000E0A-73CA-49CA-8E58-5643CE2DC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Eignungs- und Orientierungspraktikum	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93A2628-60E7-4820-B16A-521623794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10. Sitzung – Beratungssitzung Praktikumsphase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17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Arbeit mit der persönlichen Beobachtungaufgabe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03</a:t>
            </a:r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962E2233-BC02-4692-A2EE-F8906B800895}" type="datetime1">
              <a:rPr lang="de-DE"/>
              <a:t>08.08.2025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68E9340-F083-4ABA-B8C9-B12DFB6AF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4" y="1144348"/>
            <a:ext cx="10954833" cy="6703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Wie haben Sie bisher die Arbeit an und mit Ihrer persönlichen Beobachtungsaufgabe erlebt?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75E1EF-F698-4549-82C0-7FD32658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447724"/>
          </a:xfrm>
        </p:spPr>
        <p:txBody>
          <a:bodyPr/>
          <a:lstStyle/>
          <a:p>
            <a:r>
              <a:rPr lang="de-DE" dirty="0"/>
              <a:t>Arbeit mit der persönlichen Beobachtungsaufgabe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B0F0A0-5DC6-49DA-86F0-DDD76949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82CDB964-D7F5-66DB-2887-CFBD6F7B6363}"/>
              </a:ext>
            </a:extLst>
          </p:cNvPr>
          <p:cNvSpPr txBox="1">
            <a:spLocks/>
          </p:cNvSpPr>
          <p:nvPr/>
        </p:nvSpPr>
        <p:spPr>
          <a:xfrm>
            <a:off x="686304" y="1985334"/>
            <a:ext cx="10954833" cy="4167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400" indent="-228600" algn="l" defTabSz="73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5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21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b="1" dirty="0"/>
              <a:t>Handabfrage – bitten heben Sie die digitale Hand, wenn die Aussage auf Sie zutrifft:</a:t>
            </a:r>
          </a:p>
          <a:p>
            <a:pPr>
              <a:lnSpc>
                <a:spcPct val="150000"/>
              </a:lnSpc>
            </a:pPr>
            <a:r>
              <a:rPr lang="de-DE" dirty="0"/>
              <a:t>Ich musste meine Beobachtungsaufgabe noch einmal anpassen oder sogar komplett verändern.</a:t>
            </a:r>
          </a:p>
          <a:p>
            <a:pPr>
              <a:lnSpc>
                <a:spcPct val="150000"/>
              </a:lnSpc>
            </a:pPr>
            <a:r>
              <a:rPr lang="de-DE" dirty="0"/>
              <a:t>Meine Beobachtungsaufgabe hat sich im Schulalltag als praktikabel erwiesen. </a:t>
            </a:r>
          </a:p>
          <a:p>
            <a:pPr>
              <a:lnSpc>
                <a:spcPct val="150000"/>
              </a:lnSpc>
            </a:pPr>
            <a:r>
              <a:rPr lang="de-DE" dirty="0"/>
              <a:t>Meine Beobachtungsaufgabe hat einen klaren Bezug zu meinem Wahlthema.</a:t>
            </a:r>
          </a:p>
          <a:p>
            <a:pPr>
              <a:lnSpc>
                <a:spcPct val="150000"/>
              </a:lnSpc>
            </a:pPr>
            <a:r>
              <a:rPr lang="de-DE" dirty="0"/>
              <a:t>Ich habe Ergebnisse erhalten, aus denen ich brauchbare Schlüsse ziehen kann.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2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03308-B187-4B22-2F5F-C0335D6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98586C-FD90-570B-559E-2238A7F89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4" y="1144348"/>
            <a:ext cx="10954833" cy="6703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Wie haben Sie bisher die Arbeit an und mit Ihrer persönlichen Entwicklungsaufgabe erlebt?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075306-BF0D-F493-9C77-831EB25F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447724"/>
          </a:xfrm>
        </p:spPr>
        <p:txBody>
          <a:bodyPr/>
          <a:lstStyle/>
          <a:p>
            <a:r>
              <a:rPr lang="de-DE" dirty="0"/>
              <a:t>Arbeit mit der persönlichen Entwicklungsaufgabe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EEC2B8-1005-A81E-79C6-80E7A4C0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1B22D926-4E62-59F1-F1DD-CAC2C90F9AB4}"/>
              </a:ext>
            </a:extLst>
          </p:cNvPr>
          <p:cNvSpPr txBox="1">
            <a:spLocks/>
          </p:cNvSpPr>
          <p:nvPr/>
        </p:nvSpPr>
        <p:spPr>
          <a:xfrm>
            <a:off x="686304" y="1985335"/>
            <a:ext cx="10954833" cy="2368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400" indent="-228600" algn="l" defTabSz="73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5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21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b="1" dirty="0"/>
              <a:t>Offener Austausch:</a:t>
            </a:r>
          </a:p>
          <a:p>
            <a:pPr>
              <a:lnSpc>
                <a:spcPct val="150000"/>
              </a:lnSpc>
            </a:pPr>
            <a:r>
              <a:rPr lang="de-DE" dirty="0"/>
              <a:t>Mussten Sie Ihre Entwicklungsaufgabe ändern?</a:t>
            </a:r>
          </a:p>
          <a:p>
            <a:pPr>
              <a:lnSpc>
                <a:spcPct val="150000"/>
              </a:lnSpc>
            </a:pPr>
            <a:r>
              <a:rPr lang="de-DE" dirty="0"/>
              <a:t>Hatten Sie Gelegenheit, sich mit Lehrkräften über Ihre Entwicklungsaufgabe auszutauschen? </a:t>
            </a:r>
          </a:p>
          <a:p>
            <a:pPr>
              <a:lnSpc>
                <a:spcPct val="150000"/>
              </a:lnSpc>
            </a:pPr>
            <a:r>
              <a:rPr lang="de-DE" dirty="0"/>
              <a:t>Ich habe Erkenntnisse erhalten, die ich für meine Weiterentwicklung nutzen kann.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6E6BC6-1959-5F62-0025-7F616E1A46FB}"/>
              </a:ext>
            </a:extLst>
          </p:cNvPr>
          <p:cNvSpPr txBox="1"/>
          <p:nvPr/>
        </p:nvSpPr>
        <p:spPr>
          <a:xfrm>
            <a:off x="2554515" y="4931949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750" dirty="0">
                <a:latin typeface="Arial" panose="020B0604020202020204" pitchFamily="34" charset="0"/>
                <a:cs typeface="Arial" panose="020B0604020202020204" pitchFamily="34" charset="0"/>
              </a:rPr>
              <a:t>Notieren Sie alle Gedanken, Notizen, Beobachtungen und Erkenntnisse, die Sie während Ihrer Praxisphase und im offenen Austausch rund um die Entwicklungsaufgabe(n) gemacht haben in Ihrem Portfolio.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DD53E9-5870-57F7-6457-C88784011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75" y="4823928"/>
            <a:ext cx="1148559" cy="11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Reflexion der Berufswahl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04</a:t>
            </a:r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962E2233-BC02-4692-A2EE-F8906B800895}" type="datetime1">
              <a:rPr lang="de-DE"/>
              <a:t>08.08.2025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52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0EF7133-409A-4E8E-84C2-809043B1D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4" y="1620632"/>
            <a:ext cx="10954833" cy="41673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2"/>
                </a:solidFill>
              </a:rPr>
              <a:t>Stand heute: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2"/>
                </a:solidFill>
              </a:rPr>
              <a:t>„Wie passen der Beruf „Lehrer*in“ und ich zusammen?“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de-DE" altLang="de-DE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dirty="0"/>
              <a:t>Überlegen Sie sich in </a:t>
            </a:r>
            <a:r>
              <a:rPr lang="de-DE" altLang="de-DE" sz="1800" u="sng" dirty="0"/>
              <a:t>Einzelarbeit 3 - 4 Minuten </a:t>
            </a:r>
            <a:r>
              <a:rPr lang="de-DE" altLang="de-DE" sz="1800" b="1" dirty="0"/>
              <a:t>drei Schlagworte </a:t>
            </a:r>
            <a:r>
              <a:rPr lang="de-DE" altLang="de-DE" sz="1800" dirty="0"/>
              <a:t>zu dieser Fragestellung und notieren Sie diese, um Ihre Antwort auf die Frage zu skizzieren.</a:t>
            </a:r>
            <a:endParaRPr lang="de-DE" altLang="de-DE" sz="18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dirty="0"/>
              <a:t>Nutzen Sie Ihre Gedanken zur Weiterarbeit an Ihrer Entwicklungslinie.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729B27-364C-425A-9E36-302FDD62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Berufswahlreflexion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0DD546-1CF9-4AFC-9D12-CECDBF82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95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203D45-703D-45FC-B211-61FF8735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 Weg zum Beruf Lehrer*in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72C833-DD98-4D0E-8C33-5ED78DFE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5E60E0-145E-C1B1-309B-40DBBDA8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990" y="1279278"/>
            <a:ext cx="6878010" cy="501084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35AB350-14F2-BEA0-5880-F9F2A37A3724}"/>
              </a:ext>
            </a:extLst>
          </p:cNvPr>
          <p:cNvSpPr txBox="1"/>
          <p:nvPr/>
        </p:nvSpPr>
        <p:spPr>
          <a:xfrm>
            <a:off x="583960" y="969924"/>
            <a:ext cx="336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Abschlussreflexion: </a:t>
            </a:r>
          </a:p>
        </p:txBody>
      </p:sp>
      <p:pic>
        <p:nvPicPr>
          <p:cNvPr id="12" name="Grafik 1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30C35F6-7607-DFCE-4F2E-2C507131A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1" r="4597"/>
          <a:stretch/>
        </p:blipFill>
        <p:spPr bwMode="auto">
          <a:xfrm>
            <a:off x="808212" y="3266994"/>
            <a:ext cx="4688068" cy="169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E7EB8F0-2D3D-BF36-53A6-71F9A856EBE9}"/>
              </a:ext>
            </a:extLst>
          </p:cNvPr>
          <p:cNvSpPr txBox="1"/>
          <p:nvPr/>
        </p:nvSpPr>
        <p:spPr>
          <a:xfrm>
            <a:off x="4153754" y="5988210"/>
            <a:ext cx="732704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https://zfl-lernen.de/online-kurs/praxisphasentransparenz/eop-digitaler-begleitkurs/portfolio-eop/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50C681-64D0-1CC9-F962-A403C76AF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99" y="1514542"/>
            <a:ext cx="1437821" cy="14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3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203D45-703D-45FC-B211-61FF8735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815226"/>
          </a:xfrm>
        </p:spPr>
        <p:txBody>
          <a:bodyPr/>
          <a:lstStyle/>
          <a:p>
            <a:r>
              <a:rPr lang="de-DE" dirty="0"/>
              <a:t>Berufswahlreflexion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72C833-DD98-4D0E-8C33-5ED78DFE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2A6E89-FA3B-3499-BC19-B4EB45C0A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132" y="1562575"/>
            <a:ext cx="6222497" cy="236353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solidFill>
                  <a:schemeClr val="bg2"/>
                </a:solidFill>
              </a:rPr>
              <a:t>Blitzlicht im Plenum: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2000" b="1" dirty="0">
                <a:solidFill>
                  <a:schemeClr val="bg2"/>
                </a:solidFill>
              </a:rPr>
              <a:t>Wie haben Ihre bisherigen Praktikumserfahrungen Ihre Berufswahlmotivation beeinflusst?</a:t>
            </a:r>
          </a:p>
          <a:p>
            <a:pPr marL="0" indent="0">
              <a:lnSpc>
                <a:spcPct val="150000"/>
              </a:lnSpc>
              <a:buNone/>
            </a:pPr>
            <a:endParaRPr lang="de-DE" altLang="de-DE" sz="20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de-DE" altLang="de-DE" sz="2000" dirty="0"/>
          </a:p>
          <a:p>
            <a:pPr marL="0" indent="0">
              <a:lnSpc>
                <a:spcPct val="150000"/>
              </a:lnSpc>
              <a:buNone/>
            </a:pPr>
            <a:endParaRPr lang="de-DE" sz="20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9A8B00A-EB32-87A2-F68B-6766DFE4BB22}"/>
              </a:ext>
            </a:extLst>
          </p:cNvPr>
          <p:cNvGrpSpPr/>
          <p:nvPr/>
        </p:nvGrpSpPr>
        <p:grpSpPr>
          <a:xfrm>
            <a:off x="4426857" y="3450129"/>
            <a:ext cx="6372924" cy="2021764"/>
            <a:chOff x="4426857" y="3450129"/>
            <a:chExt cx="6372924" cy="2021764"/>
          </a:xfrm>
        </p:grpSpPr>
        <p:pic>
          <p:nvPicPr>
            <p:cNvPr id="1026" name="Picture 2" descr="Font,motivation,suggestion,incentive,kick-off - free image from needpix.com">
              <a:extLst>
                <a:ext uri="{FF2B5EF4-FFF2-40B4-BE49-F238E27FC236}">
                  <a16:creationId xmlns:a16="http://schemas.microsoft.com/office/drawing/2014/main" id="{CBF1F2A0-84CA-4E80-B423-7F505C0937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0" t="32063" r="5450" b="39014"/>
            <a:stretch>
              <a:fillRect/>
            </a:stretch>
          </p:blipFill>
          <p:spPr bwMode="auto">
            <a:xfrm rot="475462">
              <a:off x="4426857" y="3450129"/>
              <a:ext cx="6059715" cy="198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5214FE1-DD70-9533-D056-5E58DA200850}"/>
                </a:ext>
              </a:extLst>
            </p:cNvPr>
            <p:cNvSpPr txBox="1"/>
            <p:nvPr/>
          </p:nvSpPr>
          <p:spPr>
            <a:xfrm rot="208948">
              <a:off x="4435267" y="5256449"/>
              <a:ext cx="636451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https://www.needpix.com/photo/205784/font-motivation-suggestion-incentive-kick-off-pulse-stimulus-driving-force-mainspring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32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Ausblick und Check-out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04</a:t>
            </a:r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962E2233-BC02-4692-A2EE-F8906B800895}" type="datetime1">
              <a:rPr lang="de-DE"/>
              <a:t>08.08.2025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1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B142DEA-E978-4335-AD98-09278D5AF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1907" y="1617708"/>
            <a:ext cx="9859775" cy="4167393"/>
          </a:xfrm>
        </p:spPr>
        <p:txBody>
          <a:bodyPr/>
          <a:lstStyle/>
          <a:p>
            <a:pPr>
              <a:defRPr/>
            </a:pPr>
            <a:r>
              <a:rPr lang="de-DE" sz="1600" dirty="0"/>
              <a:t>Führen Sie Ihr </a:t>
            </a:r>
            <a:r>
              <a:rPr lang="de-DE" sz="1600" b="1" dirty="0"/>
              <a:t>Portfolio</a:t>
            </a:r>
            <a:r>
              <a:rPr lang="de-DE" sz="1600" dirty="0"/>
              <a:t> fort und schließen Sie es im </a:t>
            </a:r>
            <a:r>
              <a:rPr lang="de-DE" sz="1600" b="1" dirty="0" err="1"/>
              <a:t>SoSe</a:t>
            </a:r>
            <a:r>
              <a:rPr lang="de-DE" sz="1600" b="1" dirty="0"/>
              <a:t> bis zum 30.09. </a:t>
            </a:r>
            <a:r>
              <a:rPr lang="de-DE" sz="1600" dirty="0"/>
              <a:t>und im </a:t>
            </a:r>
            <a:r>
              <a:rPr lang="de-DE" sz="1600" b="1" dirty="0" err="1"/>
              <a:t>WiSe</a:t>
            </a:r>
            <a:r>
              <a:rPr lang="de-DE" sz="1600" b="1" dirty="0"/>
              <a:t> bis zum 31.03. </a:t>
            </a:r>
            <a:r>
              <a:rPr lang="de-DE" sz="1600" dirty="0"/>
              <a:t>ab (inkl. Hochladen und Freischalten).</a:t>
            </a:r>
          </a:p>
          <a:p>
            <a:pPr marL="369888" indent="0">
              <a:buNone/>
              <a:defRPr/>
            </a:pPr>
            <a:r>
              <a:rPr lang="de-DE" sz="1600" dirty="0"/>
              <a:t> obligatorischer Leistungsnachweis für die Verbuchung der CPs</a:t>
            </a:r>
          </a:p>
          <a:p>
            <a:pPr marL="369888" indent="0">
              <a:buNone/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/>
              <a:t>Gemeinsame Abschluss-Sitzung (3h) am </a:t>
            </a:r>
            <a:r>
              <a:rPr lang="de-DE" sz="1600" b="1" i="1" dirty="0">
                <a:solidFill>
                  <a:srgbClr val="FF0000"/>
                </a:solidFill>
              </a:rPr>
              <a:t>XX.XX.XXXX</a:t>
            </a:r>
            <a:r>
              <a:rPr lang="de-DE" sz="1600" b="1" i="1" dirty="0"/>
              <a:t> </a:t>
            </a:r>
            <a:r>
              <a:rPr lang="de-DE" sz="1600" dirty="0"/>
              <a:t>von </a:t>
            </a:r>
            <a:r>
              <a:rPr lang="de-DE" sz="1600" b="1" i="1" dirty="0">
                <a:solidFill>
                  <a:srgbClr val="FF0000"/>
                </a:solidFill>
              </a:rPr>
              <a:t>XX – XX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Uhr:</a:t>
            </a:r>
          </a:p>
          <a:p>
            <a:pPr marL="0" indent="0">
              <a:buNone/>
              <a:defRPr/>
            </a:pPr>
            <a:r>
              <a:rPr lang="de-DE" sz="1600" dirty="0">
                <a:sym typeface="Wingdings"/>
              </a:rPr>
              <a:t>        Hier sollten Ihre bearbeiteten Portfolio-Aufgaben (digital) vorliegen; wir werden damit arbeiten.</a:t>
            </a:r>
            <a:endParaRPr lang="de-DE" sz="1600" dirty="0"/>
          </a:p>
          <a:p>
            <a:pPr>
              <a:defRPr/>
            </a:pPr>
            <a:endParaRPr lang="de-DE" sz="1000" dirty="0"/>
          </a:p>
          <a:p>
            <a:pPr marL="355600">
              <a:defRPr/>
            </a:pPr>
            <a:r>
              <a:rPr lang="de-DE" sz="1600" dirty="0">
                <a:sym typeface="Wingdings" panose="05000000000000000000" pitchFamily="2" charset="2"/>
              </a:rPr>
              <a:t>Mündlich vorzubereiten: Abgleich Wahlthema mit der „Realität“ – Welche Aspekte aus Ihrem Impulsreferat konnten Sie in Ihrem EOP nutzen / was fehlte / was war anders als erwartet…? 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2F5D99-D3E0-41C6-A87B-F0705B97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472943"/>
          </a:xfrm>
        </p:spPr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55B39C-EAE1-41E3-B33A-879047A8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B6FB70-1AEC-8F50-E8B8-FD672E926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68" y="1378857"/>
            <a:ext cx="935306" cy="9273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D29415D-FF09-055A-A160-919526B4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94" y="2824688"/>
            <a:ext cx="913879" cy="9061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B64F6C4-81CE-18E1-3ADD-2AC40F411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3" y="4008163"/>
            <a:ext cx="859837" cy="9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4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2DAE-2851-8A54-666B-D31DD1DFB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3C5F57-27FC-5C4C-7918-E804C4B3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56" y="785668"/>
            <a:ext cx="5157390" cy="595356"/>
          </a:xfrm>
        </p:spPr>
        <p:txBody>
          <a:bodyPr/>
          <a:lstStyle/>
          <a:p>
            <a:r>
              <a:rPr lang="de-DE" dirty="0"/>
              <a:t>Check-Out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B66B2E-8DE9-77D3-4759-1E2746D3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6227" y="6323366"/>
            <a:ext cx="1221711" cy="244830"/>
          </a:xfrm>
        </p:spPr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08179-A9D6-F094-E421-04DE987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l" defTabSz="914400">
              <a:defRPr sz="1050" b="0" i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ffene Tür - Kostenlose Vektor-Clipart-Bilder auf creazilla.com">
            <a:extLst>
              <a:ext uri="{FF2B5EF4-FFF2-40B4-BE49-F238E27FC236}">
                <a16:creationId xmlns:a16="http://schemas.microsoft.com/office/drawing/2014/main" id="{E35F8EAE-D2D2-3B16-89F0-9A4E24FE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197">
            <a:off x="7073047" y="593731"/>
            <a:ext cx="2204469" cy="20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966EF6-0511-FA4F-EB2D-B6DE6221FC9F}"/>
              </a:ext>
            </a:extLst>
          </p:cNvPr>
          <p:cNvSpPr txBox="1"/>
          <p:nvPr/>
        </p:nvSpPr>
        <p:spPr>
          <a:xfrm>
            <a:off x="6410963" y="2812519"/>
            <a:ext cx="3034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 Quelle: https://creazilla.com/de/media/clipart/34626/offene-tur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D9D36048-6A94-B181-8CC1-577E59866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725" y="3611485"/>
            <a:ext cx="8685418" cy="652549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Ein Adjektiv, das zu Ihrer Stimmung am Ende dieser Beratungssitzung passt:</a:t>
            </a:r>
          </a:p>
        </p:txBody>
      </p:sp>
    </p:spTree>
    <p:extLst>
      <p:ext uri="{BB962C8B-B14F-4D97-AF65-F5344CB8AC3E}">
        <p14:creationId xmlns:p14="http://schemas.microsoft.com/office/powerpoint/2010/main" val="379016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FE48CA-66AE-4955-9547-2E7E55E2AD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/>
              <a:t>Check-In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/>
              <a:t>Austausch bisheriger Praktikumserfahrungen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/>
              <a:t>Arbeit mit Ihrer persönlichen Beobachtungsaufgabe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/>
              <a:t>Reflexion der Berufswahl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/>
              <a:t>Check-out und Ausblick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E39B0B-4F12-4B6B-B1C5-3B0C802D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dieser Sitzung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0D010E-5BA2-41F7-A027-01B138CC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7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01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962E2233-BC02-4692-A2EE-F8906B800895}" type="datetime1">
              <a:rPr lang="de-DE"/>
              <a:t>08.08.2025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Check-in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86305" y="491060"/>
            <a:ext cx="10954833" cy="728140"/>
          </a:xfrm>
        </p:spPr>
        <p:txBody>
          <a:bodyPr/>
          <a:lstStyle/>
          <a:p>
            <a:pPr>
              <a:defRPr/>
            </a:pPr>
            <a:r>
              <a:rPr lang="de-DE" dirty="0"/>
              <a:t>Check-In</a:t>
            </a:r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D87A2C-633B-4F9B-B395-7A4263E5FC92}" type="datetime1">
              <a:rPr lang="de-DE"/>
              <a:t>08.08.2025</a:t>
            </a:fld>
            <a:endParaRPr lang="de-DE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88A03087-71C6-A38F-286E-2F84068A3289}"/>
              </a:ext>
            </a:extLst>
          </p:cNvPr>
          <p:cNvSpPr txBox="1">
            <a:spLocks/>
          </p:cNvSpPr>
          <p:nvPr/>
        </p:nvSpPr>
        <p:spPr bwMode="auto">
          <a:xfrm>
            <a:off x="326194" y="1859260"/>
            <a:ext cx="3735732" cy="8787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46400" indent="-228600" algn="l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5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8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1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Tier passt am besten zu Ihren bisherigen Praktikumserfahrungen?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5A5ABF-2E87-8EF4-D4B9-D77A51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61" y="465590"/>
            <a:ext cx="2397265" cy="15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8F398C-F76E-FB95-A03D-B2FEC3DD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90" y="491060"/>
            <a:ext cx="1657757" cy="18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4B58516-1B81-A4C3-B393-8E721657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21" y="469113"/>
            <a:ext cx="2802077" cy="18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7E39CBD-7AD4-7DCF-60A9-ADBA854FB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7721" r="9069" b="14607"/>
          <a:stretch/>
        </p:blipFill>
        <p:spPr bwMode="auto">
          <a:xfrm>
            <a:off x="8779829" y="4519040"/>
            <a:ext cx="2606351" cy="19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B02F0E6-D188-4EB5-D51D-80BCAD2F5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15759" r="7020" b="7992"/>
          <a:stretch/>
        </p:blipFill>
        <p:spPr bwMode="auto">
          <a:xfrm>
            <a:off x="8718629" y="2379732"/>
            <a:ext cx="2527869" cy="20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D5F9525-423F-11D7-0DAB-C9EA82A1B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4" t="6615" r="6706" b="24855"/>
          <a:stretch/>
        </p:blipFill>
        <p:spPr bwMode="auto">
          <a:xfrm>
            <a:off x="4360505" y="4195146"/>
            <a:ext cx="2086940" cy="18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9FEAE310-2971-E7D0-2E97-049F12677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16031" r="10644" b="14695"/>
          <a:stretch/>
        </p:blipFill>
        <p:spPr bwMode="auto">
          <a:xfrm>
            <a:off x="6656128" y="2425321"/>
            <a:ext cx="1853818" cy="29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5BB1E01E-0E9F-42F6-6036-DAB3BB1D8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16647" r="23772" b="5832"/>
          <a:stretch/>
        </p:blipFill>
        <p:spPr bwMode="auto">
          <a:xfrm>
            <a:off x="2347705" y="3782394"/>
            <a:ext cx="1960908" cy="19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1AEABC1-E70C-D658-5B30-952111FB8AFD}"/>
              </a:ext>
            </a:extLst>
          </p:cNvPr>
          <p:cNvSpPr txBox="1"/>
          <p:nvPr/>
        </p:nvSpPr>
        <p:spPr>
          <a:xfrm>
            <a:off x="107715" y="5750554"/>
            <a:ext cx="3954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https://www.spiegel.de/fotostrecke/tierisch-lustig-die-besten-tier-schnappschuesse-2019-fotostrecke-170679.html</a:t>
            </a:r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87977C48-D357-4ADF-67FE-5BF76D5F6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9" t="27086" r="39765" b="25267"/>
          <a:stretch/>
        </p:blipFill>
        <p:spPr bwMode="auto">
          <a:xfrm>
            <a:off x="4459580" y="2116652"/>
            <a:ext cx="1913826" cy="202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0EFA306-AB50-249A-D58D-820BF57D7CDB}"/>
              </a:ext>
            </a:extLst>
          </p:cNvPr>
          <p:cNvSpPr txBox="1"/>
          <p:nvPr/>
        </p:nvSpPr>
        <p:spPr>
          <a:xfrm>
            <a:off x="4279839" y="543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0D9747-B561-3D26-8457-436A99ADFF79}"/>
              </a:ext>
            </a:extLst>
          </p:cNvPr>
          <p:cNvSpPr txBox="1"/>
          <p:nvPr/>
        </p:nvSpPr>
        <p:spPr bwMode="auto">
          <a:xfrm>
            <a:off x="4548646" y="2183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E2F218E-7988-7BF7-1B6B-C724065AB9E9}"/>
              </a:ext>
            </a:extLst>
          </p:cNvPr>
          <p:cNvSpPr txBox="1"/>
          <p:nvPr/>
        </p:nvSpPr>
        <p:spPr bwMode="auto">
          <a:xfrm>
            <a:off x="7918976" y="103470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47E95A1-A4AC-C465-9D79-148D9A152A01}"/>
              </a:ext>
            </a:extLst>
          </p:cNvPr>
          <p:cNvSpPr txBox="1"/>
          <p:nvPr/>
        </p:nvSpPr>
        <p:spPr bwMode="auto">
          <a:xfrm>
            <a:off x="8704730" y="17423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97BB2E-5CAC-6A09-0348-8BC601DC41B9}"/>
              </a:ext>
            </a:extLst>
          </p:cNvPr>
          <p:cNvSpPr txBox="1"/>
          <p:nvPr/>
        </p:nvSpPr>
        <p:spPr bwMode="auto">
          <a:xfrm>
            <a:off x="8868564" y="2459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6F3DDA2-F647-52BD-ADFF-9D1C32EC9597}"/>
              </a:ext>
            </a:extLst>
          </p:cNvPr>
          <p:cNvSpPr txBox="1"/>
          <p:nvPr/>
        </p:nvSpPr>
        <p:spPr bwMode="auto">
          <a:xfrm>
            <a:off x="8870944" y="60764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D041BCF-46E2-6571-3EC5-D3A2E3AFB4FF}"/>
              </a:ext>
            </a:extLst>
          </p:cNvPr>
          <p:cNvSpPr txBox="1"/>
          <p:nvPr/>
        </p:nvSpPr>
        <p:spPr bwMode="auto">
          <a:xfrm>
            <a:off x="6710190" y="24977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B50000C-2DCD-7776-F848-342DA9B3E010}"/>
              </a:ext>
            </a:extLst>
          </p:cNvPr>
          <p:cNvSpPr txBox="1"/>
          <p:nvPr/>
        </p:nvSpPr>
        <p:spPr bwMode="auto">
          <a:xfrm>
            <a:off x="2444043" y="38258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59428A-D38C-249E-A77B-0D34C902FD3D}"/>
              </a:ext>
            </a:extLst>
          </p:cNvPr>
          <p:cNvSpPr txBox="1"/>
          <p:nvPr/>
        </p:nvSpPr>
        <p:spPr bwMode="auto">
          <a:xfrm>
            <a:off x="4403694" y="4261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2D286539-3A82-DD6C-D1F7-AE5FD8584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7" t="10456" r="4979" b="8741"/>
          <a:stretch/>
        </p:blipFill>
        <p:spPr bwMode="auto">
          <a:xfrm>
            <a:off x="184795" y="3616425"/>
            <a:ext cx="2108281" cy="20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F4A80AE-3E3B-E6B9-0F4E-3399D3770786}"/>
              </a:ext>
            </a:extLst>
          </p:cNvPr>
          <p:cNvSpPr txBox="1"/>
          <p:nvPr/>
        </p:nvSpPr>
        <p:spPr bwMode="auto">
          <a:xfrm>
            <a:off x="1818800" y="35977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932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Austausch bisheriger Praktikumserfahrungen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02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962E2233-BC02-4692-A2EE-F8906B800895}" type="datetime1">
              <a:rPr lang="de-DE"/>
              <a:t>08.08.2025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59098-985E-EC3C-F9B4-64DC352C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FA66E3-9451-EE92-BE5F-332482944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680603"/>
            <a:ext cx="10954833" cy="33340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sz="1800" dirty="0"/>
              <a:t>Wie wurden Sie an Ihrer Praktikumsschule aufgenommen?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800" dirty="0"/>
              <a:t>Welcher Aspekt oder welche besondere Situation kommt Ihnen als erstes in den Sinn, wenn Sie an Ihre EOP-Schule oder Ihr EOP denkt?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800" dirty="0"/>
              <a:t>Notieren Sie die bisherige „Sternstunde“ Ihres Praktikums.</a:t>
            </a:r>
          </a:p>
          <a:p>
            <a:pPr>
              <a:lnSpc>
                <a:spcPct val="150000"/>
              </a:lnSpc>
            </a:pPr>
            <a:r>
              <a:rPr lang="de-DE" altLang="de-DE" sz="1800" dirty="0"/>
              <a:t>Wie hoch empfinden Sie momentan die universitäre Belastung durch Klausuren, Hausarbeiten etc. während des EOP?</a:t>
            </a:r>
          </a:p>
          <a:p>
            <a:pPr marL="0" indent="0">
              <a:lnSpc>
                <a:spcPct val="150000"/>
              </a:lnSpc>
              <a:buNone/>
            </a:pPr>
            <a:endParaRPr lang="de-DE" alt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295B0B-333A-A7BE-A52B-50C0A179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581836"/>
          </a:xfrm>
        </p:spPr>
        <p:txBody>
          <a:bodyPr/>
          <a:lstStyle/>
          <a:p>
            <a:r>
              <a:rPr lang="de-DE" dirty="0"/>
              <a:t>Ihre bisherigen Erfahrungen im EOP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11A8E-2889-C5C3-9302-AE55EFF2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11F4DA0-A773-B2A3-8544-E8BD1CD83E4C}"/>
              </a:ext>
            </a:extLst>
          </p:cNvPr>
          <p:cNvSpPr txBox="1"/>
          <p:nvPr/>
        </p:nvSpPr>
        <p:spPr>
          <a:xfrm>
            <a:off x="686305" y="1142341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(5 Min.)</a:t>
            </a:r>
          </a:p>
        </p:txBody>
      </p:sp>
    </p:spTree>
    <p:extLst>
      <p:ext uri="{BB962C8B-B14F-4D97-AF65-F5344CB8AC3E}">
        <p14:creationId xmlns:p14="http://schemas.microsoft.com/office/powerpoint/2010/main" val="122764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C81D496-E519-4F20-9F1E-66ADD8A81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680602"/>
            <a:ext cx="10954833" cy="41673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sz="1800" dirty="0"/>
              <a:t>Wie wurden Sie an Ihrer Praktikumsschule aufgenommen?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800" dirty="0"/>
              <a:t>Welcher Aspekt oder welche besondere Situation kommt Ihnen als erstes in den Sinn, wenn Sie an Ihre EOP-Schule oder Ihr EOP denkt?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800" dirty="0"/>
              <a:t>Notieren Sie die bisherige „Sternstunde“ Ihres Praktikums.</a:t>
            </a:r>
          </a:p>
          <a:p>
            <a:pPr>
              <a:lnSpc>
                <a:spcPct val="150000"/>
              </a:lnSpc>
            </a:pPr>
            <a:r>
              <a:rPr lang="de-DE" altLang="de-DE" sz="1800" dirty="0"/>
              <a:t>Wie hoch empfinden Sie momentan die universitäre Belastung durch Klausuren, Hausarbeiten etc. während des EOP?</a:t>
            </a:r>
          </a:p>
          <a:p>
            <a:pPr>
              <a:lnSpc>
                <a:spcPct val="150000"/>
              </a:lnSpc>
            </a:pPr>
            <a:endParaRPr lang="de-DE" altLang="de-DE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DE" i="1" dirty="0">
                <a:solidFill>
                  <a:schemeClr val="bg2"/>
                </a:solidFill>
              </a:rPr>
              <a:t>Nutzen Sie das Mural-Board für Ihre Erfahrungen: </a:t>
            </a:r>
            <a:r>
              <a:rPr lang="de-DE" i="1" dirty="0">
                <a:solidFill>
                  <a:srgbClr val="FF0000"/>
                </a:solidFill>
              </a:rPr>
              <a:t>Link einfügen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4EAB2F-0487-4DDF-B56A-F441C75F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581836"/>
          </a:xfrm>
        </p:spPr>
        <p:txBody>
          <a:bodyPr/>
          <a:lstStyle/>
          <a:p>
            <a:r>
              <a:rPr lang="de-DE" dirty="0"/>
              <a:t>Ihre bisherigen Erfahrungen im EOP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E7F707-67D6-4F77-988B-4AAD65BF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9F22B5-4AF7-01B2-9CBD-308AB7FF9CC2}"/>
              </a:ext>
            </a:extLst>
          </p:cNvPr>
          <p:cNvSpPr txBox="1"/>
          <p:nvPr/>
        </p:nvSpPr>
        <p:spPr>
          <a:xfrm>
            <a:off x="686305" y="1142341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Breakouträumen (20 Min.)</a:t>
            </a:r>
          </a:p>
        </p:txBody>
      </p:sp>
    </p:spTree>
    <p:extLst>
      <p:ext uri="{BB962C8B-B14F-4D97-AF65-F5344CB8AC3E}">
        <p14:creationId xmlns:p14="http://schemas.microsoft.com/office/powerpoint/2010/main" val="141089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CBB5F-6D2B-98F6-239A-24F2CEA4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170F42-3D7C-9850-84A6-F0DCED01F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680602"/>
            <a:ext cx="10954833" cy="41673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altLang="de-DE" sz="1800" dirty="0"/>
              <a:t>Gemeinsamer Blick auf den Austausch in den Breakouträumen:</a:t>
            </a:r>
          </a:p>
          <a:p>
            <a:pPr>
              <a:lnSpc>
                <a:spcPct val="150000"/>
              </a:lnSpc>
            </a:pPr>
            <a:r>
              <a:rPr lang="de-DE" altLang="de-DE" sz="1800" dirty="0"/>
              <a:t>Was hat Sie besonders überrascht?</a:t>
            </a:r>
          </a:p>
          <a:p>
            <a:pPr>
              <a:lnSpc>
                <a:spcPct val="150000"/>
              </a:lnSpc>
            </a:pPr>
            <a:r>
              <a:rPr lang="de-DE" altLang="de-DE" sz="1800" dirty="0"/>
              <a:t>Wo haben Sie ähnliche Erfahrungen gemacht?</a:t>
            </a:r>
          </a:p>
          <a:p>
            <a:pPr>
              <a:lnSpc>
                <a:spcPct val="150000"/>
              </a:lnSpc>
            </a:pPr>
            <a:r>
              <a:rPr lang="de-DE" altLang="de-DE" sz="1800" dirty="0"/>
              <a:t>Wo waren Ihre Erfahrungen sehr unterschiedlich?</a:t>
            </a:r>
          </a:p>
          <a:p>
            <a:pPr>
              <a:lnSpc>
                <a:spcPct val="150000"/>
              </a:lnSpc>
            </a:pPr>
            <a:endParaRPr lang="de-DE" altLang="de-DE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DE" i="1" dirty="0">
                <a:solidFill>
                  <a:schemeClr val="bg2"/>
                </a:solidFill>
              </a:rPr>
              <a:t>Mural-Board mit Ihren Erfahrungen: </a:t>
            </a:r>
            <a:r>
              <a:rPr lang="de-DE" i="1" dirty="0">
                <a:solidFill>
                  <a:srgbClr val="FF0000"/>
                </a:solidFill>
              </a:rPr>
              <a:t>Link einfügen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1FF825-FA11-A0B3-0F1C-419F41FA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581836"/>
          </a:xfrm>
        </p:spPr>
        <p:txBody>
          <a:bodyPr/>
          <a:lstStyle/>
          <a:p>
            <a:r>
              <a:rPr lang="de-DE" dirty="0"/>
              <a:t>Ihre bisherigen Erfahrungen im EOP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11BED0-8FDB-CD27-59BB-BC3D61CE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9A1B8F-D608-6C42-7EBB-C8E7625583DE}"/>
              </a:ext>
            </a:extLst>
          </p:cNvPr>
          <p:cNvSpPr txBox="1"/>
          <p:nvPr/>
        </p:nvSpPr>
        <p:spPr>
          <a:xfrm>
            <a:off x="686305" y="1142341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im Plenum (15 Min.)</a:t>
            </a:r>
          </a:p>
        </p:txBody>
      </p:sp>
    </p:spTree>
    <p:extLst>
      <p:ext uri="{BB962C8B-B14F-4D97-AF65-F5344CB8AC3E}">
        <p14:creationId xmlns:p14="http://schemas.microsoft.com/office/powerpoint/2010/main" val="4724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BE682-5AAC-A1A4-E5D1-C35744BFA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B16A69-E788-1A7F-C1F0-9C11F278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595356"/>
          </a:xfrm>
        </p:spPr>
        <p:txBody>
          <a:bodyPr/>
          <a:lstStyle/>
          <a:p>
            <a:r>
              <a:rPr lang="de-DE" dirty="0"/>
              <a:t>Fragen rund um das Praktikum?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4AA2F5-F52D-6941-8EBC-C3653CAC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C6D77A-ED8B-7B15-D65F-6CB1A3B3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l" defTabSz="914400" rtl="0" eaLnBrk="1" latinLnBrk="0" hangingPunct="1">
              <a:defRPr sz="1050" b="0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8A5E7D6-AE52-DF66-B5AF-3239F7A4A2FA}"/>
              </a:ext>
            </a:extLst>
          </p:cNvPr>
          <p:cNvGrpSpPr/>
          <p:nvPr/>
        </p:nvGrpSpPr>
        <p:grpSpPr>
          <a:xfrm>
            <a:off x="3323081" y="1432866"/>
            <a:ext cx="4139211" cy="4162789"/>
            <a:chOff x="3206966" y="859551"/>
            <a:chExt cx="4139211" cy="4162789"/>
          </a:xfrm>
        </p:grpSpPr>
        <p:pic>
          <p:nvPicPr>
            <p:cNvPr id="1026" name="Picture 2" descr="Kostenlose foto : Hand, Denken, Finger, Symbol, denken, Arm, Spielzeug,  menschlicher Körper, Produkt, Hilfe, Nase, Denker, Strategie, Frage, Organ,  Problem, Zahn, Daumen, Karikatur, Figuren, Puzzles, Nachdenken, Erwägen,  Sinn, Fragezeichen, Antwort ...">
              <a:extLst>
                <a:ext uri="{FF2B5EF4-FFF2-40B4-BE49-F238E27FC236}">
                  <a16:creationId xmlns:a16="http://schemas.microsoft.com/office/drawing/2014/main" id="{82D0B08F-002E-70B9-47A1-A6AA128BA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966" y="859551"/>
              <a:ext cx="4139211" cy="4139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1B931D4-7B66-635F-D487-30CB72AF8932}"/>
                </a:ext>
              </a:extLst>
            </p:cNvPr>
            <p:cNvSpPr txBox="1"/>
            <p:nvPr/>
          </p:nvSpPr>
          <p:spPr>
            <a:xfrm>
              <a:off x="4160752" y="4806896"/>
              <a:ext cx="238490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https://pxhere.com/de/photo/1403204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0000"/>
      </a:dk1>
      <a:lt1>
        <a:srgbClr val="FFFFFF"/>
      </a:lt1>
      <a:dk2>
        <a:srgbClr val="005176"/>
      </a:dk2>
      <a:lt2>
        <a:srgbClr val="005176"/>
      </a:lt2>
      <a:accent1>
        <a:srgbClr val="005176"/>
      </a:accent1>
      <a:accent2>
        <a:srgbClr val="00A1C0"/>
      </a:accent2>
      <a:accent3>
        <a:srgbClr val="00A1C0"/>
      </a:accent3>
      <a:accent4>
        <a:srgbClr val="E05A52"/>
      </a:accent4>
      <a:accent5>
        <a:srgbClr val="E05A52"/>
      </a:accent5>
      <a:accent6>
        <a:srgbClr val="E05A52"/>
      </a:accent6>
      <a:hlink>
        <a:srgbClr val="00A1C0"/>
      </a:hlink>
      <a:folHlink>
        <a:srgbClr val="E05A52"/>
      </a:folHlink>
    </a:clrScheme>
    <a:fontScheme name="UzK 2023">
      <a:majorFont>
        <a:latin typeface="Albert Sans"/>
        <a:ea typeface=""/>
        <a:cs typeface=""/>
      </a:majorFont>
      <a:minorFont>
        <a:latin typeface="Alber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K_PPT-Master_230201" id="{B5418ECA-8C0A-8F41-8796-9ECF9392E09D}" vid="{F9A25019-F941-2746-8D73-6550E2F118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902</Words>
  <Application>Microsoft Office PowerPoint</Application>
  <PresentationFormat>Breitbild</PresentationFormat>
  <Paragraphs>157</Paragraphs>
  <Slides>19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Wingdings</vt:lpstr>
      <vt:lpstr>Albert Sans</vt:lpstr>
      <vt:lpstr>Arial</vt:lpstr>
      <vt:lpstr>Calibri</vt:lpstr>
      <vt:lpstr>Office</vt:lpstr>
      <vt:lpstr>Das Eignungs- und Orientierungspraktikum </vt:lpstr>
      <vt:lpstr>Inhalte dieser Sitzung</vt:lpstr>
      <vt:lpstr>Check-in</vt:lpstr>
      <vt:lpstr>Check-In</vt:lpstr>
      <vt:lpstr>Austausch bisheriger Praktikumserfahrungen</vt:lpstr>
      <vt:lpstr>Ihre bisherigen Erfahrungen im EOP</vt:lpstr>
      <vt:lpstr>Ihre bisherigen Erfahrungen im EOP</vt:lpstr>
      <vt:lpstr>Ihre bisherigen Erfahrungen im EOP</vt:lpstr>
      <vt:lpstr>Fragen rund um das Praktikum?</vt:lpstr>
      <vt:lpstr>Arbeit mit der persönlichen Beobachtungaufgabe</vt:lpstr>
      <vt:lpstr>Arbeit mit der persönlichen Beobachtungsaufgabe</vt:lpstr>
      <vt:lpstr>Arbeit mit der persönlichen Entwicklungsaufgabe</vt:lpstr>
      <vt:lpstr>Reflexion der Berufswahl</vt:lpstr>
      <vt:lpstr>Berufswahlreflexion</vt:lpstr>
      <vt:lpstr>Mein Weg zum Beruf Lehrer*in</vt:lpstr>
      <vt:lpstr>Berufswahlreflexion</vt:lpstr>
      <vt:lpstr>Ausblick und Check-out</vt:lpstr>
      <vt:lpstr>Ausblick</vt:lpstr>
      <vt:lpstr>Check-Out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Sophia Bernhöft</dc:creator>
  <cp:lastModifiedBy>Iris Flagmeyer</cp:lastModifiedBy>
  <cp:revision>100</cp:revision>
  <dcterms:created xsi:type="dcterms:W3CDTF">2023-01-31T13:16:58Z</dcterms:created>
  <dcterms:modified xsi:type="dcterms:W3CDTF">2025-08-08T11:48:02Z</dcterms:modified>
</cp:coreProperties>
</file>