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02" r:id="rId3"/>
    <p:sldId id="553" r:id="rId4"/>
    <p:sldId id="258" r:id="rId5"/>
    <p:sldId id="300" r:id="rId6"/>
    <p:sldId id="285" r:id="rId7"/>
    <p:sldId id="274" r:id="rId8"/>
    <p:sldId id="260" r:id="rId9"/>
    <p:sldId id="297" r:id="rId10"/>
    <p:sldId id="277" r:id="rId11"/>
    <p:sldId id="304" r:id="rId12"/>
    <p:sldId id="278" r:id="rId13"/>
    <p:sldId id="261" r:id="rId14"/>
    <p:sldId id="301" r:id="rId15"/>
    <p:sldId id="265" r:id="rId16"/>
    <p:sldId id="275" r:id="rId17"/>
    <p:sldId id="270" r:id="rId18"/>
    <p:sldId id="271" r:id="rId19"/>
    <p:sldId id="272" r:id="rId20"/>
    <p:sldId id="303" r:id="rId21"/>
    <p:sldId id="273" r:id="rId22"/>
    <p:sldId id="299" r:id="rId23"/>
  </p:sldIdLst>
  <p:sldSz cx="12192000" cy="6858000"/>
  <p:notesSz cx="6858000" cy="9144000"/>
  <p:embeddedFontLst>
    <p:embeddedFont>
      <p:font typeface="Albert Sans" panose="020B0604020202020204" charset="0"/>
      <p:regular r:id="rId25"/>
      <p:bold r:id="rId26"/>
      <p:italic r:id="rId27"/>
      <p:boldItalic r:id="rId28"/>
    </p:embeddedFont>
    <p:embeddedFont>
      <p:font typeface="Albert Sans SemiBold" panose="020B0604020202020204" charset="0"/>
      <p:regular r:id="rId29"/>
      <p:bold r:id="rId30"/>
      <p:italic r:id="rId31"/>
      <p:boldItalic r:id="rId3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95F"/>
    <a:srgbClr val="69B5F8"/>
    <a:srgbClr val="619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5" autoAdjust="0"/>
    <p:restoredTop sz="79089" autoAdjust="0"/>
  </p:normalViewPr>
  <p:slideViewPr>
    <p:cSldViewPr snapToGrid="0" showGuides="1">
      <p:cViewPr varScale="1">
        <p:scale>
          <a:sx n="126" d="100"/>
          <a:sy n="126" d="100"/>
        </p:scale>
        <p:origin x="1578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E479C-8473-5649-B36A-750E7B20C633}" type="datetimeFigureOut">
              <a:rPr lang="de-DE" smtClean="0"/>
              <a:t>08.08.2025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E2BE3-FDEB-B245-8AD9-FE155515E7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96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Vorab: Gibt es noch Probleme mit der Anlage eines Portfolios? Dann sollten wir jetzt versuchen, diese zu klären.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Keine Anwesenheitspflicht versus aktive Teilnahme – ohne Anwesenheit = Sonderaufgaben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r>
              <a:rPr lang="de-DE" dirty="0"/>
              <a:t>Lehrveranstaltungen/ Modulprüfung</a:t>
            </a:r>
          </a:p>
          <a:p>
            <a:r>
              <a:rPr lang="de-DE" dirty="0"/>
              <a:t>a) Seminar „Vorbereitung und Begleitung des Eignungs- und Orientierungspraktikums“ (TP) 30 St. + 20 St.</a:t>
            </a:r>
          </a:p>
          <a:p>
            <a:r>
              <a:rPr lang="de-DE" dirty="0"/>
              <a:t>b) schulisches Praktikum von mind. 25 Tagen Dauer 100 St. + 10 St.</a:t>
            </a:r>
          </a:p>
          <a:p>
            <a:r>
              <a:rPr lang="de-DE" dirty="0"/>
              <a:t>c) Modulprüfung: Portfolio 20 </a:t>
            </a:r>
            <a:r>
              <a:rPr lang="de-DE"/>
              <a:t>St.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598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i="1" dirty="0"/>
              <a:t>(Aktualisieren)</a:t>
            </a:r>
          </a:p>
          <a:p>
            <a:r>
              <a:rPr lang="de-DE" dirty="0"/>
              <a:t>Sie haben sich alle für ein Wahlthema entschieden. </a:t>
            </a:r>
          </a:p>
          <a:p>
            <a:r>
              <a:rPr lang="de-DE" dirty="0"/>
              <a:t>Wichtig: nutzen Sie den digitalen Begleitkurs – die Aufgaben zu den einzelnen Wahlthemen sind unterschiedlich. Dort finden Sie auch Hinweise für die Erstellung der Impulsreferate.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422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i="1" dirty="0"/>
              <a:t>(Link aktualisieren)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944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124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Kurz Nachdenken lassen vor Blitzlicht!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860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i="1" dirty="0"/>
              <a:t>(Aktualisieren der Lernkarte)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79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Check-in als Warm-up – Hinführung auf Thema - Austausch</a:t>
            </a:r>
          </a:p>
          <a:p>
            <a:endParaRPr lang="de-DE" dirty="0"/>
          </a:p>
          <a:p>
            <a:r>
              <a:rPr lang="de-DE" dirty="0"/>
              <a:t>Alle im Kreis aufstellen – diejenigen, auf die Aussage zutrifft, treten eine großen Schritt vor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564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Kooperative Lernformen enthalten immer diesen Dreischritt – sie finden diese Organisation bei vielen unterschiedlichen Methoden, 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Handabfrage: Wer kennt diese Arbeitsform bereits?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8CE2BE3-FDEB-B245-8AD9-FE155515E7DC}" type="slidenum">
              <a:rPr lang="de-DE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69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Neben den eben genannten Gründen gibt es noch viele weitere, die ihre Studienwahl beeinflusst haben. Damit haben Sie sich im Rahmen Ihrer Portfolioaufgabe auseinander gesetzt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Kooperative Lernformen – Think – pair - </a:t>
            </a:r>
            <a:r>
              <a:rPr lang="de-DE" dirty="0" err="1"/>
              <a:t>share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Think: Nehmen Sie sich 3 Minuten, um sich diese Portfolio-Aufgabe zu vergegenwärtigen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Pair – 2 Runden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Share: Gibt es etwas, was sie bei Ihren </a:t>
            </a:r>
            <a:r>
              <a:rPr lang="de-DE" b="0" dirty="0" err="1"/>
              <a:t>Kommiliton</a:t>
            </a:r>
            <a:r>
              <a:rPr lang="de-DE" b="0" dirty="0"/>
              <a:t>*innen besonders überrascht hat?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51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67A8D-3ED4-75A2-E26E-C921219BE1C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7305347-928A-A4E1-3CF8-3EDBC2166B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6DE84B0-E984-B6A2-191C-E85F483F7D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67124F-243E-1EBD-575C-BBAB9136A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8CE2BE3-FDEB-B245-8AD9-FE155515E7DC}" type="slidenum">
              <a:rPr lang="de-DE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797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Studierenden kennen sich nicht untereinander – Lernteamgruppenzuordnung durch Nennung der Themen und Handzeichen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Gruppenaufgabe – Ergebnisse an Stellwand sammeln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Was fällt Ihnen auf? – Welche Konsequenzen ziehen Sie daraus für Ihre zukünftige Rolle als Lehrer*in?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166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KMK – was ist das überhaupt? Alle Länder haben ein Kultusministerium – zuständig für Bildung – Bildung ist also Ländersache…. – in der KMK sitzen die Kultusminister*innen aller Länder – wenn die es schaffen, sich zu einigen, dann kann man davon ausgehen, dass diese Arbeitsergebnisse relevant für die Bildung in allen Bundesländern sind – haben Standards u.a. für die Lehrer*</a:t>
            </a:r>
            <a:r>
              <a:rPr lang="de-DE" dirty="0" err="1"/>
              <a:t>innenbildung</a:t>
            </a:r>
            <a:r>
              <a:rPr lang="de-DE" dirty="0"/>
              <a:t> formuliert.</a:t>
            </a:r>
          </a:p>
          <a:p>
            <a:endParaRPr lang="de-DE" dirty="0"/>
          </a:p>
          <a:p>
            <a:r>
              <a:rPr lang="de-DE" dirty="0"/>
              <a:t>Überleitung zu den KMK-Standards</a:t>
            </a:r>
            <a:r>
              <a:rPr lang="de-DE" baseline="0" dirty="0"/>
              <a:t> und dort zum Aspekt „Unterrichten“.</a:t>
            </a:r>
          </a:p>
          <a:p>
            <a:endParaRPr lang="de-DE" baseline="0" dirty="0"/>
          </a:p>
          <a:p>
            <a:r>
              <a:rPr lang="de-DE" baseline="0" dirty="0"/>
              <a:t>Impulsfrage:</a:t>
            </a:r>
          </a:p>
          <a:p>
            <a:r>
              <a:rPr lang="de-DE" baseline="0" dirty="0"/>
              <a:t>Was an dieser Definition von Kernaufgaben ist klar, wo ergeben sich Fragen? (z.B. wiss. Erkenntnisse; Reflexion von Lehr- u. Lernprozessen; systemische Evaluation)</a:t>
            </a:r>
          </a:p>
          <a:p>
            <a:endParaRPr lang="de-DE" baseline="0" dirty="0"/>
          </a:p>
          <a:p>
            <a:r>
              <a:rPr lang="de-DE" baseline="0" dirty="0"/>
              <a:t>Überleitung:</a:t>
            </a:r>
          </a:p>
          <a:p>
            <a:r>
              <a:rPr lang="de-DE" baseline="0" dirty="0"/>
              <a:t>Ausgehend von der Formulierung und der Anforderung durch die KMK-Standards sollen Sie sich im Lernteam noch einmal gemeinsam Gedanken machen, was eigentlich zentrale Gelingensbedingungen sind, um diesem Standard gerecht zu werden.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745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Welcher Bereich ist aus Ihrer Perspektive der bedeutendste? Murmelgruppen – kurzes Blitzlicht im Plenum  sind GLEICHWERTIG</a:t>
            </a:r>
          </a:p>
          <a:p>
            <a:endParaRPr lang="de-DE" dirty="0"/>
          </a:p>
          <a:p>
            <a:r>
              <a:rPr lang="de-DE" dirty="0"/>
              <a:t>Bezug nehmen zu den vorher erarbeiteten Kernaufgaben – welchen Kompetenzen würden Sie diese zuordnen (Folie 11)?</a:t>
            </a:r>
          </a:p>
          <a:p>
            <a:endParaRPr lang="de-DE" dirty="0"/>
          </a:p>
          <a:p>
            <a:r>
              <a:rPr lang="de-DE" dirty="0"/>
              <a:t>Weitere Infos im digitalen Begleitkurs.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2BE3-FDEB-B245-8AD9-FE155515E7D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89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4BC67-9B79-EF75-0AF0-8F81DF93E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948"/>
            <a:ext cx="9561843" cy="2133241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accent1"/>
                </a:solidFill>
                <a:latin typeface="Albert Sans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526B7D-4039-F443-1E7D-319E5DF86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Albert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02AF2BB-2CD2-4D94-98F3-D812D58D6819}"/>
              </a:ext>
            </a:extLst>
          </p:cNvPr>
          <p:cNvSpPr/>
          <p:nvPr userDrawn="1"/>
        </p:nvSpPr>
        <p:spPr>
          <a:xfrm>
            <a:off x="436880" y="5786120"/>
            <a:ext cx="3556000" cy="107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lbert Sans" pitchFamily="2" charset="0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A660AAD-253B-4D87-9A9A-18D772FDF4B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76228" y="6308734"/>
            <a:ext cx="1221711" cy="244830"/>
          </a:xfrm>
        </p:spPr>
        <p:txBody>
          <a:bodyPr/>
          <a:lstStyle>
            <a:lvl1pPr>
              <a:defRPr>
                <a:latin typeface="Albert Sans" pitchFamily="2" charset="0"/>
              </a:defRPr>
            </a:lvl1pPr>
          </a:lstStyle>
          <a:p>
            <a:fld id="{5B7AFE83-4F19-462B-9CDE-B0F73FB92808}" type="datetime1">
              <a:rPr lang="de-DE" smtClean="0"/>
              <a:t>08.08.2025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0BD1182-8153-47B0-8C09-8B01CE0F67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latin typeface="Albert Sans" pitchFamily="2" charset="0"/>
              </a:defRPr>
            </a:lvl1pPr>
          </a:lstStyle>
          <a:p>
            <a:r>
              <a:rPr lang="de-DE" dirty="0"/>
              <a:t>Institut / Lehrstuhl / Dezernat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EBF9F55-456A-4108-B261-7AB0C7DA6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80" y="343856"/>
            <a:ext cx="5505173" cy="143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40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913" userDrawn="1">
          <p15:clr>
            <a:srgbClr val="FBAE40"/>
          </p15:clr>
        </p15:guide>
        <p15:guide id="5" orient="horz" pos="6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87547-EC04-5499-1CC7-AF77F74D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846603"/>
            <a:ext cx="8202613" cy="285273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D3C3C8B-B081-5C18-932E-69376A7990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1" y="331894"/>
            <a:ext cx="2608263" cy="1584219"/>
          </a:xfrm>
        </p:spPr>
        <p:txBody>
          <a:bodyPr>
            <a:noAutofit/>
          </a:bodyPr>
          <a:lstStyle>
            <a:lvl1pPr marL="0" indent="0">
              <a:buNone/>
              <a:defRPr sz="13200" b="1" i="0">
                <a:solidFill>
                  <a:schemeClr val="bg1"/>
                </a:solidFill>
                <a:latin typeface="Albert Sa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2E2233-BC02-4692-A2EE-F8906B800895}" type="datetime1">
              <a:rPr lang="de-DE" smtClean="0"/>
              <a:t>08.08.2025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81FADA3-B9FE-4EDC-B2A6-FAD998CE6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Institut / Lehrstuhl / Dezernat 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48F649C-B269-496B-89B1-C80F1532BAE7}"/>
              </a:ext>
            </a:extLst>
          </p:cNvPr>
          <p:cNvSpPr/>
          <p:nvPr userDrawn="1"/>
        </p:nvSpPr>
        <p:spPr>
          <a:xfrm>
            <a:off x="271621" y="5390613"/>
            <a:ext cx="3651504" cy="1353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9E7F823-0DDE-4BD5-BCC9-A9F63991DA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378" y="5902807"/>
            <a:ext cx="3217990" cy="8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6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87547-EC04-5499-1CC7-AF77F74DC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2846603"/>
            <a:ext cx="8202612" cy="285273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 </a:t>
            </a:r>
            <a:r>
              <a:rPr lang="de-DE" dirty="0" err="1"/>
              <a:t>format</a:t>
            </a:r>
            <a:r>
              <a:rPr lang="de-DE" dirty="0"/>
              <a:t>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D3C3C8B-B081-5C18-932E-69376A7990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1" y="331894"/>
            <a:ext cx="2608263" cy="1584219"/>
          </a:xfrm>
        </p:spPr>
        <p:txBody>
          <a:bodyPr>
            <a:noAutofit/>
          </a:bodyPr>
          <a:lstStyle>
            <a:lvl1pPr marL="0" indent="0">
              <a:buNone/>
              <a:defRPr sz="13200" b="1" i="0">
                <a:solidFill>
                  <a:schemeClr val="accent2"/>
                </a:solidFill>
                <a:latin typeface="Albert Sa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3F1B8E-C7B0-4BC0-A26F-A8AA52BED294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81FADA3-B9FE-4EDC-B2A6-FAD998CE6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Institut / Lehrstuhl / Dezernat 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67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 01.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87547-EC04-5499-1CC7-AF77F74DC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846603"/>
            <a:ext cx="5210175" cy="285273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 </a:t>
            </a:r>
            <a:r>
              <a:rPr lang="de-DE" dirty="0" err="1"/>
              <a:t>format</a:t>
            </a:r>
            <a:r>
              <a:rPr lang="de-DE" dirty="0"/>
              <a:t>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D3C3C8B-B081-5C18-932E-69376A7990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1" y="331894"/>
            <a:ext cx="2608263" cy="1584219"/>
          </a:xfrm>
        </p:spPr>
        <p:txBody>
          <a:bodyPr>
            <a:noAutofit/>
          </a:bodyPr>
          <a:lstStyle>
            <a:lvl1pPr marL="0" indent="0">
              <a:buNone/>
              <a:defRPr sz="13200" b="1" i="0">
                <a:solidFill>
                  <a:schemeClr val="bg1"/>
                </a:solidFill>
                <a:latin typeface="Albert Sa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B3EA6A-073E-4897-BB13-6F337A8F6B33}" type="datetime1">
              <a:rPr lang="de-DE" smtClean="0"/>
              <a:t>08.08.2025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81FADA3-B9FE-4EDC-B2A6-FAD998CE6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Institut / Lehrstuhl / Dezernat 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98EFC909-035C-4262-9908-EF1702D9EF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93212" y="968591"/>
            <a:ext cx="4730751" cy="4730749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>
                <a:solidFill>
                  <a:schemeClr val="accent3"/>
                </a:solidFill>
              </a:defRPr>
            </a:lvl1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können Sie ein Bild einfügen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8DCBB7A7-D78F-49F8-BEF4-049208F844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97738" y="6092825"/>
            <a:ext cx="4343400" cy="215909"/>
          </a:xfrm>
        </p:spPr>
        <p:txBody>
          <a:bodyPr anchor="ctr">
            <a:noAutofit/>
          </a:bodyPr>
          <a:lstStyle>
            <a:lvl1pPr marL="0" indent="0" algn="r">
              <a:buNone/>
              <a:defRPr sz="8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Foto: Hier können Sie einen Bildnachweis einfügen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7FFE84B-EF92-40D0-9740-F04909E6AD64}"/>
              </a:ext>
            </a:extLst>
          </p:cNvPr>
          <p:cNvSpPr/>
          <p:nvPr userDrawn="1"/>
        </p:nvSpPr>
        <p:spPr>
          <a:xfrm>
            <a:off x="279495" y="6001965"/>
            <a:ext cx="3651504" cy="1353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67073EF-355A-40A5-8BC6-8DD3ED93FD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378" y="5902807"/>
            <a:ext cx="3217990" cy="8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98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folie 0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87547-EC04-5499-1CC7-AF77F74DC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846603"/>
            <a:ext cx="5210175" cy="2852737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 </a:t>
            </a:r>
            <a:r>
              <a:rPr lang="de-DE" dirty="0" err="1"/>
              <a:t>format</a:t>
            </a:r>
            <a:r>
              <a:rPr lang="de-DE" dirty="0"/>
              <a:t>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D3C3C8B-B081-5C18-932E-69376A7990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1" y="331894"/>
            <a:ext cx="2608263" cy="1584219"/>
          </a:xfrm>
        </p:spPr>
        <p:txBody>
          <a:bodyPr>
            <a:noAutofit/>
          </a:bodyPr>
          <a:lstStyle>
            <a:lvl1pPr marL="0" indent="0">
              <a:buNone/>
              <a:defRPr sz="13200" b="1" i="0">
                <a:solidFill>
                  <a:schemeClr val="accent2"/>
                </a:solidFill>
                <a:latin typeface="Albert Sa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640E49-9379-41A3-8ECE-DB18F4715D8E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81FADA3-B9FE-4EDC-B2A6-FAD998CE6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Institut / Lehrstuhl / Dezernat 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8DCBB7A7-D78F-49F8-BEF4-049208F844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97738" y="6092825"/>
            <a:ext cx="4343400" cy="215909"/>
          </a:xfrm>
        </p:spPr>
        <p:txBody>
          <a:bodyPr anchor="ctr">
            <a:noAutofit/>
          </a:bodyPr>
          <a:lstStyle>
            <a:lvl1pPr marL="0" marR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Foto: Hier können Sie einen Bildnachweis einfügen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98EFC909-035C-4262-9908-EF1702D9EF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93212" y="968591"/>
            <a:ext cx="4730751" cy="4730749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können Sie ein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9542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4BC67-9B79-EF75-0AF0-8F81DF93E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948"/>
            <a:ext cx="9561843" cy="2133241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accent1"/>
                </a:solidFill>
                <a:latin typeface="Albert Sans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526B7D-4039-F443-1E7D-319E5DF86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Albert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7BBDAD-58CA-FBFC-962B-8788EF0E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466" y="550977"/>
            <a:ext cx="2715162" cy="1224335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02AF2BB-2CD2-4D94-98F3-D812D58D6819}"/>
              </a:ext>
            </a:extLst>
          </p:cNvPr>
          <p:cNvSpPr/>
          <p:nvPr userDrawn="1"/>
        </p:nvSpPr>
        <p:spPr>
          <a:xfrm>
            <a:off x="436880" y="5786120"/>
            <a:ext cx="3556000" cy="107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lbert Sans" pitchFamily="2" charset="0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A660AAD-253B-4D87-9A9A-18D772FDF4B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76228" y="6308734"/>
            <a:ext cx="1221711" cy="244830"/>
          </a:xfrm>
        </p:spPr>
        <p:txBody>
          <a:bodyPr/>
          <a:lstStyle>
            <a:lvl1pPr>
              <a:defRPr>
                <a:latin typeface="Albert Sans" pitchFamily="2" charset="0"/>
              </a:defRPr>
            </a:lvl1pPr>
          </a:lstStyle>
          <a:p>
            <a:fld id="{5B7AFE83-4F19-462B-9CDE-B0F73FB92808}" type="datetime1">
              <a:rPr lang="de-DE" smtClean="0"/>
              <a:t>08.08.2025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0BD1182-8153-47B0-8C09-8B01CE0F67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latin typeface="Albert Sans" pitchFamily="2" charset="0"/>
              </a:defRPr>
            </a:lvl1pPr>
          </a:lstStyle>
          <a:p>
            <a:r>
              <a:rPr lang="de-DE" dirty="0"/>
              <a:t>Institut / Lehrstuhl / Dezernat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F98B4C6-DF77-40A4-B3E2-AD83648DA8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0856" y="681560"/>
            <a:ext cx="963168" cy="9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47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913" userDrawn="1">
          <p15:clr>
            <a:srgbClr val="FBAE40"/>
          </p15:clr>
        </p15:guide>
        <p15:guide id="5" orient="horz" pos="6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fld id="{9CF1BF0E-C4E2-4891-8B35-B665088FCB7D}" type="datetime1">
              <a:rPr lang="de-DE" smtClean="0"/>
              <a:t>08.08.2025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81FADA3-B9FE-4EDC-B2A6-FAD998CE6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r>
              <a:rPr lang="de-DE"/>
              <a:t>Institut / Lehrstuhl / Dezernat 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49ABC20-F75F-4E1D-BD15-DBC9D6909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948"/>
            <a:ext cx="9561843" cy="2133241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C0968FB3-E8DB-458A-A4F8-BFA34FFE8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lbert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CA5DA08-5EC6-4B74-B2DB-4D58D485F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322" y="304436"/>
            <a:ext cx="5479606" cy="14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1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36CC2E0-7C72-4ED6-8DE0-7FF007D109EB}"/>
              </a:ext>
            </a:extLst>
          </p:cNvPr>
          <p:cNvSpPr/>
          <p:nvPr userDrawn="1"/>
        </p:nvSpPr>
        <p:spPr>
          <a:xfrm>
            <a:off x="585307" y="5425139"/>
            <a:ext cx="3651504" cy="1353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B626D3E-1B09-408A-A2C0-B68CF0D22C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fld id="{9CF1BF0E-C4E2-4891-8B35-B665088FCB7D}" type="datetime1">
              <a:rPr lang="de-DE" smtClean="0"/>
              <a:t>08.08.2025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81FADA3-B9FE-4EDC-B2A6-FAD998CE6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r>
              <a:rPr lang="de-DE"/>
              <a:t>Institut / Lehrstuhl / Dezernat 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C3DB5F2-3F4E-4A12-9FEB-A876A951A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49ABC20-F75F-4E1D-BD15-DBC9D6909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948"/>
            <a:ext cx="9561843" cy="2133241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C0968FB3-E8DB-458A-A4F8-BFA34FFE8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lbert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4A55067-3D7A-4AB7-BB3E-78D0A09F5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680" y="438359"/>
            <a:ext cx="2798064" cy="126171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7EF9A02-3777-4676-ACF5-0F1A608E2E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2542" y="610745"/>
            <a:ext cx="1008539" cy="10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bg>
      <p:bgPr>
        <a:solidFill>
          <a:srgbClr val="619E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162475E-C213-438E-BB37-4F3ED8A69BD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C936E9E-59F5-471F-A631-941270C81F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16" t="-45931" r="12815" b="1233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15E9D18-F2CB-4662-8EBA-659941955F9A}"/>
                </a:ext>
              </a:extLst>
            </p:cNvPr>
            <p:cNvSpPr/>
            <p:nvPr userDrawn="1"/>
          </p:nvSpPr>
          <p:spPr>
            <a:xfrm>
              <a:off x="0" y="2168872"/>
              <a:ext cx="12192000" cy="2695227"/>
            </a:xfrm>
            <a:prstGeom prst="rect">
              <a:avLst/>
            </a:prstGeom>
            <a:gradFill flip="none" rotWithShape="1">
              <a:gsLst>
                <a:gs pos="0">
                  <a:srgbClr val="619ECF">
                    <a:alpha val="0"/>
                  </a:srgbClr>
                </a:gs>
                <a:gs pos="86000">
                  <a:srgbClr val="619E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  <a:latin typeface="Albert Sans" pitchFamily="2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0ABACE3-7650-415C-BEB6-3AC3C3EFBBC7}"/>
                </a:ext>
              </a:extLst>
            </p:cNvPr>
            <p:cNvSpPr/>
            <p:nvPr userDrawn="1"/>
          </p:nvSpPr>
          <p:spPr>
            <a:xfrm>
              <a:off x="0" y="4162772"/>
              <a:ext cx="6838950" cy="2695227"/>
            </a:xfrm>
            <a:prstGeom prst="rect">
              <a:avLst/>
            </a:prstGeom>
            <a:gradFill flip="none" rotWithShape="1">
              <a:gsLst>
                <a:gs pos="75000">
                  <a:srgbClr val="002060">
                    <a:alpha val="0"/>
                  </a:srgbClr>
                </a:gs>
                <a:gs pos="100000">
                  <a:schemeClr val="accent1">
                    <a:lumMod val="100000"/>
                    <a:alpha val="4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  <a:latin typeface="Albert Sans" pitchFamily="2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524BC67-9B79-EF75-0AF0-8F81DF93E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716"/>
            <a:ext cx="9561843" cy="2133473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526B7D-4039-F443-1E7D-319E5DF86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lbert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A660AAD-253B-4D87-9A9A-18D772FDF4B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76228" y="6308734"/>
            <a:ext cx="1221711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40000"/>
                    </a:prstClr>
                  </a:outerShdw>
                </a:effectLst>
                <a:latin typeface="Albert Sans" pitchFamily="2" charset="0"/>
              </a:defRPr>
            </a:lvl1pPr>
          </a:lstStyle>
          <a:p>
            <a:fld id="{9508A984-EFA6-4ABD-919A-A9FB76A14789}" type="datetime1">
              <a:rPr lang="de-DE" smtClean="0"/>
              <a:t>08.08.2025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0BD1182-8153-47B0-8C09-8B01CE0F67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40000"/>
                    </a:prstClr>
                  </a:outerShdw>
                </a:effectLst>
                <a:latin typeface="Albert Sans" pitchFamily="2" charset="0"/>
              </a:defRPr>
            </a:lvl1pPr>
          </a:lstStyle>
          <a:p>
            <a:r>
              <a:rPr lang="de-DE"/>
              <a:t>Institut / Lehrstuhl / Dezernat 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7CBD1EB-984B-43BE-9711-A80AE54FB0C1}"/>
              </a:ext>
            </a:extLst>
          </p:cNvPr>
          <p:cNvSpPr txBox="1"/>
          <p:nvPr userDrawn="1"/>
        </p:nvSpPr>
        <p:spPr>
          <a:xfrm rot="16200000">
            <a:off x="11150600" y="2184400"/>
            <a:ext cx="1866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1"/>
                </a:solidFill>
                <a:latin typeface="Albert Sans" pitchFamily="2" charset="0"/>
              </a:rPr>
              <a:t>Foto: Gregor Hübl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F727216-D670-4FE3-8208-E842F063BA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322" y="304436"/>
            <a:ext cx="5479606" cy="14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48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913">
          <p15:clr>
            <a:srgbClr val="FBAE40"/>
          </p15:clr>
        </p15:guide>
        <p15:guide id="5" orient="horz" pos="6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03">
    <p:bg>
      <p:bgPr>
        <a:solidFill>
          <a:srgbClr val="619E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162475E-C213-438E-BB37-4F3ED8A69BD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C936E9E-59F5-471F-A631-941270C81F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16" t="-45931" r="12815" b="12339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15E9D18-F2CB-4662-8EBA-659941955F9A}"/>
                </a:ext>
              </a:extLst>
            </p:cNvPr>
            <p:cNvSpPr/>
            <p:nvPr userDrawn="1"/>
          </p:nvSpPr>
          <p:spPr>
            <a:xfrm>
              <a:off x="0" y="2168872"/>
              <a:ext cx="12192000" cy="2695227"/>
            </a:xfrm>
            <a:prstGeom prst="rect">
              <a:avLst/>
            </a:prstGeom>
            <a:gradFill flip="none" rotWithShape="1">
              <a:gsLst>
                <a:gs pos="0">
                  <a:srgbClr val="619ECF">
                    <a:alpha val="0"/>
                  </a:srgbClr>
                </a:gs>
                <a:gs pos="86000">
                  <a:srgbClr val="619E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  <a:latin typeface="Albert Sans" pitchFamily="2" charset="0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0ABACE3-7650-415C-BEB6-3AC3C3EFBBC7}"/>
                </a:ext>
              </a:extLst>
            </p:cNvPr>
            <p:cNvSpPr/>
            <p:nvPr userDrawn="1"/>
          </p:nvSpPr>
          <p:spPr>
            <a:xfrm>
              <a:off x="0" y="4162772"/>
              <a:ext cx="6838950" cy="2695227"/>
            </a:xfrm>
            <a:prstGeom prst="rect">
              <a:avLst/>
            </a:prstGeom>
            <a:gradFill flip="none" rotWithShape="1">
              <a:gsLst>
                <a:gs pos="75000">
                  <a:srgbClr val="002060">
                    <a:alpha val="0"/>
                  </a:srgbClr>
                </a:gs>
                <a:gs pos="100000">
                  <a:schemeClr val="accent1">
                    <a:lumMod val="100000"/>
                    <a:alpha val="4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  <a:latin typeface="Albert Sans" pitchFamily="2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524BC67-9B79-EF75-0AF0-8F81DF93E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572" y="1925716"/>
            <a:ext cx="9561843" cy="2133473"/>
          </a:xfrm>
        </p:spPr>
        <p:txBody>
          <a:bodyPr anchor="b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lbert Sans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526B7D-4039-F443-1E7D-319E5DF86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93463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lbert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A660AAD-253B-4D87-9A9A-18D772FDF4B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676228" y="6308734"/>
            <a:ext cx="1221711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40000"/>
                    </a:prstClr>
                  </a:outerShdw>
                </a:effectLst>
                <a:latin typeface="Albert Sans" pitchFamily="2" charset="0"/>
              </a:defRPr>
            </a:lvl1pPr>
          </a:lstStyle>
          <a:p>
            <a:fld id="{9508A984-EFA6-4ABD-919A-A9FB76A14789}" type="datetime1">
              <a:rPr lang="de-DE" smtClean="0"/>
              <a:t>08.08.2025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0BD1182-8153-47B0-8C09-8B01CE0F67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07571" y="6308734"/>
            <a:ext cx="5436284" cy="24483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40000"/>
                    </a:prstClr>
                  </a:outerShdw>
                </a:effectLst>
                <a:latin typeface="Albert Sans" pitchFamily="2" charset="0"/>
              </a:defRPr>
            </a:lvl1pPr>
          </a:lstStyle>
          <a:p>
            <a:r>
              <a:rPr lang="de-DE"/>
              <a:t>Institut / Lehrstuhl / Dezernat 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7CBD1EB-984B-43BE-9711-A80AE54FB0C1}"/>
              </a:ext>
            </a:extLst>
          </p:cNvPr>
          <p:cNvSpPr txBox="1"/>
          <p:nvPr userDrawn="1"/>
        </p:nvSpPr>
        <p:spPr>
          <a:xfrm rot="16200000">
            <a:off x="11150600" y="2184400"/>
            <a:ext cx="1866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accent1"/>
                </a:solidFill>
                <a:latin typeface="Albert Sans" pitchFamily="2" charset="0"/>
              </a:rPr>
              <a:t>Foto: Gregor Hübl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3B83954-8BA4-4B8C-8CF2-B208892B21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80" y="438359"/>
            <a:ext cx="2798064" cy="126171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D10A504-57C2-4BFD-B6FB-62F4D8B270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32542" y="610745"/>
            <a:ext cx="1008539" cy="10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38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913">
          <p15:clr>
            <a:srgbClr val="FBAE40"/>
          </p15:clr>
        </p15:guide>
        <p15:guide id="5" orient="horz" pos="6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3F2ED0D-59AA-1DCB-151E-733D18A5D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925432"/>
            <a:ext cx="10954833" cy="4167393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B3FC9CDE-4414-3EAA-F594-B1C3BC6D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121563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864DA7-6C02-419E-8405-6BE90083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t>08.08.2025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0C6C7F-0833-4D5B-A2C2-173B6B37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2401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B2830F-D331-528E-5294-480952523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925432"/>
            <a:ext cx="5202867" cy="4167393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D6858F6-5929-23CF-45F8-6B80487D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121563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D947893-609E-4FD1-A221-D8EA9C77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F5F7-FBF1-443B-9947-CF3918B31ED7}" type="datetime1">
              <a:rPr lang="de-DE" smtClean="0"/>
              <a:t>08.08.2025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E977AD6-F42B-468B-AD89-A2B1DA6E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Institut / Lehrstuhl / Dezernat 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5764AD6-4554-4A6B-9E6D-4A131628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48F2E6C-A643-4B42-9500-DD3EEDCAFC7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63721" y="1925431"/>
            <a:ext cx="5202867" cy="4167393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3850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CA0A4F3-F587-7736-0D65-8C49FA103C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925638"/>
            <a:ext cx="6096000" cy="4167187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Hier können Sie ein Bild einfügen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89688D5-31CC-8F2D-A204-458401BB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121563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9300D5A-2358-4BDE-8AD0-414C4ED611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6088A7-B90F-420A-8E66-8D0FF32A9A66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494070B-692A-47CC-9F84-5FC408B781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Institut / Lehrstuhl / Dezernat 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6F22E22-B305-4BA3-A40C-CD4F970AE3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5C21017-6096-429D-B5EA-A79AA139C5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97738" y="6092825"/>
            <a:ext cx="4343400" cy="215909"/>
          </a:xfrm>
        </p:spPr>
        <p:txBody>
          <a:bodyPr anchor="ctr">
            <a:noAutofit/>
          </a:bodyPr>
          <a:lstStyle>
            <a:lvl1pPr marL="0" indent="0" algn="r">
              <a:buNone/>
              <a:defRPr sz="80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Foto: Bildnachweis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6E15BAE-F4EC-49D3-90E9-06D961D15B8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86305" y="1925432"/>
            <a:ext cx="5202867" cy="4167393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5826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5470D71-D16E-50A0-925D-BA830252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12156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F9142C-32A3-29E3-FA58-AB5F5D1D7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600" y="1922400"/>
            <a:ext cx="10953538" cy="41706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9B9DB8-3727-FEA1-3D37-DE24327B5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6227" y="6323366"/>
            <a:ext cx="1221711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 b="0" i="0">
                <a:solidFill>
                  <a:schemeClr val="bg2"/>
                </a:solidFill>
                <a:latin typeface="Albert Sans" pitchFamily="2" charset="0"/>
              </a:defRPr>
            </a:lvl1pPr>
          </a:lstStyle>
          <a:p>
            <a:fld id="{0CDE434B-56C1-4192-9646-A540D98173F3}" type="datetime1">
              <a:rPr lang="de-DE" smtClean="0"/>
              <a:pPr/>
              <a:t>08.08.2025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071991-F9E6-D3A5-AE88-C9E13C745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3366"/>
            <a:ext cx="2743200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100" b="1" i="0">
                <a:solidFill>
                  <a:schemeClr val="bg2"/>
                </a:solidFill>
                <a:latin typeface="Albert Sans" pitchFamily="2" charset="0"/>
              </a:defRPr>
            </a:lvl1pPr>
          </a:lstStyle>
          <a:p>
            <a:fld id="{833FA4B0-7731-EC49-88EA-B5E921ABE7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625F8F00-DDB6-EAC2-94F0-6E3DE7068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2128" y="6323366"/>
            <a:ext cx="3596668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 b="0" i="0">
                <a:solidFill>
                  <a:schemeClr val="bg2"/>
                </a:solidFill>
                <a:latin typeface="Albert Sans" pitchFamily="2" charset="0"/>
              </a:defRPr>
            </a:lvl1pPr>
          </a:lstStyle>
          <a:p>
            <a:r>
              <a:rPr lang="de-DE" dirty="0" err="1"/>
              <a:t>ZfL</a:t>
            </a:r>
            <a:r>
              <a:rPr lang="de-DE" dirty="0"/>
              <a:t> / Thema / </a:t>
            </a:r>
            <a:r>
              <a:rPr lang="de-DE" dirty="0" err="1"/>
              <a:t>xy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6C221CA-F2CD-4556-92D4-267ADF2C15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8070" y="5914980"/>
            <a:ext cx="3418507" cy="8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6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9" r:id="rId3"/>
    <p:sldLayoutId id="2147483663" r:id="rId4"/>
    <p:sldLayoutId id="2147483661" r:id="rId5"/>
    <p:sldLayoutId id="2147483668" r:id="rId6"/>
    <p:sldLayoutId id="2147483650" r:id="rId7"/>
    <p:sldLayoutId id="2147483660" r:id="rId8"/>
    <p:sldLayoutId id="2147483652" r:id="rId9"/>
    <p:sldLayoutId id="2147483651" r:id="rId10"/>
    <p:sldLayoutId id="2147483664" r:id="rId11"/>
    <p:sldLayoutId id="2147483662" r:id="rId12"/>
    <p:sldLayoutId id="2147483665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accent1"/>
          </a:solidFill>
          <a:latin typeface="Albert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lbert Sans" pitchFamily="2" charset="0"/>
          <a:ea typeface="+mn-ea"/>
          <a:cs typeface="Albert Sans" pitchFamily="2" charset="0"/>
        </a:defRPr>
      </a:lvl1pPr>
      <a:lvl2pPr marL="446400" indent="-228600" algn="l" defTabSz="73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lbert Sans" pitchFamily="2" charset="0"/>
          <a:ea typeface="+mn-ea"/>
          <a:cs typeface="Albert Sans" pitchFamily="2" charset="0"/>
        </a:defRPr>
      </a:lvl2pPr>
      <a:lvl3pPr marL="6750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lbert Sans" pitchFamily="2" charset="0"/>
          <a:ea typeface="+mn-ea"/>
          <a:cs typeface="Albert Sans" pitchFamily="2" charset="0"/>
        </a:defRPr>
      </a:lvl3pPr>
      <a:lvl4pPr marL="8802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lbert Sans" pitchFamily="2" charset="0"/>
          <a:ea typeface="+mn-ea"/>
          <a:cs typeface="Albert Sans" pitchFamily="2" charset="0"/>
        </a:defRPr>
      </a:lvl4pPr>
      <a:lvl5pPr marL="11214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SzPct val="140000"/>
        <a:buFont typeface="Arial" panose="020B0604020202020204" pitchFamily="34" charset="0"/>
        <a:buChar char="•"/>
        <a:defRPr sz="1750" b="0" i="0" kern="1200" baseline="0">
          <a:solidFill>
            <a:schemeClr val="tx1"/>
          </a:solidFill>
          <a:latin typeface="Albert Sans" pitchFamily="2" charset="0"/>
          <a:ea typeface="+mn-ea"/>
          <a:cs typeface="Albert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  <p15:guide id="5" orient="horz" pos="1207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zfl-lernen.de/online-kurs/praxisphasentransparenz/eop-digitaler-begleitkurs/portfolio-eop/?h5pPortfolioToTop=true&amp;h5pPortfolioId=1170&amp;h5pPortfolioChapter=a447f118-a039-4b24-a259-65b8cfa39a9c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k.org/fileadmin/veroeffentlichungen_beschluesse/2004/2004_12_16-Standards-Lehrerbildung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k.org/fileadmin/veroeffentlichungen_beschluesse/2004/2004_12_16-Standards-Lehrerbildung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zfl-lernen.de/online-kurs/praxisphasentransparenz/eop-digitaler-begleitkurs/portfolio-eop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zfl-lernen.de/online-kurs/praxisphasentransparenz/eop-digitaler-begleitkurs/wahlthemen-eop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fl-lernen.de/online-kurs/praxisphasentransparenz/eop-digitaler-begleitkur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7FF16A-4BC7-4B6A-98BE-69EC58AB225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F1BF0E-C4E2-4891-8B35-B665088FCB7D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08.08.2025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ED952C-A60F-4B61-B15E-9A62A939AD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Zentrum für Lehrer*innenbildung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0E80E44-148A-4D4E-9168-CD88985B88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Eignungs- und Orientierungspraktikum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4075C643-E3FA-41A3-BFAC-DC288164E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571" y="4419338"/>
            <a:ext cx="9561843" cy="457462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2. Seminarsitzung: Berufswahlmotivation, Aufgaben 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von Lehrkräften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1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BA6026D-7430-4158-849C-BB9B1432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508557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Meine Studien- und Berufswahlmotivation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1E52DE-3E9B-416C-9BE0-0F1C2869C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08.08.2025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465A7CC-F62B-43F5-8030-139F7655C40D}"/>
              </a:ext>
            </a:extLst>
          </p:cNvPr>
          <p:cNvSpPr/>
          <p:nvPr/>
        </p:nvSpPr>
        <p:spPr>
          <a:xfrm>
            <a:off x="1921730" y="1559167"/>
            <a:ext cx="6976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Einzelarbeit (Think – </a:t>
            </a:r>
            <a:r>
              <a:rPr lang="de-D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3 Minuten</a:t>
            </a:r>
            <a:r>
              <a:rPr lang="x-non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dirty="0">
                <a:latin typeface="Arial" panose="020B0604020202020204" pitchFamily="34" charset="0"/>
                <a:cs typeface="Arial" panose="020B0604020202020204" pitchFamily="34" charset="0"/>
              </a:rPr>
              <a:t>Portfolio-Aufgabe:</a:t>
            </a:r>
            <a:r>
              <a:rPr lang="de-DE" altLang="x-none" dirty="0">
                <a:latin typeface="Arial" panose="020B0604020202020204" pitchFamily="34" charset="0"/>
                <a:cs typeface="Arial" panose="020B0604020202020204" pitchFamily="34" charset="0"/>
              </a:rPr>
              <a:t> Anschlussreflexion professioneller Habitus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x-none" dirty="0">
                <a:latin typeface="Arial" panose="020B0604020202020204" pitchFamily="34" charset="0"/>
                <a:cs typeface="Arial" panose="020B0604020202020204" pitchFamily="34" charset="0"/>
              </a:rPr>
              <a:t>Warum habe ich mich für dieses Studium, die entsprechende Schulform und die Fächer entschieden ).</a:t>
            </a:r>
            <a:endParaRPr lang="x-none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CA57228-314D-D7BD-DE25-282BBD89EDE7}"/>
              </a:ext>
            </a:extLst>
          </p:cNvPr>
          <p:cNvGrpSpPr/>
          <p:nvPr/>
        </p:nvGrpSpPr>
        <p:grpSpPr>
          <a:xfrm>
            <a:off x="8706182" y="999617"/>
            <a:ext cx="2159566" cy="1842620"/>
            <a:chOff x="8579224" y="1256873"/>
            <a:chExt cx="2159566" cy="184262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B2757763-CAAD-4BF3-903E-9774FBF9027C}"/>
                </a:ext>
              </a:extLst>
            </p:cNvPr>
            <p:cNvSpPr/>
            <p:nvPr/>
          </p:nvSpPr>
          <p:spPr>
            <a:xfrm>
              <a:off x="8579224" y="1256873"/>
              <a:ext cx="2159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 | Pair | Share</a:t>
              </a: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02E694A9-0352-B647-89F5-4F13D5F5E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77853" y="1595057"/>
              <a:ext cx="1962308" cy="1504436"/>
            </a:xfrm>
            <a:prstGeom prst="rect">
              <a:avLst/>
            </a:prstGeom>
          </p:spPr>
        </p:pic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7FF7D267-F7B2-CCAF-F841-F8B810D501F0}"/>
              </a:ext>
            </a:extLst>
          </p:cNvPr>
          <p:cNvSpPr/>
          <p:nvPr/>
        </p:nvSpPr>
        <p:spPr>
          <a:xfrm>
            <a:off x="1921731" y="2911085"/>
            <a:ext cx="975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Gruppen</a:t>
            </a:r>
            <a:r>
              <a:rPr lang="x-non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arbeit (</a:t>
            </a:r>
            <a:r>
              <a:rPr lang="de-D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Pair</a:t>
            </a:r>
            <a:r>
              <a:rPr lang="x-non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x-non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5 Minuten</a:t>
            </a:r>
            <a:r>
              <a:rPr lang="x-non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Tauschen Sie sich zu zweit über Ihre persönliche Berufswahlmotivation und Ihre eigene Biografie aus – Prinzip der Partner*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innenwahl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= größtmögliche Fremdheit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4FFB427-1387-C9BC-50EE-F8D103F7C482}"/>
              </a:ext>
            </a:extLst>
          </p:cNvPr>
          <p:cNvSpPr/>
          <p:nvPr/>
        </p:nvSpPr>
        <p:spPr>
          <a:xfrm>
            <a:off x="1921730" y="5060924"/>
            <a:ext cx="9584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Plenum</a:t>
            </a:r>
            <a:r>
              <a:rPr lang="x-non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x-non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3 Minuten</a:t>
            </a:r>
            <a:r>
              <a:rPr lang="x-non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x-none" dirty="0">
                <a:latin typeface="Arial" panose="020B0604020202020204" pitchFamily="34" charset="0"/>
                <a:cs typeface="Arial" panose="020B0604020202020204" pitchFamily="34" charset="0"/>
              </a:rPr>
              <a:t>Was hat Sie bei den Berufsbildungsbiografien Ihrer </a:t>
            </a:r>
            <a:r>
              <a:rPr lang="de-DE" altLang="x-none" dirty="0" err="1">
                <a:latin typeface="Arial" panose="020B0604020202020204" pitchFamily="34" charset="0"/>
                <a:cs typeface="Arial" panose="020B0604020202020204" pitchFamily="34" charset="0"/>
              </a:rPr>
              <a:t>Kommiliton</a:t>
            </a:r>
            <a:r>
              <a:rPr lang="de-DE" altLang="x-none" dirty="0">
                <a:latin typeface="Arial" panose="020B0604020202020204" pitchFamily="34" charset="0"/>
                <a:cs typeface="Arial" panose="020B0604020202020204" pitchFamily="34" charset="0"/>
              </a:rPr>
              <a:t>*innen besonders überrascht?</a:t>
            </a:r>
            <a:endParaRPr lang="x-none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68D0969-3AA0-785E-A68C-00AD70559AEF}"/>
              </a:ext>
            </a:extLst>
          </p:cNvPr>
          <p:cNvSpPr/>
          <p:nvPr/>
        </p:nvSpPr>
        <p:spPr>
          <a:xfrm>
            <a:off x="1921731" y="3986004"/>
            <a:ext cx="975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Gruppen</a:t>
            </a:r>
            <a:r>
              <a:rPr lang="x-non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arbeit (</a:t>
            </a:r>
            <a:r>
              <a:rPr lang="de-D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Pair 2</a:t>
            </a:r>
            <a:r>
              <a:rPr lang="x-non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5 Minuten</a:t>
            </a:r>
            <a:r>
              <a:rPr lang="x-non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Partner*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innenwechsel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- tauschen Sie sich zu zweit über Ihre persönliche Berufswahlmotivation und Ihre eigene Biografie aus – Prinzip der Partner*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innenwahl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= größtmögliche Fremdheit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F303E23A-CFDD-816E-B05B-B73F448A4B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0200" y="27432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765ABDF-9BB0-1E02-6EDB-1EE5EF955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82" y="1525764"/>
            <a:ext cx="998120" cy="9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4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4FB1933-CE5C-EF87-0FA5-1B62A140284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EA524C4-9E7E-47C2-FEBA-5F69EE85DC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6305" y="491060"/>
            <a:ext cx="10954833" cy="661465"/>
          </a:xfrm>
        </p:spPr>
        <p:txBody>
          <a:bodyPr/>
          <a:lstStyle/>
          <a:p>
            <a:pPr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Portfolioaufgabe Anschlussreflexion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0A0C61-96CD-7460-B421-415A8E85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D87A2C-633B-4F9B-B395-7A4263E5FC92}" type="datetime1"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08.08.2025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5AF618-8A8C-42B9-CDA0-C2B12CA6A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156" y="1064549"/>
            <a:ext cx="998120" cy="99013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FE28CCD-82FE-6A19-426C-F09AB239C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460" y="1064549"/>
            <a:ext cx="6635564" cy="5258817"/>
          </a:xfrm>
          <a:prstGeom prst="rect">
            <a:avLst/>
          </a:prstGeom>
        </p:spPr>
      </p:pic>
      <p:sp>
        <p:nvSpPr>
          <p:cNvPr id="15" name="Rechteck: eine Ecke abgerundet 14">
            <a:extLst>
              <a:ext uri="{FF2B5EF4-FFF2-40B4-BE49-F238E27FC236}">
                <a16:creationId xmlns:a16="http://schemas.microsoft.com/office/drawing/2014/main" id="{638927A7-7CF6-DFCC-2645-4BF169699ED8}"/>
              </a:ext>
            </a:extLst>
          </p:cNvPr>
          <p:cNvSpPr/>
          <p:nvPr/>
        </p:nvSpPr>
        <p:spPr>
          <a:xfrm>
            <a:off x="4876800" y="3497580"/>
            <a:ext cx="2331720" cy="1988820"/>
          </a:xfrm>
          <a:prstGeom prst="round1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14EDCDF-561A-2C7F-CC4C-DA107BC81794}"/>
              </a:ext>
            </a:extLst>
          </p:cNvPr>
          <p:cNvSpPr txBox="1"/>
          <p:nvPr/>
        </p:nvSpPr>
        <p:spPr>
          <a:xfrm>
            <a:off x="453092" y="3032237"/>
            <a:ext cx="2846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dirty="0"/>
              <a:t>Bitte bearbeiten Sie die weiteren Portfolioimpulse im Anschluss an die Seminarsitzung in Ihrem Portfolio in ILIAS.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433B523-7D87-53BB-EC2B-0172D9A0FD05}"/>
              </a:ext>
            </a:extLst>
          </p:cNvPr>
          <p:cNvSpPr txBox="1"/>
          <p:nvPr/>
        </p:nvSpPr>
        <p:spPr>
          <a:xfrm>
            <a:off x="352569" y="4421676"/>
            <a:ext cx="41445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https://zfl-lernen.de/online-kurs/praxisphasentransparenz/eop-digitaler-begleitkurs/portfolio-eop/?h5pPortfolioToTop=true&amp;h5pPortfolioId=1170&amp;h5pPortfolioChapter=a447f118-a039-4b24-a259-65b8cfa39a9c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24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5A64E-23DA-4DB2-AE05-A3256F454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846603"/>
            <a:ext cx="9573282" cy="2852737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Einstieg: Aufgaben von Lehrer*innen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8FBCB7-762D-47DD-9FA1-E5AD7A9E6D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B5EE88-7E3C-4F6B-9214-F17A64C0FE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2E2233-BC02-4692-A2EE-F8906B800895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08.08.2025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F35530-1075-4766-9F63-367F29E03E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Institut / Lehrstuhl / Dezernat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72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BA6026D-7430-4158-849C-BB9B1432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64633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Einstieg: Aufgaben von Lehrer*innen?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1E52DE-3E9B-416C-9BE0-0F1C2869C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08.08.2025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465A7CC-F62B-43F5-8030-139F7655C40D}"/>
              </a:ext>
            </a:extLst>
          </p:cNvPr>
          <p:cNvSpPr/>
          <p:nvPr/>
        </p:nvSpPr>
        <p:spPr>
          <a:xfrm>
            <a:off x="571925" y="4207393"/>
            <a:ext cx="8388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Plenum</a:t>
            </a:r>
            <a:r>
              <a:rPr lang="x-non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x-non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15 Minuten</a:t>
            </a:r>
            <a:r>
              <a:rPr lang="x-non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x-none" dirty="0">
                <a:latin typeface="Arial" panose="020B0604020202020204" pitchFamily="34" charset="0"/>
                <a:cs typeface="Arial" panose="020B0604020202020204" pitchFamily="34" charset="0"/>
              </a:rPr>
              <a:t>Präsentieren Sie Ihre Ergebnisse.</a:t>
            </a:r>
            <a:endParaRPr lang="x-none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CA57228-314D-D7BD-DE25-282BBD89EDE7}"/>
              </a:ext>
            </a:extLst>
          </p:cNvPr>
          <p:cNvGrpSpPr/>
          <p:nvPr/>
        </p:nvGrpSpPr>
        <p:grpSpPr>
          <a:xfrm>
            <a:off x="9681714" y="1586380"/>
            <a:ext cx="2159566" cy="1842620"/>
            <a:chOff x="8579224" y="1256873"/>
            <a:chExt cx="2159566" cy="184262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B2757763-CAAD-4BF3-903E-9774FBF9027C}"/>
                </a:ext>
              </a:extLst>
            </p:cNvPr>
            <p:cNvSpPr/>
            <p:nvPr/>
          </p:nvSpPr>
          <p:spPr>
            <a:xfrm>
              <a:off x="8579224" y="1256873"/>
              <a:ext cx="2159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 | Pair | Share</a:t>
              </a: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02E694A9-0352-B647-89F5-4F13D5F5E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77853" y="1595057"/>
              <a:ext cx="1962308" cy="1504436"/>
            </a:xfrm>
            <a:prstGeom prst="rect">
              <a:avLst/>
            </a:prstGeom>
          </p:spPr>
        </p:pic>
      </p:grp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B87EF47E-29A6-C2B8-EE48-85FD3F44AFA4}"/>
              </a:ext>
            </a:extLst>
          </p:cNvPr>
          <p:cNvSpPr txBox="1">
            <a:spLocks/>
          </p:cNvSpPr>
          <p:nvPr/>
        </p:nvSpPr>
        <p:spPr>
          <a:xfrm>
            <a:off x="686305" y="5296339"/>
            <a:ext cx="10954833" cy="5844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lbert Sans" pitchFamily="2" charset="0"/>
                <a:ea typeface="+mn-ea"/>
                <a:cs typeface="Albert Sans" pitchFamily="2" charset="0"/>
              </a:defRPr>
            </a:lvl1pPr>
            <a:lvl2pPr marL="446400" indent="-228600" algn="l" defTabSz="73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lbert Sans" pitchFamily="2" charset="0"/>
                <a:ea typeface="+mn-ea"/>
                <a:cs typeface="Albert Sans" pitchFamily="2" charset="0"/>
              </a:defRPr>
            </a:lvl2pPr>
            <a:lvl3pPr marL="6750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lbert Sans" pitchFamily="2" charset="0"/>
                <a:ea typeface="+mn-ea"/>
                <a:cs typeface="Albert Sans" pitchFamily="2" charset="0"/>
              </a:defRPr>
            </a:lvl3pPr>
            <a:lvl4pPr marL="8802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lbert Sans" pitchFamily="2" charset="0"/>
                <a:ea typeface="+mn-ea"/>
                <a:cs typeface="Albert Sans" pitchFamily="2" charset="0"/>
              </a:defRPr>
            </a:lvl4pPr>
            <a:lvl5pPr marL="11214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lbert Sans" pitchFamily="2" charset="0"/>
                <a:ea typeface="+mn-ea"/>
                <a:cs typeface="Albert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Welche Konsequenzen ziehen Sie daraus für Ihre zukünftige Rolle als Lehrer*innen? </a:t>
            </a:r>
            <a:endParaRPr lang="de-DE" b="1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EFD7A74-F60F-F119-216B-5EBA7BE241FB}"/>
              </a:ext>
            </a:extLst>
          </p:cNvPr>
          <p:cNvSpPr/>
          <p:nvPr/>
        </p:nvSpPr>
        <p:spPr>
          <a:xfrm>
            <a:off x="571925" y="2918728"/>
            <a:ext cx="10011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Gruppenarbeit</a:t>
            </a:r>
            <a:r>
              <a:rPr lang="x-non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Pair</a:t>
            </a:r>
            <a:r>
              <a:rPr lang="x-non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5 Minuten</a:t>
            </a:r>
            <a:r>
              <a:rPr lang="x-non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x-none" dirty="0">
                <a:latin typeface="Arial" panose="020B0604020202020204" pitchFamily="34" charset="0"/>
                <a:cs typeface="Arial" panose="020B0604020202020204" pitchFamily="34" charset="0"/>
              </a:rPr>
              <a:t>Tauschen Sie sich zu den Kernaufgaben von Lehrer*innen in Ihrer </a:t>
            </a:r>
            <a:r>
              <a:rPr lang="de-DE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Lernteamgruppe</a:t>
            </a:r>
            <a:r>
              <a:rPr lang="de-DE" altLang="x-none" dirty="0">
                <a:latin typeface="Arial" panose="020B0604020202020204" pitchFamily="34" charset="0"/>
                <a:cs typeface="Arial" panose="020B0604020202020204" pitchFamily="34" charset="0"/>
              </a:rPr>
              <a:t> aus.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x-none" dirty="0">
                <a:latin typeface="Arial" panose="020B0604020202020204" pitchFamily="34" charset="0"/>
                <a:cs typeface="Arial" panose="020B0604020202020204" pitchFamily="34" charset="0"/>
              </a:rPr>
              <a:t>Schreiben Sie die </a:t>
            </a:r>
            <a:r>
              <a:rPr lang="de-DE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drei</a:t>
            </a:r>
            <a:r>
              <a:rPr lang="de-DE" altLang="x-none" dirty="0">
                <a:latin typeface="Arial" panose="020B0604020202020204" pitchFamily="34" charset="0"/>
                <a:cs typeface="Arial" panose="020B0604020202020204" pitchFamily="34" charset="0"/>
              </a:rPr>
              <a:t> wichtigsten Kernaufgaben auf Karteikarten – pro Karte eine Aufgabe.</a:t>
            </a:r>
            <a:endParaRPr lang="x-none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134D807-0E0E-F0ED-3138-5558C75369CE}"/>
              </a:ext>
            </a:extLst>
          </p:cNvPr>
          <p:cNvSpPr txBox="1"/>
          <p:nvPr/>
        </p:nvSpPr>
        <p:spPr>
          <a:xfrm>
            <a:off x="571925" y="1084059"/>
            <a:ext cx="1028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Was sind Ihrer Meinung nach die (Kern-)Aufgaben von Lehrer*innen?</a:t>
            </a:r>
            <a:endParaRPr lang="de-DE" sz="240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A56D92E-988A-4327-7C7D-3244716F6A53}"/>
              </a:ext>
            </a:extLst>
          </p:cNvPr>
          <p:cNvSpPr/>
          <p:nvPr/>
        </p:nvSpPr>
        <p:spPr>
          <a:xfrm>
            <a:off x="571925" y="1907062"/>
            <a:ext cx="8388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Einzelarbeit (Think – </a:t>
            </a:r>
            <a:r>
              <a:rPr lang="de-D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5 Minuten</a:t>
            </a:r>
            <a:r>
              <a:rPr lang="x-none" altLang="x-none" u="sng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x-none" dirty="0">
                <a:latin typeface="Arial" panose="020B0604020202020204" pitchFamily="34" charset="0"/>
                <a:cs typeface="Arial" panose="020B0604020202020204" pitchFamily="34" charset="0"/>
              </a:rPr>
              <a:t>Schreiben Sie in Stichworten die Kernaufgaben von Lehrer*innen auf.</a:t>
            </a:r>
            <a:endParaRPr lang="x-none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6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6CED68-3810-AB8F-9F58-C880925F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08.08.2025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 1" descr="Ein Bild, das Text, Whiteboard, Stuhl, Wand enthält.&#10;&#10;Automatisch generierte Beschreibung">
            <a:extLst>
              <a:ext uri="{FF2B5EF4-FFF2-40B4-BE49-F238E27FC236}">
                <a16:creationId xmlns:a16="http://schemas.microsoft.com/office/drawing/2014/main" id="{E8922823-8AE1-5BA1-57BD-4500D3FE0D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6" r="32827"/>
          <a:stretch/>
        </p:blipFill>
        <p:spPr bwMode="auto">
          <a:xfrm>
            <a:off x="4404360" y="205265"/>
            <a:ext cx="6972300" cy="6240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E00CB3C-6E32-B8D8-283F-C4F6D807D82C}"/>
              </a:ext>
            </a:extLst>
          </p:cNvPr>
          <p:cNvSpPr txBox="1"/>
          <p:nvPr/>
        </p:nvSpPr>
        <p:spPr>
          <a:xfrm>
            <a:off x="1059180" y="2131814"/>
            <a:ext cx="2461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Beispielergebnisse aus einem Seminar</a:t>
            </a:r>
          </a:p>
        </p:txBody>
      </p:sp>
    </p:spTree>
    <p:extLst>
      <p:ext uri="{BB962C8B-B14F-4D97-AF65-F5344CB8AC3E}">
        <p14:creationId xmlns:p14="http://schemas.microsoft.com/office/powerpoint/2010/main" val="2630299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C2DBE6F-2C9D-4CFB-8A3E-FF8834CB1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985" y="2013060"/>
            <a:ext cx="10954833" cy="250832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Formulierung in den KMK-Standards: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Lehrerinnen und Lehrer sind Fachleute für das Lehren und Lernen.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Ihre Kernaufgabe ist die gezielte und nach wissenschaftlichen Erkenntnissen gestaltete Planung, Organisation und Reflexion von Lehr- und Lernprozessen sowie ihre individuelle Bewertung und systemische Evaluation. Die berufliche Qualität von Lehrkräften entscheidet sich an der Qualität ihres Unterrichts.“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BA6026D-7430-4158-849C-BB9B1432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892464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Aufgaben von Lehrer*innen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1E52DE-3E9B-416C-9BE0-0F1C2869C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08.08.2025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EA9AAD5-B0A4-4927-9908-14FA0CA663E5}"/>
              </a:ext>
            </a:extLst>
          </p:cNvPr>
          <p:cNvSpPr/>
          <p:nvPr/>
        </p:nvSpPr>
        <p:spPr>
          <a:xfrm>
            <a:off x="3048000" y="473194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Schaffung von Lernräumen und Initiierung von Lerngelegenheiten!</a:t>
            </a:r>
          </a:p>
        </p:txBody>
      </p:sp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D2F9D894-FA19-75CA-8DA2-C9291E5D0AC6}"/>
              </a:ext>
            </a:extLst>
          </p:cNvPr>
          <p:cNvSpPr/>
          <p:nvPr/>
        </p:nvSpPr>
        <p:spPr>
          <a:xfrm>
            <a:off x="2880359" y="1055950"/>
            <a:ext cx="2673761" cy="892464"/>
          </a:xfrm>
          <a:prstGeom prst="wedgeEllipseCallout">
            <a:avLst>
              <a:gd name="adj1" fmla="val -28186"/>
              <a:gd name="adj2" fmla="val 7274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das überhaupt?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57D721-A224-935C-9BB3-6E376E7C0FAE}"/>
              </a:ext>
            </a:extLst>
          </p:cNvPr>
          <p:cNvSpPr txBox="1"/>
          <p:nvPr/>
        </p:nvSpPr>
        <p:spPr>
          <a:xfrm>
            <a:off x="686306" y="5591849"/>
            <a:ext cx="109548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KMK-Standards für die Lehrer*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innenbildung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>
                <a:hlinkClick r:id="rId3"/>
              </a:rPr>
              <a:t>https://www.kmk.org/fileadmin/veroeffentlichungen_beschluesse/2004/2004_12_16-Standards-Lehrerbildung.pdf</a:t>
            </a:r>
            <a:r>
              <a:rPr lang="de-DE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13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C2DBE6F-2C9D-4CFB-8A3E-FF8834CB1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832709"/>
            <a:ext cx="10954833" cy="25083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Sie werden Kompetenzen in vier verschiedenen Bereichen erwerben: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Unterrichten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Erziehen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Beurteilen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Innovieren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BA6026D-7430-4158-849C-BB9B1432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892464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Aufgaben von Lehrer*innen?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1E52DE-3E9B-416C-9BE0-0F1C2869C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08.08.2025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9B43869B-CB24-A9ED-B676-87141BD31A77}"/>
              </a:ext>
            </a:extLst>
          </p:cNvPr>
          <p:cNvSpPr/>
          <p:nvPr/>
        </p:nvSpPr>
        <p:spPr>
          <a:xfrm rot="1295855">
            <a:off x="2339339" y="2906317"/>
            <a:ext cx="3116581" cy="892464"/>
          </a:xfrm>
          <a:prstGeom prst="wedgeEllipseCallout">
            <a:avLst>
              <a:gd name="adj1" fmla="val -28186"/>
              <a:gd name="adj2" fmla="val 7274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Bereiche sind gleichwertig!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C942064-D3A8-65D4-3363-2C98DA5AAA49}"/>
              </a:ext>
            </a:extLst>
          </p:cNvPr>
          <p:cNvSpPr txBox="1"/>
          <p:nvPr/>
        </p:nvSpPr>
        <p:spPr>
          <a:xfrm>
            <a:off x="686306" y="5591849"/>
            <a:ext cx="109548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KMK-Standards für die Lehrer*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innenbildung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>
                <a:hlinkClick r:id="rId3"/>
              </a:rPr>
              <a:t>https://www.kmk.org/fileadmin/veroeffentlichungen_beschluesse/2004/2004_12_16-Standards-Lehrerbildung.pdf</a:t>
            </a:r>
            <a:r>
              <a:rPr lang="de-DE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584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136FB-A2B7-4D0F-951A-0E48D411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Wahlthema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Portfolio-aufgabe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D4FED4-45CF-4C85-A185-517E2E8AA9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015B71-93C6-45DF-9571-5D05491BFD8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2E2233-BC02-4692-A2EE-F8906B800895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08.08.2025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C39A01-0372-4E47-9A6E-D953A15836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Institut / Lehrstuhl / Dezernat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43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A42996B-9B36-48BE-9014-25B44216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47210"/>
            <a:ext cx="10954833" cy="502557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Portfolio-Aufgabe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E041C8-DE5F-4F93-ACA2-2EB59F126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08.08.2025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66480CF-43FE-3807-61B2-FBC397E09DFE}"/>
              </a:ext>
            </a:extLst>
          </p:cNvPr>
          <p:cNvGrpSpPr/>
          <p:nvPr/>
        </p:nvGrpSpPr>
        <p:grpSpPr>
          <a:xfrm rot="20985569">
            <a:off x="276603" y="1875794"/>
            <a:ext cx="3962400" cy="2117984"/>
            <a:chOff x="0" y="1055025"/>
            <a:chExt cx="3962400" cy="2117984"/>
          </a:xfrm>
        </p:grpSpPr>
        <p:sp>
          <p:nvSpPr>
            <p:cNvPr id="7" name="Sprechblase: oval 6">
              <a:extLst>
                <a:ext uri="{FF2B5EF4-FFF2-40B4-BE49-F238E27FC236}">
                  <a16:creationId xmlns:a16="http://schemas.microsoft.com/office/drawing/2014/main" id="{AE0ECC6E-10E2-9FD1-E8D5-20D0E4EF9025}"/>
                </a:ext>
              </a:extLst>
            </p:cNvPr>
            <p:cNvSpPr/>
            <p:nvPr/>
          </p:nvSpPr>
          <p:spPr>
            <a:xfrm>
              <a:off x="0" y="1055025"/>
              <a:ext cx="3962400" cy="2117984"/>
            </a:xfrm>
            <a:prstGeom prst="wedgeEllipseCallo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339C07EB-749F-2585-3871-2B6EBC46366E}"/>
                </a:ext>
              </a:extLst>
            </p:cNvPr>
            <p:cNvSpPr txBox="1"/>
            <p:nvPr/>
          </p:nvSpPr>
          <p:spPr>
            <a:xfrm>
              <a:off x="423283" y="1674769"/>
              <a:ext cx="336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Austausch in den Lernteams: </a:t>
              </a:r>
            </a:p>
            <a:p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Darum hat mich dieses Thema besonders interessiert (5 Min.)</a:t>
              </a:r>
            </a:p>
          </p:txBody>
        </p:sp>
      </p:grp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FD0B9B0A-AB61-4CDD-8199-4EEBA87F438F}"/>
              </a:ext>
            </a:extLst>
          </p:cNvPr>
          <p:cNvSpPr>
            <a:spLocks noGrp="1"/>
          </p:cNvSpPr>
          <p:nvPr/>
        </p:nvSpPr>
        <p:spPr>
          <a:xfrm>
            <a:off x="737471" y="4814547"/>
            <a:ext cx="4119067" cy="9884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lbert Sans" pitchFamily="2" charset="0"/>
                <a:ea typeface="+mn-ea"/>
                <a:cs typeface="Albert Sans" pitchFamily="2" charset="0"/>
              </a:defRPr>
            </a:lvl1pPr>
            <a:lvl2pPr marL="446400" indent="-228600" algn="l" defTabSz="73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lbert Sans" pitchFamily="2" charset="0"/>
                <a:ea typeface="+mn-ea"/>
                <a:cs typeface="Albert Sans" pitchFamily="2" charset="0"/>
              </a:defRPr>
            </a:lvl2pPr>
            <a:lvl3pPr marL="6750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lbert Sans" pitchFamily="2" charset="0"/>
                <a:ea typeface="+mn-ea"/>
                <a:cs typeface="Albert Sans" pitchFamily="2" charset="0"/>
              </a:defRPr>
            </a:lvl3pPr>
            <a:lvl4pPr marL="8802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lbert Sans" pitchFamily="2" charset="0"/>
                <a:ea typeface="+mn-ea"/>
                <a:cs typeface="Albert Sans" pitchFamily="2" charset="0"/>
              </a:defRPr>
            </a:lvl4pPr>
            <a:lvl5pPr marL="11214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lbert Sans" pitchFamily="2" charset="0"/>
                <a:ea typeface="+mn-ea"/>
                <a:cs typeface="Albert Sans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https://zfl-lernen.de/online-kurs/praxisphasentransparenz/eop-digitaler-begleitkurs/portfolio-eop/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9582531-2050-6DE1-850E-22C53B02AF7B}"/>
              </a:ext>
            </a:extLst>
          </p:cNvPr>
          <p:cNvGrpSpPr/>
          <p:nvPr/>
        </p:nvGrpSpPr>
        <p:grpSpPr>
          <a:xfrm>
            <a:off x="4939438" y="534634"/>
            <a:ext cx="5423331" cy="5355765"/>
            <a:chOff x="4939438" y="534634"/>
            <a:chExt cx="5423331" cy="5355765"/>
          </a:xfrm>
        </p:grpSpPr>
        <p:pic>
          <p:nvPicPr>
            <p:cNvPr id="5" name="Image 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D0990EB8-5B65-483A-B33E-6F8E5D58E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132"/>
            <a:stretch/>
          </p:blipFill>
          <p:spPr bwMode="auto">
            <a:xfrm>
              <a:off x="4989684" y="534634"/>
              <a:ext cx="5373085" cy="5268341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AD73F8DB-8D5E-8893-5680-CC9CC0224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9684" y="1921004"/>
              <a:ext cx="1151311" cy="1146724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30991936-3DF7-9377-610B-D5C9A0BC7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39438" y="4846459"/>
              <a:ext cx="1052359" cy="1043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434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A42996B-9B36-48BE-9014-25B44216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728140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Portfolioaufgaben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E041C8-DE5F-4F93-ACA2-2EB59F126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08.08.2025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444FD5E-344A-4B06-8597-0C293BF977D3}"/>
              </a:ext>
            </a:extLst>
          </p:cNvPr>
          <p:cNvSpPr/>
          <p:nvPr/>
        </p:nvSpPr>
        <p:spPr>
          <a:xfrm>
            <a:off x="682781" y="1494090"/>
            <a:ext cx="10664867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i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Vorbereitende Aufgaben für die nächste Sitzung:</a:t>
            </a:r>
            <a:endParaRPr lang="de-DE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u="sng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	</a:t>
            </a:r>
          </a:p>
          <a:p>
            <a:pPr>
              <a:defRPr/>
            </a:pPr>
            <a:r>
              <a:rPr lang="de-DE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		</a:t>
            </a:r>
            <a:r>
              <a:rPr lang="de-DE" u="sng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Portfolioaufgaben: Wahlthema.</a:t>
            </a:r>
            <a:r>
              <a:rPr lang="de-DE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de-DE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05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de-DE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Verschaffen Sie sich bis zur nächsten Sitzung einen Überblick über Ihr Wahlthema in Ihrem EOP-Begleitkurs digital und halten Sie erste Eindrücke/Erkenntnisse innerhalb Ihres Portfolios fest. Entsprechende Reflexionsimpulse und Arbeitsaufträge finden Sie im EOP-Begleitkurs im jeweiligen Wahlthema-Bereich.</a:t>
            </a:r>
          </a:p>
          <a:p>
            <a:pPr algn="just">
              <a:defRPr/>
            </a:pPr>
            <a:endParaRPr lang="de-DE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de-DE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  <a:hlinkClick r:id="rId3"/>
              </a:rPr>
              <a:t>https://zfl-lernen.de/online-kurs/praxisphasentransparenz/eop-digitaler-begleitkurs/wahlthemen-eop/</a:t>
            </a:r>
            <a:r>
              <a:rPr lang="de-DE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CB2DA7-5D19-AEF2-308E-77EF15985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98" y="1950859"/>
            <a:ext cx="1052359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5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B874B48-350A-45C4-B84E-FD1FF375A0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Bildung der Lernteams nach Wahlthemen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Check-In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Einstieg: Berufswahlmotivation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Aufgaben von Lehrer*innen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Portfolio-Aufgabe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Ausblick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89A16BA-CD57-4837-8026-75B86DA8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Inhalte dieser Sitzung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CF3893-FD6F-4F64-9D05-E96A8D949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08.08.2025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832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F0D33-7C12-7329-A52F-459545EA5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38A42-0EA2-B9F1-8EC6-9BA97700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Ausblick und Check-out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97E993-276E-B928-F70B-B0A269BE69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ACA42F-5B73-C951-F0CE-9427F853A06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2E2233-BC02-4692-A2EE-F8906B800895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08.08.2025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2BC47D-61B7-0CC4-40AC-C3601E1E18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Institut / Lehrstuhl / Dezernat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47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B172BE5-3291-4880-B81D-2EB91B982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5" y="1536812"/>
            <a:ext cx="10954833" cy="4167393"/>
          </a:xfrm>
        </p:spPr>
        <p:txBody>
          <a:bodyPr/>
          <a:lstStyle/>
          <a:p>
            <a:pPr marL="0" indent="0">
              <a:buNone/>
            </a:pPr>
            <a:r>
              <a:rPr lang="de-DE" sz="1800" b="1" u="sng" dirty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Generelle Aufgabe:</a:t>
            </a:r>
            <a:r>
              <a:rPr lang="de-DE" sz="1800" b="1" dirty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Recherchieren Sie nach einem geeigneten Praktikumsplatz und bewerben Sie sich zeitnah!</a:t>
            </a:r>
          </a:p>
          <a:p>
            <a:pPr marL="0" indent="0" algn="ctr">
              <a:buNone/>
            </a:pPr>
            <a:endParaRPr lang="de-DE" sz="2000" b="1" dirty="0"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000" b="1" dirty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Schwerpunkt der nächsten Sitzung: </a:t>
            </a:r>
          </a:p>
          <a:p>
            <a:pPr marL="0" indent="0" algn="ctr">
              <a:buNone/>
            </a:pPr>
            <a:endParaRPr lang="de-DE" sz="2000" b="1" dirty="0"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000" dirty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Lernen und </a:t>
            </a:r>
            <a:r>
              <a:rPr lang="de-DE" sz="2000" b="1" u="sng" dirty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Lehren</a:t>
            </a:r>
            <a:r>
              <a:rPr lang="de-DE" sz="2000" dirty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in Schule und Unterricht            </a:t>
            </a:r>
          </a:p>
          <a:p>
            <a:pPr marL="0" indent="0" algn="ctr">
              <a:buNone/>
            </a:pPr>
            <a:r>
              <a:rPr lang="de-DE" sz="2000" dirty="0"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(Das ist guter Unterricht)</a:t>
            </a:r>
          </a:p>
          <a:p>
            <a:endParaRPr lang="de-DE" sz="1800" dirty="0"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FDB985B-A511-4EF1-88BB-DF67F433E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Ausblick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C1271F-397C-4FAD-952E-7F1F541C7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08.08.2025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08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ACF5FCE-D126-4E6D-A9EE-0A6EF2EAA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3808" y="2652012"/>
            <a:ext cx="6497132" cy="59535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Was war heute besonders interessant für Sie ?</a:t>
            </a:r>
          </a:p>
          <a:p>
            <a:pPr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A18B208-451B-4619-893D-E206392B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355" y="821668"/>
            <a:ext cx="10954833" cy="595356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Check-Out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5D1F93-6343-4CFF-8B41-D8289355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08.08.2025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15E069-8312-4F07-862C-87260D89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2128" y="6323366"/>
            <a:ext cx="3596668" cy="24483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marL="0" algn="l" defTabSz="914400" rtl="0" eaLnBrk="1" latinLnBrk="0" hangingPunct="1">
              <a:defRPr sz="1050" b="0" i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Institut / Lehrstuhl / Dezernat </a:t>
            </a:r>
            <a:endParaRPr lang="de-DE" dirty="0"/>
          </a:p>
        </p:txBody>
      </p:sp>
      <p:pic>
        <p:nvPicPr>
          <p:cNvPr id="1026" name="Picture 2" descr="Offene Tür - Kostenlose Vektor-Clipart-Bilder auf creazilla.com">
            <a:extLst>
              <a:ext uri="{FF2B5EF4-FFF2-40B4-BE49-F238E27FC236}">
                <a16:creationId xmlns:a16="http://schemas.microsoft.com/office/drawing/2014/main" id="{805FC0DB-310D-72AB-D358-8A6304D3A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197">
            <a:off x="8455127" y="1779129"/>
            <a:ext cx="2204469" cy="203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C1F8520-73F2-09D6-18AE-FAA4C00963D2}"/>
              </a:ext>
            </a:extLst>
          </p:cNvPr>
          <p:cNvSpPr txBox="1"/>
          <p:nvPr/>
        </p:nvSpPr>
        <p:spPr>
          <a:xfrm>
            <a:off x="8287082" y="3767084"/>
            <a:ext cx="2164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 https://creazilla.com/de/media/clipart/34626/offene-tur</a:t>
            </a:r>
          </a:p>
        </p:txBody>
      </p:sp>
    </p:spTree>
    <p:extLst>
      <p:ext uri="{BB962C8B-B14F-4D97-AF65-F5344CB8AC3E}">
        <p14:creationId xmlns:p14="http://schemas.microsoft.com/office/powerpoint/2010/main" val="129589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Screenshot, Cartoon, Design enthält.&#10;&#10;Automatisch generierte Beschreibung">
            <a:extLst>
              <a:ext uri="{FF2B5EF4-FFF2-40B4-BE49-F238E27FC236}">
                <a16:creationId xmlns:a16="http://schemas.microsoft.com/office/drawing/2014/main" id="{CE28CC77-DEA4-5DD2-2FCE-676967589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003" y="1043555"/>
            <a:ext cx="6104368" cy="5524641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D0B9B0A-AB61-4CDD-8199-4EEBA87F4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65" y="2775592"/>
            <a:ext cx="4119067" cy="139254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hlinkClick r:id="rId4"/>
              </a:rPr>
              <a:t>https://zfl-lernen.de/online-kurs/praxisphasentransparenz/eop-digitaler-begleitkurs/</a:t>
            </a:r>
            <a:r>
              <a:rPr lang="de-DE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BD0E5D2-ADEF-4491-8BC3-AF7A45B9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Arial" panose="020B0604020202020204" pitchFamily="34" charset="0"/>
              </a:rPr>
              <a:t>Der EOP Begleitkurs digital: Alle Informationen auf einen Blick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3995E9-0D11-46F7-A025-C6CC18F9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>
                <a:cs typeface="Arial" panose="020B0604020202020204" pitchFamily="34" charset="0"/>
              </a:rPr>
              <a:t>08.08.2025</a:t>
            </a:fld>
            <a:endParaRPr lang="de-DE" dirty="0">
              <a:cs typeface="Arial" panose="020B0604020202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69AD3B8-A76D-CDAB-7D7C-10CB6A081E51}"/>
              </a:ext>
            </a:extLst>
          </p:cNvPr>
          <p:cNvSpPr/>
          <p:nvPr/>
        </p:nvSpPr>
        <p:spPr>
          <a:xfrm>
            <a:off x="7338603" y="2168643"/>
            <a:ext cx="797168" cy="773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AF1D9-28EC-40D8-8C9B-3F8AC01A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Lernteambildung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DCCE1E-0E09-415B-B051-2D9192767E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0FAE47-CC8C-4092-9161-FD3687830B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2E2233-BC02-4692-A2EE-F8906B800895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08.08.2025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C96161-8507-4A03-8587-04E223F24E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Institut / Lehrstuhl / Dezernat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5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6AFCBF-DC7F-43EC-99C7-729A9017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/>
              <a:t>08.08.2025</a:t>
            </a:fld>
            <a:endParaRPr lang="de-DE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3E0B1001-5EFA-4677-A076-BA99F8D1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460662"/>
          </a:xfrm>
        </p:spPr>
        <p:txBody>
          <a:bodyPr/>
          <a:lstStyle/>
          <a:p>
            <a:r>
              <a:rPr lang="de-DE" dirty="0"/>
              <a:t>Bildung von Lernteams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2F09B19-3686-4745-8179-DE5E5693F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752199"/>
              </p:ext>
            </p:extLst>
          </p:nvPr>
        </p:nvGraphicFramePr>
        <p:xfrm>
          <a:off x="686305" y="1200062"/>
          <a:ext cx="10480842" cy="445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149">
                  <a:extLst>
                    <a:ext uri="{9D8B030D-6E8A-4147-A177-3AD203B41FA5}">
                      <a16:colId xmlns:a16="http://schemas.microsoft.com/office/drawing/2014/main" val="941422125"/>
                    </a:ext>
                  </a:extLst>
                </a:gridCol>
                <a:gridCol w="1430694">
                  <a:extLst>
                    <a:ext uri="{9D8B030D-6E8A-4147-A177-3AD203B41FA5}">
                      <a16:colId xmlns:a16="http://schemas.microsoft.com/office/drawing/2014/main" val="2640295342"/>
                    </a:ext>
                  </a:extLst>
                </a:gridCol>
                <a:gridCol w="1561322">
                  <a:extLst>
                    <a:ext uri="{9D8B030D-6E8A-4147-A177-3AD203B41FA5}">
                      <a16:colId xmlns:a16="http://schemas.microsoft.com/office/drawing/2014/main" val="1772020558"/>
                    </a:ext>
                  </a:extLst>
                </a:gridCol>
                <a:gridCol w="1474237">
                  <a:extLst>
                    <a:ext uri="{9D8B030D-6E8A-4147-A177-3AD203B41FA5}">
                      <a16:colId xmlns:a16="http://schemas.microsoft.com/office/drawing/2014/main" val="2763493707"/>
                    </a:ext>
                  </a:extLst>
                </a:gridCol>
                <a:gridCol w="1474237">
                  <a:extLst>
                    <a:ext uri="{9D8B030D-6E8A-4147-A177-3AD203B41FA5}">
                      <a16:colId xmlns:a16="http://schemas.microsoft.com/office/drawing/2014/main" val="4240598448"/>
                    </a:ext>
                  </a:extLst>
                </a:gridCol>
                <a:gridCol w="1555102">
                  <a:extLst>
                    <a:ext uri="{9D8B030D-6E8A-4147-A177-3AD203B41FA5}">
                      <a16:colId xmlns:a16="http://schemas.microsoft.com/office/drawing/2014/main" val="3481864281"/>
                    </a:ext>
                  </a:extLst>
                </a:gridCol>
                <a:gridCol w="1555101">
                  <a:extLst>
                    <a:ext uri="{9D8B030D-6E8A-4147-A177-3AD203B41FA5}">
                      <a16:colId xmlns:a16="http://schemas.microsoft.com/office/drawing/2014/main" val="3200603503"/>
                    </a:ext>
                  </a:extLst>
                </a:gridCol>
              </a:tblGrid>
              <a:tr h="725478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Innovative und alternative Schulkonzepte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Demokratie-bildung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Sprachbildung in der Schule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Gesundheit und Schule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Bildung für Nachhaltige Entwicklung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Diversität in der Schule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Digitalisierung</a:t>
                      </a:r>
                      <a:endParaRPr lang="de-D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866749"/>
                  </a:ext>
                </a:extLst>
              </a:tr>
              <a:tr h="745271"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142768"/>
                  </a:ext>
                </a:extLst>
              </a:tr>
              <a:tr h="745271"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29401"/>
                  </a:ext>
                </a:extLst>
              </a:tr>
              <a:tr h="745271"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20428"/>
                  </a:ext>
                </a:extLst>
              </a:tr>
              <a:tr h="745271"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319876"/>
                  </a:ext>
                </a:extLst>
              </a:tr>
              <a:tr h="745271"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501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32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C6769-4744-4DD3-BD29-6745E6A1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846603"/>
            <a:ext cx="8690413" cy="2852737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Check-in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486DF1-9448-4753-901C-A4402218D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A82A76-1735-4EAF-8E26-26FF3551DA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2E2233-BC02-4692-A2EE-F8906B800895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08.08.2025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6090C3-2933-41AB-A5EF-69ECFCC298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Institut / Lehrstuhl / Dezernat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8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E105CCB-8020-B51D-2227-B7D427A33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304" y="1590152"/>
            <a:ext cx="10954833" cy="4167393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Ich habe mich für das Lehramtsstudium entschieden, weil …..</a:t>
            </a:r>
          </a:p>
          <a:p>
            <a:pPr marL="0" indent="0">
              <a:buNone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ich es besser machen möchte, als die Lehrer*innen, die mich unterrichtet haben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ich in meiner Schule tolle Lehrer*innen hatte, die für mich ein Vorbild waren/sind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ich hoffe, als Lehrer*in Familie und Beruf gut miteinander vereinbaren zu können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mir ein sicherer Arbeitsplatz wichtig ist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mich eigene Unterrichts-Erfahrungen (z.B. Nachhilfe) zu diesem Berufswunsch führen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 Gründe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E29290-3607-500E-F986-62A412922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7A2C-633B-4F9B-B395-7A4263E5FC92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08.08.2025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1E04C14C-F157-F567-BCCA-8CE78D33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05" y="491060"/>
            <a:ext cx="10954833" cy="892464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Soziometrische Übung: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Meine Studien- und Berufswahlmotivation</a:t>
            </a:r>
          </a:p>
        </p:txBody>
      </p:sp>
    </p:spTree>
    <p:extLst>
      <p:ext uri="{BB962C8B-B14F-4D97-AF65-F5344CB8AC3E}">
        <p14:creationId xmlns:p14="http://schemas.microsoft.com/office/powerpoint/2010/main" val="116212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5A64E-23DA-4DB2-AE05-A3256F454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846603"/>
            <a:ext cx="9573282" cy="2852737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Einstieg: meine Bildungsbiografie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8FBCB7-762D-47DD-9FA1-E5AD7A9E6D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B5EE88-7E3C-4F6B-9214-F17A64C0FE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2E2233-BC02-4692-A2EE-F8906B800895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08.08.2025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F35530-1075-4766-9F63-367F29E03E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Institut / Lehrstuhl / Dezernat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15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AF925BB-5150-47CF-A6E5-7ED36F82B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4836" y="2107950"/>
            <a:ext cx="7535864" cy="46501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Think – Einzelarbeit – kognitive Aktivierung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686305" y="491060"/>
            <a:ext cx="10954833" cy="661465"/>
          </a:xfrm>
        </p:spPr>
        <p:txBody>
          <a:bodyPr/>
          <a:lstStyle/>
          <a:p>
            <a:pPr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Kooperative Lernformen -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-pair-share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D87A2C-633B-4F9B-B395-7A4263E5FC92}" type="datetime1"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08.08.2025</a:t>
            </a:fld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B9EB9EFC-CC3D-7DBF-C735-0519F93D3EA6}"/>
              </a:ext>
            </a:extLst>
          </p:cNvPr>
          <p:cNvSpPr txBox="1">
            <a:spLocks/>
          </p:cNvSpPr>
          <p:nvPr/>
        </p:nvSpPr>
        <p:spPr bwMode="auto">
          <a:xfrm>
            <a:off x="1874836" y="2996709"/>
            <a:ext cx="7535864" cy="4650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6400" indent="-228600" algn="l" defTabSz="73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50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02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214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dirty="0"/>
              <a:t>Pair – Austausch – Wissensabgleich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B8BCCD6C-BBA2-4498-C8B5-2C79DF6DC97F}"/>
              </a:ext>
            </a:extLst>
          </p:cNvPr>
          <p:cNvSpPr txBox="1">
            <a:spLocks/>
          </p:cNvSpPr>
          <p:nvPr/>
        </p:nvSpPr>
        <p:spPr bwMode="auto">
          <a:xfrm>
            <a:off x="1874836" y="3885467"/>
            <a:ext cx="7535864" cy="4650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6400" indent="-228600" algn="l" defTabSz="73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50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02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214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 sz="175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dirty="0"/>
              <a:t>Share – Präsentation – Transparenz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DF56A1E-463C-1DD1-8CB8-B27971E557C9}"/>
              </a:ext>
            </a:extLst>
          </p:cNvPr>
          <p:cNvGrpSpPr/>
          <p:nvPr/>
        </p:nvGrpSpPr>
        <p:grpSpPr>
          <a:xfrm>
            <a:off x="8897938" y="2275352"/>
            <a:ext cx="2159566" cy="1842620"/>
            <a:chOff x="8579224" y="1256873"/>
            <a:chExt cx="2159566" cy="184262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E4AB0E6-639B-47A1-16DD-B6C0CE9ED38C}"/>
                </a:ext>
              </a:extLst>
            </p:cNvPr>
            <p:cNvSpPr/>
            <p:nvPr/>
          </p:nvSpPr>
          <p:spPr>
            <a:xfrm>
              <a:off x="8579224" y="1256873"/>
              <a:ext cx="2159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 | Pair | Share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43E4C6C3-E3E5-E499-A54D-F6435BCAD9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77853" y="1595057"/>
              <a:ext cx="1962308" cy="1504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11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Benutzerdefiniert 2">
      <a:dk1>
        <a:srgbClr val="000000"/>
      </a:dk1>
      <a:lt1>
        <a:srgbClr val="FFFFFF"/>
      </a:lt1>
      <a:dk2>
        <a:srgbClr val="005176"/>
      </a:dk2>
      <a:lt2>
        <a:srgbClr val="005176"/>
      </a:lt2>
      <a:accent1>
        <a:srgbClr val="005176"/>
      </a:accent1>
      <a:accent2>
        <a:srgbClr val="00A1C0"/>
      </a:accent2>
      <a:accent3>
        <a:srgbClr val="00A1C0"/>
      </a:accent3>
      <a:accent4>
        <a:srgbClr val="E05A52"/>
      </a:accent4>
      <a:accent5>
        <a:srgbClr val="E05A52"/>
      </a:accent5>
      <a:accent6>
        <a:srgbClr val="E05A52"/>
      </a:accent6>
      <a:hlink>
        <a:srgbClr val="00A1C0"/>
      </a:hlink>
      <a:folHlink>
        <a:srgbClr val="E05A52"/>
      </a:folHlink>
    </a:clrScheme>
    <a:fontScheme name="UzK 2023">
      <a:majorFont>
        <a:latin typeface="Albert Sans"/>
        <a:ea typeface=""/>
        <a:cs typeface=""/>
      </a:majorFont>
      <a:minorFont>
        <a:latin typeface="Alber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zK_PPT-Master_230201" id="{B5418ECA-8C0A-8F41-8796-9ECF9392E09D}" vid="{F9A25019-F941-2746-8D73-6550E2F1187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1377</Words>
  <Application>Microsoft Office PowerPoint</Application>
  <PresentationFormat>Breitbild</PresentationFormat>
  <Paragraphs>204</Paragraphs>
  <Slides>22</Slides>
  <Notes>13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Albert Sans SemiBold</vt:lpstr>
      <vt:lpstr>Arial</vt:lpstr>
      <vt:lpstr>Albert Sans</vt:lpstr>
      <vt:lpstr>Calibri</vt:lpstr>
      <vt:lpstr>Office</vt:lpstr>
      <vt:lpstr>Das Eignungs- und Orientierungspraktikum</vt:lpstr>
      <vt:lpstr>Inhalte dieser Sitzung</vt:lpstr>
      <vt:lpstr>Der EOP Begleitkurs digital: Alle Informationen auf einen Blick</vt:lpstr>
      <vt:lpstr>Lernteambildung</vt:lpstr>
      <vt:lpstr>Bildung von Lernteams</vt:lpstr>
      <vt:lpstr>Check-in</vt:lpstr>
      <vt:lpstr>Soziometrische Übung:  Meine Studien- und Berufswahlmotivation</vt:lpstr>
      <vt:lpstr>Einstieg: meine Bildungsbiografie</vt:lpstr>
      <vt:lpstr>Kooperative Lernformen - think-pair-share </vt:lpstr>
      <vt:lpstr>Meine Studien- und Berufswahlmotivation</vt:lpstr>
      <vt:lpstr>Portfolioaufgabe Anschlussreflexion</vt:lpstr>
      <vt:lpstr>Einstieg: Aufgaben von Lehrer*innen</vt:lpstr>
      <vt:lpstr>Einstieg: Aufgaben von Lehrer*innen?</vt:lpstr>
      <vt:lpstr>PowerPoint-Präsentation</vt:lpstr>
      <vt:lpstr>Aufgaben von Lehrer*innen</vt:lpstr>
      <vt:lpstr>Aufgaben von Lehrer*innen?</vt:lpstr>
      <vt:lpstr>Wahlthema Portfolio-aufgabe</vt:lpstr>
      <vt:lpstr>Portfolio-Aufgabe</vt:lpstr>
      <vt:lpstr>Portfolioaufgaben</vt:lpstr>
      <vt:lpstr>Ausblick und Check-out</vt:lpstr>
      <vt:lpstr>Ausblick</vt:lpstr>
      <vt:lpstr>Check-Out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Sophia Bernhöft</dc:creator>
  <cp:lastModifiedBy>Iris Flagmeyer</cp:lastModifiedBy>
  <cp:revision>118</cp:revision>
  <dcterms:created xsi:type="dcterms:W3CDTF">2023-01-31T13:16:58Z</dcterms:created>
  <dcterms:modified xsi:type="dcterms:W3CDTF">2025-08-08T08:49:10Z</dcterms:modified>
</cp:coreProperties>
</file>