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72" r:id="rId2"/>
    <p:sldId id="273" r:id="rId3"/>
    <p:sldId id="553" r:id="rId4"/>
    <p:sldId id="290" r:id="rId5"/>
    <p:sldId id="274" r:id="rId6"/>
    <p:sldId id="266" r:id="rId7"/>
    <p:sldId id="275" r:id="rId8"/>
    <p:sldId id="312" r:id="rId9"/>
    <p:sldId id="313" r:id="rId10"/>
    <p:sldId id="307" r:id="rId11"/>
    <p:sldId id="280" r:id="rId12"/>
    <p:sldId id="281" r:id="rId13"/>
    <p:sldId id="271" r:id="rId14"/>
    <p:sldId id="305" r:id="rId15"/>
    <p:sldId id="291" r:id="rId16"/>
    <p:sldId id="284" r:id="rId17"/>
    <p:sldId id="287" r:id="rId18"/>
    <p:sldId id="315" r:id="rId19"/>
    <p:sldId id="316" r:id="rId20"/>
    <p:sldId id="302" r:id="rId21"/>
    <p:sldId id="309" r:id="rId22"/>
    <p:sldId id="311" r:id="rId23"/>
    <p:sldId id="310" r:id="rId24"/>
    <p:sldId id="304" r:id="rId25"/>
    <p:sldId id="288" r:id="rId26"/>
    <p:sldId id="289" r:id="rId27"/>
    <p:sldId id="314" r:id="rId28"/>
  </p:sldIdLst>
  <p:sldSz cx="12192000" cy="6858000"/>
  <p:notesSz cx="6858000" cy="9144000"/>
  <p:embeddedFontLst>
    <p:embeddedFont>
      <p:font typeface="Albert Sans" panose="020B0604020202020204" charset="0"/>
      <p:regular r:id="rId30"/>
      <p:bold r:id="rId31"/>
      <p:italic r:id="rId32"/>
      <p:boldItalic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95F"/>
    <a:srgbClr val="69B5F8"/>
    <a:srgbClr val="61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5" autoAdjust="0"/>
    <p:restoredTop sz="76078" autoAdjust="0"/>
  </p:normalViewPr>
  <p:slideViewPr>
    <p:cSldViewPr snapToGrid="0" showGuides="1">
      <p:cViewPr varScale="1">
        <p:scale>
          <a:sx n="121" d="100"/>
          <a:sy n="121" d="100"/>
        </p:scale>
        <p:origin x="1734" y="9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E479C-8473-5649-B36A-750E7B20C633}" type="datetimeFigureOut">
              <a:rPr lang="de-DE" smtClean="0"/>
              <a:t>08.08.2025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2BE3-FDEB-B245-8AD9-FE155515E7DC}" type="slidenum">
              <a:rPr lang="de-DE" smtClean="0"/>
              <a:t>‹Nr.›</a:t>
            </a:fld>
            <a:endParaRPr lang="de-DE"/>
          </a:p>
        </p:txBody>
      </p:sp>
    </p:spTree>
    <p:extLst>
      <p:ext uri="{BB962C8B-B14F-4D97-AF65-F5344CB8AC3E}">
        <p14:creationId xmlns:p14="http://schemas.microsoft.com/office/powerpoint/2010/main" val="223596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fld id="{98CE2BE3-FDEB-B245-8AD9-FE155515E7DC}" type="slidenum">
              <a:rPr lang="de-DE" smtClean="0"/>
              <a:t>3</a:t>
            </a:fld>
            <a:endParaRPr lang="de-DE"/>
          </a:p>
        </p:txBody>
      </p:sp>
    </p:spTree>
    <p:extLst>
      <p:ext uri="{BB962C8B-B14F-4D97-AF65-F5344CB8AC3E}">
        <p14:creationId xmlns:p14="http://schemas.microsoft.com/office/powerpoint/2010/main" val="264279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16: </a:t>
            </a:r>
            <a:r>
              <a:rPr lang="de-DE" dirty="0"/>
              <a:t>Gruppeneinteilung: nach Reihenbildung durch Abzählen – jeweils 4 Menschen bilden eine Gruppe. Die Gruppen arbeiten auch bei der nächsten Aufgabe (Fallbeispiele) zusammen.</a:t>
            </a:r>
          </a:p>
          <a:p>
            <a:endParaRPr lang="de-DE" dirty="0"/>
          </a:p>
          <a:p>
            <a:r>
              <a:rPr lang="de-DE" dirty="0"/>
              <a:t>Die letzten beiden sind Reflexionsaufgaben – nutzen sie diese besonders für Ihr Portfolio.</a:t>
            </a:r>
          </a:p>
        </p:txBody>
      </p:sp>
      <p:sp>
        <p:nvSpPr>
          <p:cNvPr id="4" name="Foliennummernplatzhalter 3"/>
          <p:cNvSpPr>
            <a:spLocks noGrp="1"/>
          </p:cNvSpPr>
          <p:nvPr>
            <p:ph type="sldNum" sz="quarter" idx="5"/>
          </p:nvPr>
        </p:nvSpPr>
        <p:spPr/>
        <p:txBody>
          <a:bodyPr/>
          <a:lstStyle/>
          <a:p>
            <a:fld id="{98CE2BE3-FDEB-B245-8AD9-FE155515E7DC}" type="slidenum">
              <a:rPr lang="de-DE" smtClean="0"/>
              <a:t>17</a:t>
            </a:fld>
            <a:endParaRPr lang="de-DE"/>
          </a:p>
        </p:txBody>
      </p:sp>
    </p:spTree>
    <p:extLst>
      <p:ext uri="{BB962C8B-B14F-4D97-AF65-F5344CB8AC3E}">
        <p14:creationId xmlns:p14="http://schemas.microsoft.com/office/powerpoint/2010/main" val="370513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16: </a:t>
            </a:r>
            <a:r>
              <a:rPr lang="de-DE" dirty="0"/>
              <a:t>Gruppeneinteilung: nach Reihenbildung durch Abzählen – jeweils 4 Menschen bilden eine Gruppe.</a:t>
            </a:r>
          </a:p>
          <a:p>
            <a:endParaRPr lang="de-DE" dirty="0"/>
          </a:p>
          <a:p>
            <a:r>
              <a:rPr lang="de-DE" dirty="0"/>
              <a:t>Die letzten beiden sind Reflexionsaufgaben – nutzen sie diese auch für Ihr Portfolio.</a:t>
            </a:r>
          </a:p>
        </p:txBody>
      </p:sp>
      <p:sp>
        <p:nvSpPr>
          <p:cNvPr id="4" name="Foliennummernplatzhalter 3"/>
          <p:cNvSpPr>
            <a:spLocks noGrp="1"/>
          </p:cNvSpPr>
          <p:nvPr>
            <p:ph type="sldNum" sz="quarter" idx="5"/>
          </p:nvPr>
        </p:nvSpPr>
        <p:spPr/>
        <p:txBody>
          <a:bodyPr/>
          <a:lstStyle/>
          <a:p>
            <a:fld id="{98CE2BE3-FDEB-B245-8AD9-FE155515E7DC}" type="slidenum">
              <a:rPr lang="de-DE" smtClean="0"/>
              <a:t>18</a:t>
            </a:fld>
            <a:endParaRPr lang="de-DE"/>
          </a:p>
        </p:txBody>
      </p:sp>
    </p:spTree>
    <p:extLst>
      <p:ext uri="{BB962C8B-B14F-4D97-AF65-F5344CB8AC3E}">
        <p14:creationId xmlns:p14="http://schemas.microsoft.com/office/powerpoint/2010/main" val="161954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C9D5-8487-526A-4A86-24DDDAAD26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D3DDB7D-954A-A307-3D2F-63852BE7C1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0FE2CEC-97C3-4B9D-E500-84E7CAC66E88}"/>
              </a:ext>
            </a:extLst>
          </p:cNvPr>
          <p:cNvSpPr>
            <a:spLocks noGrp="1"/>
          </p:cNvSpPr>
          <p:nvPr>
            <p:ph type="body" idx="1"/>
          </p:nvPr>
        </p:nvSpPr>
        <p:spPr/>
        <p:txBody>
          <a:bodyPr/>
          <a:lstStyle/>
          <a:p>
            <a:r>
              <a:rPr lang="de-DE" b="1" dirty="0"/>
              <a:t>Folie 16: </a:t>
            </a:r>
            <a:r>
              <a:rPr lang="de-DE" dirty="0"/>
              <a:t>Gruppeneinteilung: nach Reihenbildung durch Abzählen – jeweils 4 Menschen bilden eine Gruppe. Die Gruppen arbeiten auch bei der nächsten Aufgabe (Fallbeispiele) zusammen.</a:t>
            </a:r>
          </a:p>
          <a:p>
            <a:endParaRPr lang="de-DE" dirty="0"/>
          </a:p>
          <a:p>
            <a:r>
              <a:rPr lang="de-DE" dirty="0"/>
              <a:t>Die letzten beiden sind Reflexionsaufgaben – nutzen sie diese besonders für Ihr Portfolio.</a:t>
            </a:r>
          </a:p>
        </p:txBody>
      </p:sp>
      <p:sp>
        <p:nvSpPr>
          <p:cNvPr id="4" name="Foliennummernplatzhalter 3">
            <a:extLst>
              <a:ext uri="{FF2B5EF4-FFF2-40B4-BE49-F238E27FC236}">
                <a16:creationId xmlns:a16="http://schemas.microsoft.com/office/drawing/2014/main" id="{0201341A-8C28-9382-7113-B2F217C6E499}"/>
              </a:ext>
            </a:extLst>
          </p:cNvPr>
          <p:cNvSpPr>
            <a:spLocks noGrp="1"/>
          </p:cNvSpPr>
          <p:nvPr>
            <p:ph type="sldNum" sz="quarter" idx="5"/>
          </p:nvPr>
        </p:nvSpPr>
        <p:spPr/>
        <p:txBody>
          <a:bodyPr/>
          <a:lstStyle/>
          <a:p>
            <a:fld id="{98CE2BE3-FDEB-B245-8AD9-FE155515E7DC}" type="slidenum">
              <a:rPr lang="de-DE" smtClean="0"/>
              <a:t>19</a:t>
            </a:fld>
            <a:endParaRPr lang="de-DE"/>
          </a:p>
        </p:txBody>
      </p:sp>
    </p:spTree>
    <p:extLst>
      <p:ext uri="{BB962C8B-B14F-4D97-AF65-F5344CB8AC3E}">
        <p14:creationId xmlns:p14="http://schemas.microsoft.com/office/powerpoint/2010/main" val="149303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18: </a:t>
            </a:r>
            <a:r>
              <a:rPr lang="de-DE" dirty="0"/>
              <a:t>Um abschließend einen Bezug zur Praxis herzustellen, arbeiten Sie gleich mit Fallbeispielen. Diese sind ganz kurz – tauschen Sie sich zu den drei aufgeführten Fragen aus. Anschließend stellen Sie ihre Überlegungen kurz vor.</a:t>
            </a:r>
          </a:p>
          <a:p>
            <a:endParaRPr lang="de-DE" dirty="0"/>
          </a:p>
          <a:p>
            <a:r>
              <a:rPr lang="de-DE" dirty="0"/>
              <a:t>Frage nach dem Erziehungsziel ist </a:t>
            </a:r>
            <a:r>
              <a:rPr lang="de-DE" dirty="0" err="1"/>
              <a:t>evt.</a:t>
            </a:r>
            <a:r>
              <a:rPr lang="de-DE" dirty="0"/>
              <a:t> überfordernd und benötigt i.d.R. mehr Zeit, als zur Verfügung steht</a:t>
            </a:r>
          </a:p>
        </p:txBody>
      </p:sp>
      <p:sp>
        <p:nvSpPr>
          <p:cNvPr id="4" name="Foliennummernplatzhalter 3"/>
          <p:cNvSpPr>
            <a:spLocks noGrp="1"/>
          </p:cNvSpPr>
          <p:nvPr>
            <p:ph type="sldNum" sz="quarter" idx="5"/>
          </p:nvPr>
        </p:nvSpPr>
        <p:spPr/>
        <p:txBody>
          <a:bodyPr/>
          <a:lstStyle/>
          <a:p>
            <a:fld id="{98CE2BE3-FDEB-B245-8AD9-FE155515E7DC}" type="slidenum">
              <a:rPr lang="de-DE" smtClean="0"/>
              <a:t>21</a:t>
            </a:fld>
            <a:endParaRPr lang="de-DE"/>
          </a:p>
        </p:txBody>
      </p:sp>
    </p:spTree>
    <p:extLst>
      <p:ext uri="{BB962C8B-B14F-4D97-AF65-F5344CB8AC3E}">
        <p14:creationId xmlns:p14="http://schemas.microsoft.com/office/powerpoint/2010/main" val="13957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19: </a:t>
            </a:r>
            <a:r>
              <a:rPr lang="de-DE" dirty="0"/>
              <a:t>Mögliche Antworten – Spiegelstriche trennen die drei Aspekte voneinander</a:t>
            </a:r>
          </a:p>
          <a:p>
            <a:r>
              <a:rPr lang="de-DE" dirty="0"/>
              <a:t>Fall 1: Öffentlichkeit reduzieren – </a:t>
            </a:r>
            <a:r>
              <a:rPr lang="de-DE" dirty="0" err="1"/>
              <a:t>SuS</a:t>
            </a:r>
            <a:r>
              <a:rPr lang="de-DE" dirty="0"/>
              <a:t> müssen sich nicht vor Klasse produzieren, Hintergründe des Streits können besser offen gelegt werden – alternativen Umgang mit Konflikten anbieten und schulen</a:t>
            </a:r>
          </a:p>
          <a:p>
            <a:r>
              <a:rPr lang="de-DE" dirty="0"/>
              <a:t>Fall 2: keine Ansprache vor der Klasse, </a:t>
            </a:r>
            <a:r>
              <a:rPr lang="de-DE" dirty="0" err="1"/>
              <a:t>SuS</a:t>
            </a:r>
            <a:r>
              <a:rPr lang="de-DE" dirty="0"/>
              <a:t> individuell ansprechen und Alternativen zur Verfügung stellen, wie z.B. Knautschball – keine Bloßstellung des </a:t>
            </a:r>
            <a:r>
              <a:rPr lang="de-DE" dirty="0" err="1"/>
              <a:t>SuS</a:t>
            </a:r>
            <a:r>
              <a:rPr lang="de-DE" dirty="0"/>
              <a:t>, ein möglicherweise vorhandenes Problem ernst nehmen – Eigenverantwortung für das Handeln stärken, indem Alternativen störenden Verhalten angeboten werden</a:t>
            </a:r>
          </a:p>
          <a:p>
            <a:r>
              <a:rPr lang="de-DE" dirty="0"/>
              <a:t>Fall 3: deutlich machen, dass </a:t>
            </a:r>
            <a:r>
              <a:rPr lang="de-DE" dirty="0" err="1"/>
              <a:t>LuL</a:t>
            </a:r>
            <a:r>
              <a:rPr lang="de-DE" dirty="0"/>
              <a:t> sich im Hausaufgabenkontrolle kümmert, nicht </a:t>
            </a:r>
            <a:r>
              <a:rPr lang="de-DE" dirty="0" err="1"/>
              <a:t>SuS</a:t>
            </a:r>
            <a:r>
              <a:rPr lang="de-DE" dirty="0"/>
              <a:t> – wertfrei reagieren - Aufgaben- und Rollenklarheit schaffen, deutlich machen, wofür </a:t>
            </a:r>
            <a:r>
              <a:rPr lang="de-DE" dirty="0" err="1"/>
              <a:t>SuS</a:t>
            </a:r>
            <a:r>
              <a:rPr lang="de-DE" dirty="0"/>
              <a:t> und wofür </a:t>
            </a:r>
            <a:r>
              <a:rPr lang="de-DE" dirty="0" err="1"/>
              <a:t>LuL</a:t>
            </a:r>
            <a:r>
              <a:rPr lang="de-DE" dirty="0"/>
              <a:t> verantwortlich sind</a:t>
            </a:r>
          </a:p>
        </p:txBody>
      </p:sp>
      <p:sp>
        <p:nvSpPr>
          <p:cNvPr id="4" name="Foliennummernplatzhalter 3"/>
          <p:cNvSpPr>
            <a:spLocks noGrp="1"/>
          </p:cNvSpPr>
          <p:nvPr>
            <p:ph type="sldNum" sz="quarter" idx="5"/>
          </p:nvPr>
        </p:nvSpPr>
        <p:spPr/>
        <p:txBody>
          <a:bodyPr/>
          <a:lstStyle/>
          <a:p>
            <a:fld id="{98CE2BE3-FDEB-B245-8AD9-FE155515E7DC}" type="slidenum">
              <a:rPr lang="de-DE" smtClean="0"/>
              <a:t>22</a:t>
            </a:fld>
            <a:endParaRPr lang="de-DE"/>
          </a:p>
        </p:txBody>
      </p:sp>
    </p:spTree>
    <p:extLst>
      <p:ext uri="{BB962C8B-B14F-4D97-AF65-F5344CB8AC3E}">
        <p14:creationId xmlns:p14="http://schemas.microsoft.com/office/powerpoint/2010/main" val="359178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23: </a:t>
            </a:r>
            <a:r>
              <a:rPr lang="de-DE" dirty="0"/>
              <a:t>Die Lernteamsitzungen sind Teil Ihres Workloads – nutzen Sie diese.</a:t>
            </a:r>
          </a:p>
          <a:p>
            <a:r>
              <a:rPr lang="de-DE" dirty="0"/>
              <a:t>Alle Wahlthemen sind so groß, dass Sie nicht umfassend von Ihnen dargestellt werden können. Überlegen Sie deshalb, was für die Seminarteilnehmer*innen interessant sein könnte. Was sind kritische Meinungen, Aspekte, Darstellungen? Was ist diskussionswürdig. Greifen Sie einen dieser Aspekte heraus, um in einen lebendigen Austausch zu kommen. Das ist herausfordernd und vor dieser Herausforderung werden Sie später auch immer wieder im Unterricht stehen.</a:t>
            </a:r>
          </a:p>
        </p:txBody>
      </p:sp>
      <p:sp>
        <p:nvSpPr>
          <p:cNvPr id="4" name="Foliennummernplatzhalter 3"/>
          <p:cNvSpPr>
            <a:spLocks noGrp="1"/>
          </p:cNvSpPr>
          <p:nvPr>
            <p:ph type="sldNum" sz="quarter" idx="5"/>
          </p:nvPr>
        </p:nvSpPr>
        <p:spPr/>
        <p:txBody>
          <a:bodyPr/>
          <a:lstStyle/>
          <a:p>
            <a:fld id="{98CE2BE3-FDEB-B245-8AD9-FE155515E7DC}" type="slidenum">
              <a:rPr lang="de-DE" smtClean="0"/>
              <a:t>26</a:t>
            </a:fld>
            <a:endParaRPr lang="de-DE"/>
          </a:p>
        </p:txBody>
      </p:sp>
    </p:spTree>
    <p:extLst>
      <p:ext uri="{BB962C8B-B14F-4D97-AF65-F5344CB8AC3E}">
        <p14:creationId xmlns:p14="http://schemas.microsoft.com/office/powerpoint/2010/main" val="380499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24:  </a:t>
            </a:r>
            <a:r>
              <a:rPr lang="de-DE" dirty="0"/>
              <a:t>Daumen kann drei Positionen einnehmen - eignet sich nur für geschlossene Fragen, die mit ja oder nein zu beantworten sind – kann in Klasse auch mit geschlossenen Augen durchgeführt werden, um Beeinflussung durch andere zu minimieren.</a:t>
            </a:r>
          </a:p>
        </p:txBody>
      </p:sp>
      <p:sp>
        <p:nvSpPr>
          <p:cNvPr id="4" name="Foliennummernplatzhalter 3"/>
          <p:cNvSpPr>
            <a:spLocks noGrp="1"/>
          </p:cNvSpPr>
          <p:nvPr>
            <p:ph type="sldNum" sz="quarter" idx="5"/>
          </p:nvPr>
        </p:nvSpPr>
        <p:spPr/>
        <p:txBody>
          <a:bodyPr/>
          <a:lstStyle/>
          <a:p>
            <a:fld id="{98CE2BE3-FDEB-B245-8AD9-FE155515E7DC}" type="slidenum">
              <a:rPr lang="de-DE" smtClean="0"/>
              <a:t>27</a:t>
            </a:fld>
            <a:endParaRPr lang="de-DE"/>
          </a:p>
        </p:txBody>
      </p:sp>
    </p:spTree>
    <p:extLst>
      <p:ext uri="{BB962C8B-B14F-4D97-AF65-F5344CB8AC3E}">
        <p14:creationId xmlns:p14="http://schemas.microsoft.com/office/powerpoint/2010/main" val="123286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Folie 4: </a:t>
            </a:r>
            <a:r>
              <a:rPr lang="de-DE" baseline="0" dirty="0"/>
              <a:t>Methodenreflexion: Wie ist es Ihnen ergangen? Was war herausfordernd für Sie?</a:t>
            </a:r>
            <a:endParaRPr lang="de-DE" dirty="0"/>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5</a:t>
            </a:fld>
            <a:endParaRPr lang="de-DE"/>
          </a:p>
        </p:txBody>
      </p:sp>
    </p:spTree>
    <p:extLst>
      <p:ext uri="{BB962C8B-B14F-4D97-AF65-F5344CB8AC3E}">
        <p14:creationId xmlns:p14="http://schemas.microsoft.com/office/powerpoint/2010/main" val="165656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Folie 6: </a:t>
            </a:r>
            <a:r>
              <a:rPr lang="de-DE" dirty="0"/>
              <a:t>Hoffentlich erinnern Sie diese Folie aus der 2. Sitzung, in der es um die Kernaufgaben von Lehrer*innen ging. </a:t>
            </a:r>
          </a:p>
          <a:p>
            <a:r>
              <a:rPr lang="de-DE" dirty="0"/>
              <a:t>In der vergangenen Sitzung haben wir uns mit den Voraussetzungen für erfolgreiches Lernen, also mit der Gestaltung von und den Anforderungen an Unterricht, beschäftigt – in dieser Sitzung geht es um die Kernaufgabe „Erziehen“. </a:t>
            </a:r>
          </a:p>
          <a:p>
            <a:r>
              <a:rPr lang="de-DE" dirty="0"/>
              <a:t>Sie erziehen auch im Unterricht – die Bereiche sind nicht komplett voneinander zu trennen.</a:t>
            </a:r>
          </a:p>
        </p:txBody>
      </p:sp>
      <p:sp>
        <p:nvSpPr>
          <p:cNvPr id="4" name="Foliennummernplatzhalter 3"/>
          <p:cNvSpPr>
            <a:spLocks noGrp="1"/>
          </p:cNvSpPr>
          <p:nvPr>
            <p:ph type="sldNum" sz="quarter" idx="5"/>
          </p:nvPr>
        </p:nvSpPr>
        <p:spPr/>
        <p:txBody>
          <a:bodyPr/>
          <a:lstStyle/>
          <a:p>
            <a:fld id="{98CE2BE3-FDEB-B245-8AD9-FE155515E7DC}" type="slidenum">
              <a:rPr lang="de-DE" smtClean="0"/>
              <a:t>7</a:t>
            </a:fld>
            <a:endParaRPr lang="de-DE"/>
          </a:p>
        </p:txBody>
      </p:sp>
    </p:spTree>
    <p:extLst>
      <p:ext uri="{BB962C8B-B14F-4D97-AF65-F5344CB8AC3E}">
        <p14:creationId xmlns:p14="http://schemas.microsoft.com/office/powerpoint/2010/main" val="138689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Folie 7: </a:t>
            </a:r>
            <a:r>
              <a:rPr lang="de-DE" b="0" dirty="0"/>
              <a:t>Erziehen, ein Begriff, der in ganzen vielen Situationen und Kontexten auftaucht. Was bedeutet er für Sie im pädagogischen Kontext, in Bezug auf Ihre zukünftige Tätigkeit? </a:t>
            </a:r>
          </a:p>
          <a:p>
            <a:endParaRPr lang="de-DE" b="0" dirty="0"/>
          </a:p>
          <a:p>
            <a:r>
              <a:rPr lang="de-DE" b="0" dirty="0"/>
              <a:t>…und bei der Vermittlung kommen Sie ins Spiel – Erziehen ist ein pädagogisches Konzept – einige Kennzeichen dieses Konzeptes finden Sie auf dieser Folie – weitere, ausführlichere Informationen in dem unten angeführten Artikel, den ich nach dieser Seminarsitzung bei ILIAS einstellen werde</a:t>
            </a:r>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8</a:t>
            </a:fld>
            <a:endParaRPr lang="de-DE"/>
          </a:p>
        </p:txBody>
      </p:sp>
    </p:spTree>
    <p:extLst>
      <p:ext uri="{BB962C8B-B14F-4D97-AF65-F5344CB8AC3E}">
        <p14:creationId xmlns:p14="http://schemas.microsoft.com/office/powerpoint/2010/main" val="165881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8:</a:t>
            </a:r>
            <a:r>
              <a:rPr lang="de-DE" dirty="0"/>
              <a:t> Hier noch eine Definition von dem deutschen Bildungsforscher Klaus Hurrelmann – es wird deutlich, dass Erziehen im pädagogischen Kontext nicht einfach so nebenbei läuft, sondern der Vorbereitung bedarf und ein anspruchsvolles Ziel verfolgt.</a:t>
            </a:r>
          </a:p>
        </p:txBody>
      </p:sp>
      <p:sp>
        <p:nvSpPr>
          <p:cNvPr id="4" name="Foliennummernplatzhalter 3"/>
          <p:cNvSpPr>
            <a:spLocks noGrp="1"/>
          </p:cNvSpPr>
          <p:nvPr>
            <p:ph type="sldNum" sz="quarter" idx="5"/>
          </p:nvPr>
        </p:nvSpPr>
        <p:spPr/>
        <p:txBody>
          <a:bodyPr/>
          <a:lstStyle/>
          <a:p>
            <a:fld id="{98CE2BE3-FDEB-B245-8AD9-FE155515E7DC}" type="slidenum">
              <a:rPr lang="de-DE" smtClean="0"/>
              <a:t>9</a:t>
            </a:fld>
            <a:endParaRPr lang="de-DE"/>
          </a:p>
        </p:txBody>
      </p:sp>
    </p:spTree>
    <p:extLst>
      <p:ext uri="{BB962C8B-B14F-4D97-AF65-F5344CB8AC3E}">
        <p14:creationId xmlns:p14="http://schemas.microsoft.com/office/powerpoint/2010/main" val="385508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9: </a:t>
            </a:r>
            <a:r>
              <a:rPr lang="de-DE" b="0" dirty="0"/>
              <a:t>Vernetzung mit Inhalten der vorangegangenen Sitzung </a:t>
            </a:r>
            <a:r>
              <a:rPr lang="de-DE" dirty="0"/>
              <a:t>Wenn wir noch einmal einen Blick auf Ihre Arbeitsergebnisse aus der letzten Sitzung werfen – bei welchen der von Ihnen erarbeiteten Gelingensbedingungen spielt auch die Kernaufgabe „Erziehen“ eine Rolle?</a:t>
            </a:r>
          </a:p>
          <a:p>
            <a:endParaRPr lang="de-DE" dirty="0"/>
          </a:p>
          <a:p>
            <a:r>
              <a:rPr lang="de-DE" dirty="0"/>
              <a:t>Murmelgruppen (3 Min. Zeit) </a:t>
            </a:r>
          </a:p>
          <a:p>
            <a:r>
              <a:rPr lang="de-DE" dirty="0"/>
              <a:t>Blitzlicht im Plenum</a:t>
            </a:r>
          </a:p>
          <a:p>
            <a:endParaRPr lang="de-DE" dirty="0"/>
          </a:p>
          <a:p>
            <a:r>
              <a:rPr lang="de-DE" dirty="0"/>
              <a:t>Lernatmosphäre – respektvoll, wertschätzend, tolerant, angstfrei</a:t>
            </a:r>
          </a:p>
          <a:p>
            <a:r>
              <a:rPr lang="de-DE" dirty="0"/>
              <a:t>Disziplin – an Regeln halten</a:t>
            </a:r>
          </a:p>
          <a:p>
            <a:r>
              <a:rPr lang="de-DE" dirty="0"/>
              <a:t>Belohnungsprinzip – positives Verhalten verstärken</a:t>
            </a:r>
          </a:p>
          <a:p>
            <a:r>
              <a:rPr lang="de-DE" dirty="0"/>
              <a:t>Teamarbeit – Sozialkompetenz, Regeln für ein Miteinander</a:t>
            </a:r>
          </a:p>
        </p:txBody>
      </p:sp>
      <p:sp>
        <p:nvSpPr>
          <p:cNvPr id="4" name="Foliennummernplatzhalter 3"/>
          <p:cNvSpPr>
            <a:spLocks noGrp="1"/>
          </p:cNvSpPr>
          <p:nvPr>
            <p:ph type="sldNum" sz="quarter" idx="5"/>
          </p:nvPr>
        </p:nvSpPr>
        <p:spPr/>
        <p:txBody>
          <a:bodyPr/>
          <a:lstStyle/>
          <a:p>
            <a:fld id="{98CE2BE3-FDEB-B245-8AD9-FE155515E7DC}" type="slidenum">
              <a:rPr lang="de-DE" smtClean="0"/>
              <a:t>10</a:t>
            </a:fld>
            <a:endParaRPr lang="de-DE"/>
          </a:p>
        </p:txBody>
      </p:sp>
    </p:spTree>
    <p:extLst>
      <p:ext uri="{BB962C8B-B14F-4D97-AF65-F5344CB8AC3E}">
        <p14:creationId xmlns:p14="http://schemas.microsoft.com/office/powerpoint/2010/main" val="413786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10: </a:t>
            </a:r>
            <a:r>
              <a:rPr lang="de-DE" dirty="0"/>
              <a:t>Wer von Ihnen erinnert sich noch, was die KMK ist? Auch bei den von der KMK definierten Standards spielt die Erziehung eine wichtige Rolle.</a:t>
            </a:r>
          </a:p>
          <a:p>
            <a:endParaRPr lang="de-DE" dirty="0"/>
          </a:p>
          <a:p>
            <a:r>
              <a:rPr lang="de-DE" dirty="0"/>
              <a:t>K4: Sie können Einfluss nehmen, indem Sie neue Erfahrungsräume schaffen – den bisherigen Erlebnissen und Erfahrungen andere an die Seite stellen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11</a:t>
            </a:fld>
            <a:endParaRPr lang="de-DE"/>
          </a:p>
        </p:txBody>
      </p:sp>
    </p:spTree>
    <p:extLst>
      <p:ext uri="{BB962C8B-B14F-4D97-AF65-F5344CB8AC3E}">
        <p14:creationId xmlns:p14="http://schemas.microsoft.com/office/powerpoint/2010/main" val="253632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12: </a:t>
            </a:r>
            <a:r>
              <a:rPr lang="de-DE" b="0" dirty="0"/>
              <a:t>Auch</a:t>
            </a:r>
            <a:r>
              <a:rPr lang="de-DE" b="1" dirty="0"/>
              <a:t> </a:t>
            </a:r>
            <a:r>
              <a:rPr lang="de-DE" dirty="0"/>
              <a:t>viele Merkmale guten Unterrichts haben einen unmittelbaren Bezug zum Erziehen.</a:t>
            </a:r>
          </a:p>
        </p:txBody>
      </p:sp>
      <p:sp>
        <p:nvSpPr>
          <p:cNvPr id="4" name="Foliennummernplatzhalter 3"/>
          <p:cNvSpPr>
            <a:spLocks noGrp="1"/>
          </p:cNvSpPr>
          <p:nvPr>
            <p:ph type="sldNum" sz="quarter" idx="5"/>
          </p:nvPr>
        </p:nvSpPr>
        <p:spPr/>
        <p:txBody>
          <a:bodyPr/>
          <a:lstStyle/>
          <a:p>
            <a:fld id="{98CE2BE3-FDEB-B245-8AD9-FE155515E7DC}" type="slidenum">
              <a:rPr lang="de-DE" smtClean="0"/>
              <a:t>13</a:t>
            </a:fld>
            <a:endParaRPr lang="de-DE"/>
          </a:p>
        </p:txBody>
      </p:sp>
    </p:spTree>
    <p:extLst>
      <p:ext uri="{BB962C8B-B14F-4D97-AF65-F5344CB8AC3E}">
        <p14:creationId xmlns:p14="http://schemas.microsoft.com/office/powerpoint/2010/main" val="268838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Folie 15: </a:t>
            </a:r>
            <a:r>
              <a:rPr lang="de-DE" dirty="0"/>
              <a:t>Diesen Text sollten Sie für die heutige Sitzung lesen – mit den Forderungen von Sascha Lobo werden Sie sich jetzt intensiver beschäftigen.</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16</a:t>
            </a:fld>
            <a:endParaRPr lang="de-DE"/>
          </a:p>
        </p:txBody>
      </p:sp>
    </p:spTree>
    <p:extLst>
      <p:ext uri="{BB962C8B-B14F-4D97-AF65-F5344CB8AC3E}">
        <p14:creationId xmlns:p14="http://schemas.microsoft.com/office/powerpoint/2010/main" val="347497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10" name="Grafik 9">
            <a:extLst>
              <a:ext uri="{FF2B5EF4-FFF2-40B4-BE49-F238E27FC236}">
                <a16:creationId xmlns:a16="http://schemas.microsoft.com/office/drawing/2014/main" id="{EEBF9F55-456A-4108-B261-7AB0C7DA60D5}"/>
              </a:ext>
            </a:extLst>
          </p:cNvPr>
          <p:cNvPicPr>
            <a:picLocks noChangeAspect="1"/>
          </p:cNvPicPr>
          <p:nvPr userDrawn="1"/>
        </p:nvPicPr>
        <p:blipFill>
          <a:blip r:embed="rId2"/>
          <a:stretch>
            <a:fillRect/>
          </a:stretch>
        </p:blipFill>
        <p:spPr>
          <a:xfrm>
            <a:off x="390580" y="343856"/>
            <a:ext cx="5505173" cy="1438942"/>
          </a:xfrm>
          <a:prstGeom prst="rect">
            <a:avLst/>
          </a:prstGeom>
        </p:spPr>
      </p:pic>
    </p:spTree>
    <p:extLst>
      <p:ext uri="{BB962C8B-B14F-4D97-AF65-F5344CB8AC3E}">
        <p14:creationId xmlns:p14="http://schemas.microsoft.com/office/powerpoint/2010/main" val="233274068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titelfolie 0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p:nvPr>
        </p:nvSpPr>
        <p:spPr>
          <a:xfrm>
            <a:off x="695325" y="2846603"/>
            <a:ext cx="8202613"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62E2233-BC02-4692-A2EE-F8906B800895}"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9" name="Rechteck 8">
            <a:extLst>
              <a:ext uri="{FF2B5EF4-FFF2-40B4-BE49-F238E27FC236}">
                <a16:creationId xmlns:a16="http://schemas.microsoft.com/office/drawing/2014/main" id="{148F649C-B269-496B-89B1-C80F1532BAE7}"/>
              </a:ext>
            </a:extLst>
          </p:cNvPr>
          <p:cNvSpPr/>
          <p:nvPr userDrawn="1"/>
        </p:nvSpPr>
        <p:spPr>
          <a:xfrm>
            <a:off x="367985" y="54751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79E7F823-0DDE-4BD5-BCC9-A9F63991DABD}"/>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191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stitelfolie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6" y="2846603"/>
            <a:ext cx="8202612"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333F1B8E-C7B0-4BC0-A26F-A8AA52BED294}"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277167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folie 01.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6B3EA6A-073E-4897-BB13-6F337A8F6B33}"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indent="0" algn="r">
              <a:buNone/>
              <a:defRPr sz="800" baseline="0">
                <a:solidFill>
                  <a:schemeClr val="bg1"/>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6" name="Rechteck 15">
            <a:extLst>
              <a:ext uri="{FF2B5EF4-FFF2-40B4-BE49-F238E27FC236}">
                <a16:creationId xmlns:a16="http://schemas.microsoft.com/office/drawing/2014/main" id="{17FFE84B-EF92-40D0-9740-F04909E6AD64}"/>
              </a:ext>
            </a:extLst>
          </p:cNvPr>
          <p:cNvSpPr/>
          <p:nvPr userDrawn="1"/>
        </p:nvSpPr>
        <p:spPr>
          <a:xfrm>
            <a:off x="279495" y="6001965"/>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F67073EF-355A-40A5-8BC6-8DD3ED93FD14}"/>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223899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titelfolie 0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4F640E49-9379-41A3-8ECE-DB18F4715D8E}"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marR="0" indent="0" algn="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2"/>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Tree>
    <p:extLst>
      <p:ext uri="{BB962C8B-B14F-4D97-AF65-F5344CB8AC3E}">
        <p14:creationId xmlns:p14="http://schemas.microsoft.com/office/powerpoint/2010/main" val="1954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517BBDAD-58CA-FBFC-962B-8788EF0E357F}"/>
              </a:ext>
            </a:extLst>
          </p:cNvPr>
          <p:cNvPicPr>
            <a:picLocks noChangeAspect="1"/>
          </p:cNvPicPr>
          <p:nvPr userDrawn="1"/>
        </p:nvPicPr>
        <p:blipFill>
          <a:blip r:embed="rId2"/>
          <a:stretch>
            <a:fillRect/>
          </a:stretch>
        </p:blipFill>
        <p:spPr>
          <a:xfrm>
            <a:off x="547466" y="550977"/>
            <a:ext cx="2715162" cy="1224335"/>
          </a:xfrm>
          <a:prstGeom prst="rect">
            <a:avLst/>
          </a:prstGeom>
        </p:spPr>
      </p:pic>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9" name="Grafik 8">
            <a:extLst>
              <a:ext uri="{FF2B5EF4-FFF2-40B4-BE49-F238E27FC236}">
                <a16:creationId xmlns:a16="http://schemas.microsoft.com/office/drawing/2014/main" id="{1F98B4C6-DF77-40A4-B3E2-AD83648DA86B}"/>
              </a:ext>
            </a:extLst>
          </p:cNvPr>
          <p:cNvPicPr>
            <a:picLocks noChangeAspect="1"/>
          </p:cNvPicPr>
          <p:nvPr userDrawn="1"/>
        </p:nvPicPr>
        <p:blipFill>
          <a:blip r:embed="rId3"/>
          <a:stretch>
            <a:fillRect/>
          </a:stretch>
        </p:blipFill>
        <p:spPr>
          <a:xfrm>
            <a:off x="3800856" y="681560"/>
            <a:ext cx="963168" cy="963168"/>
          </a:xfrm>
          <a:prstGeom prst="rect">
            <a:avLst/>
          </a:prstGeom>
        </p:spPr>
      </p:pic>
    </p:spTree>
    <p:extLst>
      <p:ext uri="{BB962C8B-B14F-4D97-AF65-F5344CB8AC3E}">
        <p14:creationId xmlns:p14="http://schemas.microsoft.com/office/powerpoint/2010/main" val="832647155"/>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02">
    <p:bg>
      <p:bgPr>
        <a:solidFill>
          <a:schemeClr val="accent1"/>
        </a:solidFill>
        <a:effectLst/>
      </p:bgPr>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Rechteck 7">
            <a:extLst>
              <a:ext uri="{FF2B5EF4-FFF2-40B4-BE49-F238E27FC236}">
                <a16:creationId xmlns:a16="http://schemas.microsoft.com/office/drawing/2014/main" id="{C4CC51E3-9FDF-4772-B001-FB528A03AC05}"/>
              </a:ext>
            </a:extLst>
          </p:cNvPr>
          <p:cNvSpPr/>
          <p:nvPr userDrawn="1"/>
        </p:nvSpPr>
        <p:spPr>
          <a:xfrm>
            <a:off x="1042416" y="5632078"/>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CA5DA08-5EC6-4B74-B2DB-4D58D485F294}"/>
              </a:ext>
            </a:extLst>
          </p:cNvPr>
          <p:cNvPicPr>
            <a:picLocks noChangeAspect="1"/>
          </p:cNvPicPr>
          <p:nvPr userDrawn="1"/>
        </p:nvPicPr>
        <p:blipFill>
          <a:blip r:embed="rId2"/>
          <a:stretch>
            <a:fillRect/>
          </a:stretch>
        </p:blipFill>
        <p:spPr>
          <a:xfrm>
            <a:off x="421322" y="304436"/>
            <a:ext cx="5479606" cy="1432259"/>
          </a:xfrm>
          <a:prstGeom prst="rect">
            <a:avLst/>
          </a:prstGeom>
        </p:spPr>
      </p:pic>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Institut / Lehrstuhl / Dezernat </a:t>
            </a:r>
          </a:p>
        </p:txBody>
      </p:sp>
    </p:spTree>
    <p:extLst>
      <p:ext uri="{BB962C8B-B14F-4D97-AF65-F5344CB8AC3E}">
        <p14:creationId xmlns:p14="http://schemas.microsoft.com/office/powerpoint/2010/main" val="9854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2">
    <p:bg>
      <p:bgPr>
        <a:solidFill>
          <a:schemeClr val="accent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6CC2E0-7C72-4ED6-8DE0-7FF007D109EB}"/>
              </a:ext>
            </a:extLst>
          </p:cNvPr>
          <p:cNvSpPr/>
          <p:nvPr userDrawn="1"/>
        </p:nvSpPr>
        <p:spPr>
          <a:xfrm>
            <a:off x="591312" y="54753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Zentrum für Lehrer*innenbildung</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D4A55067-3D7A-4AB7-BB3E-78D0A09F5DE3}"/>
              </a:ext>
            </a:extLst>
          </p:cNvPr>
          <p:cNvPicPr>
            <a:picLocks noChangeAspect="1"/>
          </p:cNvPicPr>
          <p:nvPr userDrawn="1"/>
        </p:nvPicPr>
        <p:blipFill>
          <a:blip r:embed="rId2"/>
          <a:stretch>
            <a:fillRect/>
          </a:stretch>
        </p:blipFill>
        <p:spPr>
          <a:xfrm>
            <a:off x="487680" y="490311"/>
            <a:ext cx="2682852" cy="1209765"/>
          </a:xfrm>
          <a:prstGeom prst="rect">
            <a:avLst/>
          </a:prstGeom>
        </p:spPr>
      </p:pic>
      <p:pic>
        <p:nvPicPr>
          <p:cNvPr id="15" name="Grafik 14">
            <a:extLst>
              <a:ext uri="{FF2B5EF4-FFF2-40B4-BE49-F238E27FC236}">
                <a16:creationId xmlns:a16="http://schemas.microsoft.com/office/drawing/2014/main" id="{87EF9A02-3777-4676-ACF5-0F1A608E2E4E}"/>
              </a:ext>
            </a:extLst>
          </p:cNvPr>
          <p:cNvPicPr>
            <a:picLocks noChangeAspect="1"/>
          </p:cNvPicPr>
          <p:nvPr userDrawn="1"/>
        </p:nvPicPr>
        <p:blipFill>
          <a:blip r:embed="rId3"/>
          <a:stretch>
            <a:fillRect/>
          </a:stretch>
        </p:blipFill>
        <p:spPr>
          <a:xfrm>
            <a:off x="3732543" y="652272"/>
            <a:ext cx="967012" cy="967012"/>
          </a:xfrm>
          <a:prstGeom prst="rect">
            <a:avLst/>
          </a:prstGeom>
        </p:spPr>
      </p:pic>
    </p:spTree>
    <p:extLst>
      <p:ext uri="{BB962C8B-B14F-4D97-AF65-F5344CB8AC3E}">
        <p14:creationId xmlns:p14="http://schemas.microsoft.com/office/powerpoint/2010/main" val="1757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2" name="Grafik 11">
            <a:extLst>
              <a:ext uri="{FF2B5EF4-FFF2-40B4-BE49-F238E27FC236}">
                <a16:creationId xmlns:a16="http://schemas.microsoft.com/office/drawing/2014/main" id="{6F727216-D670-4FE3-8208-E842F063BA13}"/>
              </a:ext>
            </a:extLst>
          </p:cNvPr>
          <p:cNvPicPr>
            <a:picLocks noChangeAspect="1"/>
          </p:cNvPicPr>
          <p:nvPr userDrawn="1"/>
        </p:nvPicPr>
        <p:blipFill>
          <a:blip r:embed="rId3"/>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243444802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3" name="Grafik 12">
            <a:extLst>
              <a:ext uri="{FF2B5EF4-FFF2-40B4-BE49-F238E27FC236}">
                <a16:creationId xmlns:a16="http://schemas.microsoft.com/office/drawing/2014/main" id="{72F1E8E8-9FAF-4DC4-9264-24F3C0740404}"/>
              </a:ext>
            </a:extLst>
          </p:cNvPr>
          <p:cNvPicPr>
            <a:picLocks noChangeAspect="1"/>
          </p:cNvPicPr>
          <p:nvPr userDrawn="1"/>
        </p:nvPicPr>
        <p:blipFill>
          <a:blip r:embed="rId3"/>
          <a:stretch>
            <a:fillRect/>
          </a:stretch>
        </p:blipFill>
        <p:spPr>
          <a:xfrm>
            <a:off x="487680" y="506039"/>
            <a:ext cx="2647973" cy="1194037"/>
          </a:xfrm>
          <a:prstGeom prst="rect">
            <a:avLst/>
          </a:prstGeom>
        </p:spPr>
      </p:pic>
      <p:pic>
        <p:nvPicPr>
          <p:cNvPr id="15" name="Grafik 14">
            <a:extLst>
              <a:ext uri="{FF2B5EF4-FFF2-40B4-BE49-F238E27FC236}">
                <a16:creationId xmlns:a16="http://schemas.microsoft.com/office/drawing/2014/main" id="{9F049EC3-EB69-41F3-A534-FC9286F26F46}"/>
              </a:ext>
            </a:extLst>
          </p:cNvPr>
          <p:cNvPicPr>
            <a:picLocks noChangeAspect="1"/>
          </p:cNvPicPr>
          <p:nvPr userDrawn="1"/>
        </p:nvPicPr>
        <p:blipFill>
          <a:blip r:embed="rId4"/>
          <a:stretch>
            <a:fillRect/>
          </a:stretch>
        </p:blipFill>
        <p:spPr>
          <a:xfrm>
            <a:off x="3732543" y="664844"/>
            <a:ext cx="954440" cy="954440"/>
          </a:xfrm>
          <a:prstGeom prst="rect">
            <a:avLst/>
          </a:prstGeom>
        </p:spPr>
      </p:pic>
    </p:spTree>
    <p:extLst>
      <p:ext uri="{BB962C8B-B14F-4D97-AF65-F5344CB8AC3E}">
        <p14:creationId xmlns:p14="http://schemas.microsoft.com/office/powerpoint/2010/main" val="1636824660"/>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83F2ED0D-59AA-1DCB-151E-733D18A5D333}"/>
              </a:ext>
            </a:extLst>
          </p:cNvPr>
          <p:cNvSpPr>
            <a:spLocks noGrp="1"/>
          </p:cNvSpPr>
          <p:nvPr>
            <p:ph sz="half" idx="1"/>
          </p:nvPr>
        </p:nvSpPr>
        <p:spPr>
          <a:xfrm>
            <a:off x="686305" y="1925432"/>
            <a:ext cx="10954833"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itel 12">
            <a:extLst>
              <a:ext uri="{FF2B5EF4-FFF2-40B4-BE49-F238E27FC236}">
                <a16:creationId xmlns:a16="http://schemas.microsoft.com/office/drawing/2014/main" id="{B3FC9CDE-4414-3EAA-F594-B1C3BC6DCE3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3" name="Datumsplatzhalter 2">
            <a:extLst>
              <a:ext uri="{FF2B5EF4-FFF2-40B4-BE49-F238E27FC236}">
                <a16:creationId xmlns:a16="http://schemas.microsoft.com/office/drawing/2014/main" id="{1E864DA7-6C02-419E-8405-6BE90083A5F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D87A2C-633B-4F9B-B395-7A4263E5FC92}" type="datetime1">
              <a:rPr lang="de-DE" smtClean="0"/>
              <a:pPr/>
              <a:t>08.08.2025</a:t>
            </a:fld>
            <a:endParaRPr lang="de-DE" dirty="0"/>
          </a:p>
        </p:txBody>
      </p:sp>
      <p:sp>
        <p:nvSpPr>
          <p:cNvPr id="5" name="Foliennummernplatzhalter 4">
            <a:extLst>
              <a:ext uri="{FF2B5EF4-FFF2-40B4-BE49-F238E27FC236}">
                <a16:creationId xmlns:a16="http://schemas.microsoft.com/office/drawing/2014/main" id="{300C6C7F-0833-4D5B-A2C2-173B6B370B9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1492401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2830F-D331-528E-5294-480952523168}"/>
              </a:ext>
            </a:extLst>
          </p:cNvPr>
          <p:cNvSpPr>
            <a:spLocks noGrp="1"/>
          </p:cNvSpPr>
          <p:nvPr>
            <p:ph sz="half" idx="1"/>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a:extLst>
              <a:ext uri="{FF2B5EF4-FFF2-40B4-BE49-F238E27FC236}">
                <a16:creationId xmlns:a16="http://schemas.microsoft.com/office/drawing/2014/main" id="{1D6858F6-5929-23CF-45F8-6B80487D32DF}"/>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8" name="Datumsplatzhalter 7">
            <a:extLst>
              <a:ext uri="{FF2B5EF4-FFF2-40B4-BE49-F238E27FC236}">
                <a16:creationId xmlns:a16="http://schemas.microsoft.com/office/drawing/2014/main" id="{9D947893-609E-4FD1-A221-D8EA9C7742A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585F5F7-FBF1-443B-9947-CF3918B31ED7}" type="datetime1">
              <a:rPr lang="de-DE" smtClean="0"/>
              <a:pPr/>
              <a:t>08.08.2025</a:t>
            </a:fld>
            <a:endParaRPr lang="de-DE" dirty="0"/>
          </a:p>
        </p:txBody>
      </p:sp>
      <p:sp>
        <p:nvSpPr>
          <p:cNvPr id="10" name="Foliennummernplatzhalter 9">
            <a:extLst>
              <a:ext uri="{FF2B5EF4-FFF2-40B4-BE49-F238E27FC236}">
                <a16:creationId xmlns:a16="http://schemas.microsoft.com/office/drawing/2014/main" id="{C5764AD6-4554-4A6B-9E6D-4A131628F5C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1" name="Inhaltsplatzhalter 2">
            <a:extLst>
              <a:ext uri="{FF2B5EF4-FFF2-40B4-BE49-F238E27FC236}">
                <a16:creationId xmlns:a16="http://schemas.microsoft.com/office/drawing/2014/main" id="{448F2E6C-A643-4B42-9500-DD3EEDCAFC78}"/>
              </a:ext>
            </a:extLst>
          </p:cNvPr>
          <p:cNvSpPr>
            <a:spLocks noGrp="1"/>
          </p:cNvSpPr>
          <p:nvPr>
            <p:ph sz="half" idx="14"/>
          </p:nvPr>
        </p:nvSpPr>
        <p:spPr>
          <a:xfrm>
            <a:off x="6163721" y="1925431"/>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850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CA0A4F3-F587-7736-0D65-8C49FA103CED}"/>
              </a:ext>
            </a:extLst>
          </p:cNvPr>
          <p:cNvSpPr>
            <a:spLocks noGrp="1"/>
          </p:cNvSpPr>
          <p:nvPr>
            <p:ph type="pic" sz="quarter" idx="13" hasCustomPrompt="1"/>
          </p:nvPr>
        </p:nvSpPr>
        <p:spPr>
          <a:xfrm>
            <a:off x="6096000" y="1925638"/>
            <a:ext cx="6096000" cy="4167187"/>
          </a:xfrm>
        </p:spPr>
        <p:txBody>
          <a:bodyPr anchor="ctr" anchorCtr="0"/>
          <a:lstStyle>
            <a:lvl1pPr marL="0" indent="0" algn="ctr">
              <a:buNone/>
              <a:defRPr>
                <a:solidFill>
                  <a:schemeClr val="accent2"/>
                </a:solidFill>
                <a:latin typeface="Arial" panose="020B0604020202020204" pitchFamily="34" charset="0"/>
                <a:cs typeface="Arial" panose="020B0604020202020204" pitchFamily="34" charset="0"/>
              </a:defRPr>
            </a:lvl1pPr>
          </a:lstStyle>
          <a:p>
            <a:r>
              <a:rPr lang="de-DE" dirty="0"/>
              <a:t>Hier können Sie ein Bild einfügen</a:t>
            </a:r>
          </a:p>
        </p:txBody>
      </p:sp>
      <p:sp>
        <p:nvSpPr>
          <p:cNvPr id="13" name="Titel 12">
            <a:extLst>
              <a:ext uri="{FF2B5EF4-FFF2-40B4-BE49-F238E27FC236}">
                <a16:creationId xmlns:a16="http://schemas.microsoft.com/office/drawing/2014/main" id="{689688D5-31CC-8F2D-A204-458401BB9D7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7" name="Datumsplatzhalter 6">
            <a:extLst>
              <a:ext uri="{FF2B5EF4-FFF2-40B4-BE49-F238E27FC236}">
                <a16:creationId xmlns:a16="http://schemas.microsoft.com/office/drawing/2014/main" id="{E9300D5A-2358-4BDE-8AD0-414C4ED611F2}"/>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916088A7-B90F-420A-8E66-8D0FF32A9A66}" type="datetime1">
              <a:rPr lang="de-DE" smtClean="0"/>
              <a:pPr/>
              <a:t>08.08.2025</a:t>
            </a:fld>
            <a:endParaRPr lang="de-DE" dirty="0"/>
          </a:p>
        </p:txBody>
      </p:sp>
      <p:sp>
        <p:nvSpPr>
          <p:cNvPr id="11" name="Foliennummernplatzhalter 10">
            <a:extLst>
              <a:ext uri="{FF2B5EF4-FFF2-40B4-BE49-F238E27FC236}">
                <a16:creationId xmlns:a16="http://schemas.microsoft.com/office/drawing/2014/main" id="{76F22E22-B305-4BA3-A40C-CD4F970AE340}"/>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Textplatzhalter 13">
            <a:extLst>
              <a:ext uri="{FF2B5EF4-FFF2-40B4-BE49-F238E27FC236}">
                <a16:creationId xmlns:a16="http://schemas.microsoft.com/office/drawing/2014/main" id="{B5C21017-6096-429D-B5EA-A79AA139C5FE}"/>
              </a:ext>
            </a:extLst>
          </p:cNvPr>
          <p:cNvSpPr>
            <a:spLocks noGrp="1"/>
          </p:cNvSpPr>
          <p:nvPr>
            <p:ph type="body" sz="quarter" idx="17" hasCustomPrompt="1"/>
          </p:nvPr>
        </p:nvSpPr>
        <p:spPr>
          <a:xfrm>
            <a:off x="7297738" y="6092825"/>
            <a:ext cx="4343400" cy="215909"/>
          </a:xfrm>
        </p:spPr>
        <p:txBody>
          <a:bodyPr anchor="ctr">
            <a:noAutofit/>
          </a:bodyPr>
          <a:lstStyle>
            <a:lvl1pPr marL="0" indent="0" algn="r">
              <a:buNone/>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Bildnachweis</a:t>
            </a:r>
          </a:p>
        </p:txBody>
      </p:sp>
      <p:sp>
        <p:nvSpPr>
          <p:cNvPr id="10" name="Inhaltsplatzhalter 2">
            <a:extLst>
              <a:ext uri="{FF2B5EF4-FFF2-40B4-BE49-F238E27FC236}">
                <a16:creationId xmlns:a16="http://schemas.microsoft.com/office/drawing/2014/main" id="{C6E15BAE-F4EC-49D3-90E9-06D961D15B84}"/>
              </a:ext>
            </a:extLst>
          </p:cNvPr>
          <p:cNvSpPr>
            <a:spLocks noGrp="1"/>
          </p:cNvSpPr>
          <p:nvPr>
            <p:ph sz="half" idx="18"/>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26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70D71-D16E-50A0-925D-BA8302529E6C}"/>
              </a:ext>
            </a:extLst>
          </p:cNvPr>
          <p:cNvSpPr>
            <a:spLocks noGrp="1"/>
          </p:cNvSpPr>
          <p:nvPr>
            <p:ph type="title"/>
          </p:nvPr>
        </p:nvSpPr>
        <p:spPr>
          <a:xfrm>
            <a:off x="686305" y="491060"/>
            <a:ext cx="10954833" cy="121563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AAF9142C-32A3-29E3-FA58-AB5F5D1D73C4}"/>
              </a:ext>
            </a:extLst>
          </p:cNvPr>
          <p:cNvSpPr>
            <a:spLocks noGrp="1"/>
          </p:cNvSpPr>
          <p:nvPr>
            <p:ph type="body" idx="1"/>
          </p:nvPr>
        </p:nvSpPr>
        <p:spPr>
          <a:xfrm>
            <a:off x="687600" y="1922400"/>
            <a:ext cx="10953538" cy="417062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B9B9DB8-3727-FEA1-3D37-DE24327B53C6}"/>
              </a:ext>
            </a:extLst>
          </p:cNvPr>
          <p:cNvSpPr>
            <a:spLocks noGrp="1"/>
          </p:cNvSpPr>
          <p:nvPr>
            <p:ph type="dt" sz="half" idx="2"/>
          </p:nvPr>
        </p:nvSpPr>
        <p:spPr>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fld id="{0CDE434B-56C1-4192-9646-A540D98173F3}" type="datetime1">
              <a:rPr lang="de-DE" smtClean="0"/>
              <a:pPr/>
              <a:t>08.08.2025</a:t>
            </a:fld>
            <a:endParaRPr lang="de-DE" dirty="0"/>
          </a:p>
        </p:txBody>
      </p:sp>
      <p:sp>
        <p:nvSpPr>
          <p:cNvPr id="6" name="Foliennummernplatzhalter 5">
            <a:extLst>
              <a:ext uri="{FF2B5EF4-FFF2-40B4-BE49-F238E27FC236}">
                <a16:creationId xmlns:a16="http://schemas.microsoft.com/office/drawing/2014/main" id="{EE071991-F9E6-D3A5-AE88-C9E13C745F0C}"/>
              </a:ext>
            </a:extLst>
          </p:cNvPr>
          <p:cNvSpPr>
            <a:spLocks noGrp="1"/>
          </p:cNvSpPr>
          <p:nvPr>
            <p:ph type="sldNum" sz="quarter" idx="4"/>
          </p:nvPr>
        </p:nvSpPr>
        <p:spPr>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2" name="Fußzeilenplatzhalter 11">
            <a:extLst>
              <a:ext uri="{FF2B5EF4-FFF2-40B4-BE49-F238E27FC236}">
                <a16:creationId xmlns:a16="http://schemas.microsoft.com/office/drawing/2014/main" id="{625F8F00-DDB6-EAC2-94F0-6E3DE70682E1}"/>
              </a:ext>
            </a:extLst>
          </p:cNvPr>
          <p:cNvSpPr>
            <a:spLocks noGrp="1"/>
          </p:cNvSpPr>
          <p:nvPr>
            <p:ph type="ftr" sz="quarter" idx="3"/>
          </p:nvPr>
        </p:nvSpPr>
        <p:spPr>
          <a:xfrm>
            <a:off x="4072128" y="6323366"/>
            <a:ext cx="3596668"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r>
              <a:rPr lang="de-DE" dirty="0" err="1"/>
              <a:t>ZfL</a:t>
            </a:r>
            <a:r>
              <a:rPr lang="de-DE" dirty="0"/>
              <a:t> / Thema / </a:t>
            </a:r>
            <a:r>
              <a:rPr lang="de-DE" dirty="0" err="1"/>
              <a:t>xy</a:t>
            </a:r>
            <a:endParaRPr lang="de-DE" dirty="0"/>
          </a:p>
        </p:txBody>
      </p:sp>
      <p:pic>
        <p:nvPicPr>
          <p:cNvPr id="10" name="Grafik 9">
            <a:extLst>
              <a:ext uri="{FF2B5EF4-FFF2-40B4-BE49-F238E27FC236}">
                <a16:creationId xmlns:a16="http://schemas.microsoft.com/office/drawing/2014/main" id="{36C221CA-F2CD-4556-92D4-267ADF2C1591}"/>
              </a:ext>
            </a:extLst>
          </p:cNvPr>
          <p:cNvPicPr>
            <a:picLocks noChangeAspect="1"/>
          </p:cNvPicPr>
          <p:nvPr userDrawn="1"/>
        </p:nvPicPr>
        <p:blipFill>
          <a:blip r:embed="rId15"/>
          <a:stretch>
            <a:fillRect/>
          </a:stretch>
        </p:blipFill>
        <p:spPr>
          <a:xfrm>
            <a:off x="528070" y="5914980"/>
            <a:ext cx="3418507" cy="893529"/>
          </a:xfrm>
          <a:prstGeom prst="rect">
            <a:avLst/>
          </a:prstGeom>
        </p:spPr>
      </p:pic>
    </p:spTree>
    <p:extLst>
      <p:ext uri="{BB962C8B-B14F-4D97-AF65-F5344CB8AC3E}">
        <p14:creationId xmlns:p14="http://schemas.microsoft.com/office/powerpoint/2010/main" val="185716683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63" r:id="rId4"/>
    <p:sldLayoutId id="2147483661" r:id="rId5"/>
    <p:sldLayoutId id="2147483670" r:id="rId6"/>
    <p:sldLayoutId id="2147483650" r:id="rId7"/>
    <p:sldLayoutId id="2147483660" r:id="rId8"/>
    <p:sldLayoutId id="2147483652" r:id="rId9"/>
    <p:sldLayoutId id="2147483651" r:id="rId10"/>
    <p:sldLayoutId id="2147483664" r:id="rId11"/>
    <p:sldLayoutId id="2147483662" r:id="rId12"/>
    <p:sldLayoutId id="2147483665" r:id="rId13"/>
  </p:sldLayoutIdLst>
  <p:hf sldNum="0" hdr="0"/>
  <p:txStyles>
    <p:titleStyle>
      <a:lvl1pPr algn="l" defTabSz="914400" rtl="0" eaLnBrk="1" latinLnBrk="0" hangingPunct="1">
        <a:lnSpc>
          <a:spcPct val="90000"/>
        </a:lnSpc>
        <a:spcBef>
          <a:spcPct val="0"/>
        </a:spcBef>
        <a:buNone/>
        <a:defRPr sz="32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333" userDrawn="1">
          <p15:clr>
            <a:srgbClr val="F26B43"/>
          </p15:clr>
        </p15:guide>
        <p15:guide id="4" orient="horz" pos="3838" userDrawn="1">
          <p15:clr>
            <a:srgbClr val="F26B43"/>
          </p15:clr>
        </p15:guide>
        <p15:guide id="5" orient="horz" pos="1207"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kmk.org/fileadmin/veroeffentlichungen_beschluesse/2004/2004_12_16-Standards-Lehrerbildung.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bass.schul-welt.de/6043.ht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spiegel.de/netzwelt/netzpolitik/schule-der-zukunft-mehr-erziehung-weniger-bildung-kolumne-a-1276675.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zfl-lernen.de/wp-content/uploads/Forrefs-Leistungen-beurteilen.pdf" TargetMode="External"/><Relationship Id="rId2" Type="http://schemas.openxmlformats.org/officeDocument/2006/relationships/hyperlink" Target="https://zfl-lernen.de/online-kurs/praxisphasentransparenz/eop-digitaler-begleitkurs/portfolio-eop/?h5pPortfolioChapter=be5ab1cb-12f7-4762-8b91-e7483e1840b4&amp;h5pPortfolioToTop=true&amp;h5pPortfolioId=117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kmk.org/fileadmin/veroeffentlichungen_beschluesse/2004/2004_12_16-Standards-Lehrerbildung.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kernthemen-eo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DA6448-CEAA-4C31-B6D9-5ACCD63B3CC9}"/>
              </a:ext>
            </a:extLst>
          </p:cNvPr>
          <p:cNvSpPr>
            <a:spLocks noGrp="1"/>
          </p:cNvSpPr>
          <p:nvPr>
            <p:ph type="dt" sz="half" idx="14"/>
          </p:nvPr>
        </p:nvSpPr>
        <p:spPr/>
        <p:txBody>
          <a:bodyPr/>
          <a:lstStyle/>
          <a:p>
            <a:fld id="{9CF1BF0E-C4E2-4891-8B35-B665088FCB7D}" type="datetime1">
              <a:rPr lang="de-DE" smtClean="0"/>
              <a:pPr/>
              <a:t>08.08.2025</a:t>
            </a:fld>
            <a:endParaRPr lang="de-DE" dirty="0"/>
          </a:p>
        </p:txBody>
      </p:sp>
      <p:sp>
        <p:nvSpPr>
          <p:cNvPr id="3" name="Fußzeilenplatzhalter 2">
            <a:extLst>
              <a:ext uri="{FF2B5EF4-FFF2-40B4-BE49-F238E27FC236}">
                <a16:creationId xmlns:a16="http://schemas.microsoft.com/office/drawing/2014/main" id="{16D94AA7-B39E-48CE-979D-27AEE154EA5B}"/>
              </a:ext>
            </a:extLst>
          </p:cNvPr>
          <p:cNvSpPr>
            <a:spLocks noGrp="1"/>
          </p:cNvSpPr>
          <p:nvPr>
            <p:ph type="ftr" sz="quarter" idx="15"/>
          </p:nvPr>
        </p:nvSpPr>
        <p:spPr/>
        <p:txBody>
          <a:bodyPr/>
          <a:lstStyle/>
          <a:p>
            <a:r>
              <a:rPr lang="de-DE"/>
              <a:t>Zentrum für Lehrer*innenbildung</a:t>
            </a:r>
            <a:endParaRPr lang="de-DE" dirty="0"/>
          </a:p>
        </p:txBody>
      </p:sp>
      <p:sp>
        <p:nvSpPr>
          <p:cNvPr id="4" name="Titel 3">
            <a:extLst>
              <a:ext uri="{FF2B5EF4-FFF2-40B4-BE49-F238E27FC236}">
                <a16:creationId xmlns:a16="http://schemas.microsoft.com/office/drawing/2014/main" id="{68000E0A-73CA-49CA-8E58-5643CE2DCE7E}"/>
              </a:ext>
            </a:extLst>
          </p:cNvPr>
          <p:cNvSpPr>
            <a:spLocks noGrp="1"/>
          </p:cNvSpPr>
          <p:nvPr>
            <p:ph type="ctrTitle"/>
          </p:nvPr>
        </p:nvSpPr>
        <p:spPr/>
        <p:txBody>
          <a:bodyPr/>
          <a:lstStyle/>
          <a:p>
            <a:r>
              <a:rPr lang="de-DE" dirty="0"/>
              <a:t>Das Eignungs- und Orientierungspraktikum	</a:t>
            </a:r>
          </a:p>
        </p:txBody>
      </p:sp>
      <p:sp>
        <p:nvSpPr>
          <p:cNvPr id="5" name="Untertitel 4">
            <a:extLst>
              <a:ext uri="{FF2B5EF4-FFF2-40B4-BE49-F238E27FC236}">
                <a16:creationId xmlns:a16="http://schemas.microsoft.com/office/drawing/2014/main" id="{D93A2628-60E7-4820-B16A-521623794F84}"/>
              </a:ext>
            </a:extLst>
          </p:cNvPr>
          <p:cNvSpPr>
            <a:spLocks noGrp="1"/>
          </p:cNvSpPr>
          <p:nvPr>
            <p:ph type="subTitle" idx="1"/>
          </p:nvPr>
        </p:nvSpPr>
        <p:spPr/>
        <p:txBody>
          <a:bodyPr/>
          <a:lstStyle/>
          <a:p>
            <a:r>
              <a:rPr lang="de-DE" dirty="0"/>
              <a:t>4. Seminarsitzung: Erziehen</a:t>
            </a:r>
          </a:p>
        </p:txBody>
      </p:sp>
    </p:spTree>
    <p:extLst>
      <p:ext uri="{BB962C8B-B14F-4D97-AF65-F5344CB8AC3E}">
        <p14:creationId xmlns:p14="http://schemas.microsoft.com/office/powerpoint/2010/main" val="5061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558CE33-6148-5B99-1799-42204FA61027}"/>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5" name="Titel 2">
            <a:extLst>
              <a:ext uri="{FF2B5EF4-FFF2-40B4-BE49-F238E27FC236}">
                <a16:creationId xmlns:a16="http://schemas.microsoft.com/office/drawing/2014/main" id="{F1C5E3E5-3587-FB34-C666-991573A4AC79}"/>
              </a:ext>
            </a:extLst>
          </p:cNvPr>
          <p:cNvSpPr>
            <a:spLocks noGrp="1"/>
          </p:cNvSpPr>
          <p:nvPr>
            <p:ph type="title"/>
          </p:nvPr>
        </p:nvSpPr>
        <p:spPr>
          <a:xfrm>
            <a:off x="575144" y="2792612"/>
            <a:ext cx="4223219" cy="1756561"/>
          </a:xfrm>
        </p:spPr>
        <p:txBody>
          <a:bodyPr/>
          <a:lstStyle/>
          <a:p>
            <a:r>
              <a:rPr lang="de-DE" sz="2800" dirty="0"/>
              <a:t>Gelingensbedingungen für erfolgreiches Lernen in der Schule</a:t>
            </a:r>
            <a:br>
              <a:rPr lang="de-DE" sz="2800" dirty="0"/>
            </a:br>
            <a:endParaRPr lang="de-DE" sz="2800" dirty="0"/>
          </a:p>
        </p:txBody>
      </p:sp>
      <p:pic>
        <p:nvPicPr>
          <p:cNvPr id="7" name="Grafik 6" descr="Ein Bild, das Text, Klebezettel, Handschrift, Whiteboard enthält.&#10;&#10;Automatisch generierte Beschreibung">
            <a:extLst>
              <a:ext uri="{FF2B5EF4-FFF2-40B4-BE49-F238E27FC236}">
                <a16:creationId xmlns:a16="http://schemas.microsoft.com/office/drawing/2014/main" id="{B0550C8C-0DAD-D97F-163B-D1158D9A1629}"/>
              </a:ext>
            </a:extLst>
          </p:cNvPr>
          <p:cNvPicPr>
            <a:picLocks noChangeAspect="1"/>
          </p:cNvPicPr>
          <p:nvPr/>
        </p:nvPicPr>
        <p:blipFill>
          <a:blip r:embed="rId3"/>
          <a:stretch>
            <a:fillRect/>
          </a:stretch>
        </p:blipFill>
        <p:spPr>
          <a:xfrm>
            <a:off x="4947320" y="397566"/>
            <a:ext cx="6669536" cy="5990232"/>
          </a:xfrm>
          <a:prstGeom prst="rect">
            <a:avLst/>
          </a:prstGeom>
        </p:spPr>
      </p:pic>
      <p:sp>
        <p:nvSpPr>
          <p:cNvPr id="2" name="Sprechblase: oval 1">
            <a:extLst>
              <a:ext uri="{FF2B5EF4-FFF2-40B4-BE49-F238E27FC236}">
                <a16:creationId xmlns:a16="http://schemas.microsoft.com/office/drawing/2014/main" id="{5AF988A8-2749-82B4-08FE-073F73E2DD7A}"/>
              </a:ext>
            </a:extLst>
          </p:cNvPr>
          <p:cNvSpPr/>
          <p:nvPr/>
        </p:nvSpPr>
        <p:spPr>
          <a:xfrm rot="20530456">
            <a:off x="698713" y="792144"/>
            <a:ext cx="3998686" cy="1286730"/>
          </a:xfrm>
          <a:prstGeom prst="wedgeEllipseCallout">
            <a:avLst>
              <a:gd name="adj1" fmla="val -28186"/>
              <a:gd name="adj2" fmla="val 7274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Murmelgruppen: Gelingensbedingungen – wo spielt „erziehen“ in Schule eine Rolle?</a:t>
            </a:r>
          </a:p>
        </p:txBody>
      </p:sp>
    </p:spTree>
    <p:extLst>
      <p:ext uri="{BB962C8B-B14F-4D97-AF65-F5344CB8AC3E}">
        <p14:creationId xmlns:p14="http://schemas.microsoft.com/office/powerpoint/2010/main" val="11299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0C8F7CA-EBF2-446F-A159-57AD0CCEF588}"/>
              </a:ext>
            </a:extLst>
          </p:cNvPr>
          <p:cNvSpPr>
            <a:spLocks noGrp="1"/>
          </p:cNvSpPr>
          <p:nvPr>
            <p:ph sz="half" idx="1"/>
          </p:nvPr>
        </p:nvSpPr>
        <p:spPr>
          <a:xfrm>
            <a:off x="618583" y="2246833"/>
            <a:ext cx="10954833" cy="2923417"/>
          </a:xfrm>
        </p:spPr>
        <p:txBody>
          <a:bodyPr/>
          <a:lstStyle/>
          <a:p>
            <a:pPr marL="0" indent="0">
              <a:spcAft>
                <a:spcPts val="1800"/>
              </a:spcAft>
              <a:buNone/>
            </a:pPr>
            <a:r>
              <a:rPr lang="de-DE" b="1" dirty="0"/>
              <a:t>Kompetenz 4: </a:t>
            </a:r>
            <a:r>
              <a:rPr lang="de-DE" dirty="0"/>
              <a:t>Lehrkräfte kennen die sozialen, kulturellen und technologischen Lebensbedingungen, etwaige Benachteiligungen, Beeinträchtigungen und Barrieren von und für Schülerinnen und Schüler(n)* und nehmen im Rahmen der Schule </a:t>
            </a:r>
            <a:r>
              <a:rPr lang="de-DE" dirty="0">
                <a:highlight>
                  <a:srgbClr val="FFFF00"/>
                </a:highlight>
              </a:rPr>
              <a:t>Einfluss auf deren individuelle Entwicklung</a:t>
            </a:r>
            <a:r>
              <a:rPr lang="de-DE" dirty="0"/>
              <a:t>. </a:t>
            </a:r>
          </a:p>
          <a:p>
            <a:pPr marL="0" indent="0">
              <a:spcAft>
                <a:spcPts val="1800"/>
              </a:spcAft>
              <a:buNone/>
            </a:pPr>
            <a:r>
              <a:rPr lang="de-DE" b="1" dirty="0"/>
              <a:t>Kompetenz 5: </a:t>
            </a:r>
            <a:r>
              <a:rPr lang="de-DE" dirty="0"/>
              <a:t>Lehrkräfte </a:t>
            </a:r>
            <a:r>
              <a:rPr lang="de-DE" dirty="0">
                <a:highlight>
                  <a:srgbClr val="FFFF00"/>
                </a:highlight>
              </a:rPr>
              <a:t>vermitteln Werte und Normen</a:t>
            </a:r>
            <a:r>
              <a:rPr lang="de-DE" dirty="0"/>
              <a:t>, eine Haltung der </a:t>
            </a:r>
            <a:r>
              <a:rPr lang="de-DE" dirty="0">
                <a:highlight>
                  <a:srgbClr val="FFFF00"/>
                </a:highlight>
              </a:rPr>
              <a:t>Wertschätzung und Anerkennung von Diversität</a:t>
            </a:r>
            <a:r>
              <a:rPr lang="de-DE" dirty="0"/>
              <a:t> und unterstützen selbstbestimmtes und reflektiertes Urteilen und Handeln von Schülerinnen und Schülern.</a:t>
            </a:r>
          </a:p>
          <a:p>
            <a:pPr marL="0" indent="0">
              <a:spcAft>
                <a:spcPts val="1800"/>
              </a:spcAft>
              <a:buNone/>
            </a:pPr>
            <a:r>
              <a:rPr lang="de-DE" b="1" dirty="0"/>
              <a:t>Kompetenz 6: </a:t>
            </a:r>
            <a:r>
              <a:rPr lang="de-DE" dirty="0"/>
              <a:t>Lehrkräfte finden alters- und entwicklungspsychologisch </a:t>
            </a:r>
            <a:r>
              <a:rPr lang="de-DE" dirty="0">
                <a:highlight>
                  <a:srgbClr val="FFFF00"/>
                </a:highlight>
              </a:rPr>
              <a:t>adäquate Lösungsansätze für Schwierigkeiten und Konflikte </a:t>
            </a:r>
            <a:r>
              <a:rPr lang="de-DE" dirty="0"/>
              <a:t>in Schule und Unterricht und tragen zu einem </a:t>
            </a:r>
            <a:r>
              <a:rPr lang="de-DE" dirty="0">
                <a:highlight>
                  <a:srgbClr val="FFFF00"/>
                </a:highlight>
              </a:rPr>
              <a:t>wertschätzenden Umgang </a:t>
            </a:r>
            <a:r>
              <a:rPr lang="de-DE" dirty="0"/>
              <a:t>bei. </a:t>
            </a:r>
          </a:p>
          <a:p>
            <a:pPr marL="0" indent="0">
              <a:spcAft>
                <a:spcPts val="1800"/>
              </a:spcAft>
              <a:buNone/>
            </a:pPr>
            <a:endParaRPr lang="de-DE" dirty="0"/>
          </a:p>
        </p:txBody>
      </p:sp>
      <p:sp>
        <p:nvSpPr>
          <p:cNvPr id="3" name="Titel 2">
            <a:extLst>
              <a:ext uri="{FF2B5EF4-FFF2-40B4-BE49-F238E27FC236}">
                <a16:creationId xmlns:a16="http://schemas.microsoft.com/office/drawing/2014/main" id="{BC301AA5-421C-4CC6-88F9-03B341FD44E4}"/>
              </a:ext>
            </a:extLst>
          </p:cNvPr>
          <p:cNvSpPr>
            <a:spLocks noGrp="1"/>
          </p:cNvSpPr>
          <p:nvPr>
            <p:ph type="title"/>
          </p:nvPr>
        </p:nvSpPr>
        <p:spPr>
          <a:xfrm>
            <a:off x="686305" y="491060"/>
            <a:ext cx="10954833" cy="717630"/>
          </a:xfrm>
        </p:spPr>
        <p:txBody>
          <a:bodyPr/>
          <a:lstStyle/>
          <a:p>
            <a:r>
              <a:rPr lang="de-DE" dirty="0"/>
              <a:t>2. KMK-Standards für die Lehrer*innenbildung, 2019</a:t>
            </a:r>
          </a:p>
        </p:txBody>
      </p:sp>
      <p:sp>
        <p:nvSpPr>
          <p:cNvPr id="4" name="Datumsplatzhalter 3">
            <a:extLst>
              <a:ext uri="{FF2B5EF4-FFF2-40B4-BE49-F238E27FC236}">
                <a16:creationId xmlns:a16="http://schemas.microsoft.com/office/drawing/2014/main" id="{9D6B288E-0C20-4F86-ABE5-13F19BF8FB3C}"/>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F3F3F022-CDDB-4625-B44A-E460E63BBB89}"/>
              </a:ext>
            </a:extLst>
          </p:cNvPr>
          <p:cNvSpPr txBox="1">
            <a:spLocks/>
          </p:cNvSpPr>
          <p:nvPr/>
        </p:nvSpPr>
        <p:spPr>
          <a:xfrm>
            <a:off x="618583" y="5047508"/>
            <a:ext cx="10954833" cy="494262"/>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*Diese Beschreibung schließt Behinderungen im Sinne der Behindertenrechtskonvention ein. Sie trägt zugleich dem Umstand Rechnung, dass die im bildungswissenschaftlichen Kompetenzbereich „Erziehen“ zu berücksichtigende Unterschiedlichkeit sich nicht vor allem durch eine Behinderung begründet.</a:t>
            </a:r>
          </a:p>
          <a:p>
            <a:pPr marL="0" indent="0">
              <a:buFont typeface="Arial" panose="020B0604020202020204" pitchFamily="34" charset="0"/>
              <a:buNone/>
            </a:pPr>
            <a:endParaRPr lang="de-DE" sz="1200" dirty="0"/>
          </a:p>
        </p:txBody>
      </p:sp>
      <p:sp>
        <p:nvSpPr>
          <p:cNvPr id="6" name="Textfeld 5">
            <a:extLst>
              <a:ext uri="{FF2B5EF4-FFF2-40B4-BE49-F238E27FC236}">
                <a16:creationId xmlns:a16="http://schemas.microsoft.com/office/drawing/2014/main" id="{96F8F0AF-58F6-DE99-DECE-7810BDD159E2}"/>
              </a:ext>
            </a:extLst>
          </p:cNvPr>
          <p:cNvSpPr txBox="1"/>
          <p:nvPr/>
        </p:nvSpPr>
        <p:spPr>
          <a:xfrm flipH="1">
            <a:off x="526315" y="1248856"/>
            <a:ext cx="11139367" cy="830997"/>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Kompetenzbereich: Erziehen </a:t>
            </a:r>
          </a:p>
          <a:p>
            <a:r>
              <a:rPr lang="de-DE" sz="2400" b="1" dirty="0">
                <a:latin typeface="Arial" panose="020B0604020202020204" pitchFamily="34" charset="0"/>
                <a:cs typeface="Arial" panose="020B0604020202020204" pitchFamily="34" charset="0"/>
              </a:rPr>
              <a:t>Lehrkräfte üben ihre Erziehungsaufgabe aus</a:t>
            </a:r>
          </a:p>
        </p:txBody>
      </p:sp>
      <p:sp>
        <p:nvSpPr>
          <p:cNvPr id="8" name="Textfeld 7">
            <a:extLst>
              <a:ext uri="{FF2B5EF4-FFF2-40B4-BE49-F238E27FC236}">
                <a16:creationId xmlns:a16="http://schemas.microsoft.com/office/drawing/2014/main" id="{A12D82B7-EE4C-0C93-ECAC-EA224125229B}"/>
              </a:ext>
            </a:extLst>
          </p:cNvPr>
          <p:cNvSpPr txBox="1"/>
          <p:nvPr/>
        </p:nvSpPr>
        <p:spPr>
          <a:xfrm>
            <a:off x="618582" y="5670260"/>
            <a:ext cx="10954832"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KMK-Standards für die Lehrer*</a:t>
            </a:r>
            <a:r>
              <a:rPr lang="de-DE" sz="1400" dirty="0" err="1">
                <a:latin typeface="Arial" panose="020B0604020202020204" pitchFamily="34" charset="0"/>
                <a:cs typeface="Arial" panose="020B0604020202020204" pitchFamily="34" charset="0"/>
              </a:rPr>
              <a:t>innenbildung</a:t>
            </a:r>
            <a:r>
              <a:rPr lang="de-DE" sz="1400" dirty="0">
                <a:latin typeface="Arial" panose="020B0604020202020204" pitchFamily="34" charset="0"/>
                <a:cs typeface="Arial" panose="020B0604020202020204" pitchFamily="34" charset="0"/>
              </a:rPr>
              <a:t>:</a:t>
            </a:r>
            <a:r>
              <a:rPr lang="de-DE" sz="1400" b="1" dirty="0">
                <a:latin typeface="Arial" panose="020B0604020202020204" pitchFamily="34" charset="0"/>
                <a:cs typeface="Arial" panose="020B0604020202020204" pitchFamily="34" charset="0"/>
              </a:rPr>
              <a:t> </a:t>
            </a:r>
            <a:r>
              <a:rPr lang="de-DE" sz="800" dirty="0">
                <a:hlinkClick r:id="rId3"/>
              </a:rPr>
              <a:t>https://www.kmk.org/fileadmin/veroeffentlichungen_beschluesse/2004/2004_12_16-Standards-Lehrerbildung.pdf</a:t>
            </a:r>
            <a:r>
              <a:rPr lang="de-DE" sz="800" dirty="0"/>
              <a:t> </a:t>
            </a:r>
          </a:p>
        </p:txBody>
      </p:sp>
    </p:spTree>
    <p:extLst>
      <p:ext uri="{BB962C8B-B14F-4D97-AF65-F5344CB8AC3E}">
        <p14:creationId xmlns:p14="http://schemas.microsoft.com/office/powerpoint/2010/main" val="7705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8C2B9C4-5F2F-4960-90FE-4F4CEF354C79}"/>
              </a:ext>
            </a:extLst>
          </p:cNvPr>
          <p:cNvSpPr>
            <a:spLocks noGrp="1"/>
          </p:cNvSpPr>
          <p:nvPr>
            <p:ph sz="half" idx="1"/>
          </p:nvPr>
        </p:nvSpPr>
        <p:spPr>
          <a:xfrm>
            <a:off x="686305" y="1345303"/>
            <a:ext cx="10954833" cy="4167393"/>
          </a:xfrm>
        </p:spPr>
        <p:txBody>
          <a:bodyPr/>
          <a:lstStyle/>
          <a:p>
            <a:pPr marL="0" indent="0">
              <a:buNone/>
            </a:pPr>
            <a:r>
              <a:rPr lang="de-DE" sz="1800" b="1" dirty="0"/>
              <a:t>Schulgesetz NRW, § 2: Bildungs- und Erziehungsauftrag der Schule:</a:t>
            </a:r>
          </a:p>
          <a:p>
            <a:pPr marL="342900" indent="-342900">
              <a:buFont typeface="+mj-lt"/>
              <a:buAutoNum type="arabicPeriod"/>
            </a:pPr>
            <a:endParaRPr lang="de-DE" sz="1800" b="1" dirty="0"/>
          </a:p>
          <a:p>
            <a:pPr marL="342900" indent="-342900">
              <a:buFont typeface="+mj-lt"/>
              <a:buAutoNum type="arabicPeriod"/>
            </a:pPr>
            <a:r>
              <a:rPr lang="de-DE" sz="1800" dirty="0"/>
              <a:t>Die Schule unterrichtet und erzieht junge Menschen auf der Grundlage des Grundgesetzes und der Landesverfassung. […]</a:t>
            </a:r>
          </a:p>
          <a:p>
            <a:pPr marL="342900" indent="-342900">
              <a:buFont typeface="+mj-lt"/>
              <a:buAutoNum type="arabicPeriod"/>
            </a:pPr>
            <a:r>
              <a:rPr lang="de-DE" sz="1800" dirty="0">
                <a:solidFill>
                  <a:schemeClr val="bg1">
                    <a:lumMod val="65000"/>
                  </a:schemeClr>
                </a:solidFill>
              </a:rPr>
              <a:t>Ehrfurcht vor Gott, Achtung vor der Würde des Menschen und Bereitschaft zum sozialen Handeln zu wecken, ist vornehmstes Ziel der Erziehung. Die Jugend soll erzogen werden im Geist der Menschlichkeit, der Demokratie und der Freiheit, zur Duldsamkeit und zur Achtung vor der Überzeugung des anderen, zur Verantwortung für Tiere und die Erhaltung der natürlichen Lebensgrundlagen, in Liebe zu Volk und Heimat, zur Völkergemeinschaft und zur Friedensgesinnung.</a:t>
            </a:r>
            <a:endParaRPr lang="de-DE" sz="1800" dirty="0"/>
          </a:p>
          <a:p>
            <a:pPr marL="342900" indent="-342900">
              <a:buFont typeface="+mj-lt"/>
              <a:buAutoNum type="arabicPeriod"/>
            </a:pPr>
            <a:r>
              <a:rPr lang="de-DE" sz="1800" dirty="0"/>
              <a:t>Die Schule achtet das Erziehungsrecht der Eltern. Schule und Eltern wirken bei der Verwirklichung der Bildungs- und Erziehungsziele partnerschaftlich zusammen.</a:t>
            </a:r>
          </a:p>
          <a:p>
            <a:pPr marL="0" indent="0" algn="ctr">
              <a:buNone/>
            </a:pPr>
            <a:r>
              <a:rPr lang="de-DE" sz="1400" i="1" dirty="0">
                <a:hlinkClick r:id="rId2"/>
              </a:rPr>
              <a:t>https://bass.schul-welt.de/6043.htm</a:t>
            </a:r>
            <a:r>
              <a:rPr lang="de-DE" sz="1400" i="1" dirty="0"/>
              <a:t> </a:t>
            </a:r>
          </a:p>
          <a:p>
            <a:pPr marL="0" indent="0">
              <a:buNone/>
            </a:pPr>
            <a:endParaRPr lang="de-DE" dirty="0"/>
          </a:p>
        </p:txBody>
      </p:sp>
      <p:sp>
        <p:nvSpPr>
          <p:cNvPr id="3" name="Titel 2">
            <a:extLst>
              <a:ext uri="{FF2B5EF4-FFF2-40B4-BE49-F238E27FC236}">
                <a16:creationId xmlns:a16="http://schemas.microsoft.com/office/drawing/2014/main" id="{C7F37360-6490-4801-882D-821C821B3CEA}"/>
              </a:ext>
            </a:extLst>
          </p:cNvPr>
          <p:cNvSpPr>
            <a:spLocks noGrp="1"/>
          </p:cNvSpPr>
          <p:nvPr>
            <p:ph type="title"/>
          </p:nvPr>
        </p:nvSpPr>
        <p:spPr/>
        <p:txBody>
          <a:bodyPr/>
          <a:lstStyle/>
          <a:p>
            <a:r>
              <a:rPr lang="de-DE" dirty="0"/>
              <a:t>2. Rechtliche Vorgaben</a:t>
            </a:r>
          </a:p>
        </p:txBody>
      </p:sp>
      <p:sp>
        <p:nvSpPr>
          <p:cNvPr id="4" name="Datumsplatzhalter 3">
            <a:extLst>
              <a:ext uri="{FF2B5EF4-FFF2-40B4-BE49-F238E27FC236}">
                <a16:creationId xmlns:a16="http://schemas.microsoft.com/office/drawing/2014/main" id="{640856ED-EB4C-43F5-B976-0542B34A40BA}"/>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Tree>
    <p:extLst>
      <p:ext uri="{BB962C8B-B14F-4D97-AF65-F5344CB8AC3E}">
        <p14:creationId xmlns:p14="http://schemas.microsoft.com/office/powerpoint/2010/main" val="16577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21BB434-0A70-4A77-A5FD-F3AA8C8C7EDB}"/>
              </a:ext>
            </a:extLst>
          </p:cNvPr>
          <p:cNvSpPr>
            <a:spLocks noGrp="1"/>
          </p:cNvSpPr>
          <p:nvPr>
            <p:ph sz="half" idx="1"/>
          </p:nvPr>
        </p:nvSpPr>
        <p:spPr>
          <a:xfrm>
            <a:off x="618583" y="1706690"/>
            <a:ext cx="10954833" cy="4167393"/>
          </a:xfrm>
        </p:spPr>
        <p:txBody>
          <a:bodyPr/>
          <a:lstStyle/>
          <a:p>
            <a:pPr marL="342900" indent="-342900">
              <a:buFont typeface="+mj-lt"/>
              <a:buAutoNum type="arabicPeriod"/>
            </a:pPr>
            <a:r>
              <a:rPr lang="de-DE" sz="1800" b="1" dirty="0">
                <a:latin typeface="Arial" panose="020B0604020202020204" pitchFamily="34" charset="0"/>
                <a:cs typeface="Arial" panose="020B0604020202020204" pitchFamily="34" charset="0"/>
              </a:rPr>
              <a:t>Klare Strukturierung des Unterrichts </a:t>
            </a:r>
            <a:r>
              <a:rPr lang="de-DE" sz="1800" dirty="0">
                <a:latin typeface="Arial" panose="020B0604020202020204" pitchFamily="34" charset="0"/>
                <a:cs typeface="Arial" panose="020B0604020202020204" pitchFamily="34" charset="0"/>
              </a:rPr>
              <a:t>(Prozess-, Ziel- und Inhaltsklarheit; Rollenklarheit, Absprache von </a:t>
            </a:r>
            <a:r>
              <a:rPr lang="de-DE" sz="1800" dirty="0">
                <a:highlight>
                  <a:srgbClr val="FFFF00"/>
                </a:highlight>
                <a:latin typeface="Arial" panose="020B0604020202020204" pitchFamily="34" charset="0"/>
                <a:cs typeface="Arial" panose="020B0604020202020204" pitchFamily="34" charset="0"/>
              </a:rPr>
              <a:t>Regeln</a:t>
            </a:r>
            <a:r>
              <a:rPr lang="de-DE" sz="1800" dirty="0">
                <a:latin typeface="Arial" panose="020B0604020202020204" pitchFamily="34" charset="0"/>
                <a:cs typeface="Arial" panose="020B0604020202020204" pitchFamily="34" charset="0"/>
              </a:rPr>
              <a:t>, </a:t>
            </a:r>
            <a:r>
              <a:rPr lang="de-DE" sz="1800" dirty="0">
                <a:highlight>
                  <a:srgbClr val="FFFF00"/>
                </a:highlight>
                <a:latin typeface="Arial" panose="020B0604020202020204" pitchFamily="34" charset="0"/>
                <a:cs typeface="Arial" panose="020B0604020202020204" pitchFamily="34" charset="0"/>
              </a:rPr>
              <a:t>Ritualen</a:t>
            </a:r>
            <a:r>
              <a:rPr lang="de-DE" sz="1800" dirty="0">
                <a:latin typeface="Arial" panose="020B0604020202020204" pitchFamily="34" charset="0"/>
                <a:cs typeface="Arial" panose="020B0604020202020204" pitchFamily="34" charset="0"/>
              </a:rPr>
              <a:t> und </a:t>
            </a:r>
            <a:r>
              <a:rPr lang="de-DE" sz="1800" dirty="0">
                <a:highlight>
                  <a:srgbClr val="FFFF00"/>
                </a:highlight>
                <a:latin typeface="Arial" panose="020B0604020202020204" pitchFamily="34" charset="0"/>
                <a:cs typeface="Arial" panose="020B0604020202020204" pitchFamily="34" charset="0"/>
              </a:rPr>
              <a:t>Freiräume</a:t>
            </a:r>
            <a:r>
              <a:rPr lang="de-DE" sz="1800" dirty="0">
                <a:latin typeface="Arial" panose="020B0604020202020204" pitchFamily="34" charset="0"/>
                <a:cs typeface="Arial" panose="020B0604020202020204" pitchFamily="34" charset="0"/>
              </a:rPr>
              <a:t>n)</a:t>
            </a:r>
          </a:p>
          <a:p>
            <a:pPr marL="342900" indent="-342900">
              <a:buFont typeface="+mj-lt"/>
              <a:buAutoNum type="arabicPeriod"/>
            </a:pPr>
            <a:r>
              <a:rPr lang="de-DE" sz="1800" b="1" dirty="0">
                <a:latin typeface="Arial" panose="020B0604020202020204" pitchFamily="34" charset="0"/>
                <a:cs typeface="Arial" panose="020B0604020202020204" pitchFamily="34" charset="0"/>
              </a:rPr>
              <a:t>Hoher Anteil echter Lernzeit </a:t>
            </a:r>
            <a:r>
              <a:rPr lang="de-DE" sz="1800" dirty="0">
                <a:latin typeface="Arial" panose="020B0604020202020204" pitchFamily="34" charset="0"/>
                <a:cs typeface="Arial" panose="020B0604020202020204" pitchFamily="34" charset="0"/>
              </a:rPr>
              <a:t>(durch gutes Zeitmanagement, </a:t>
            </a:r>
            <a:r>
              <a:rPr lang="de-DE" sz="1800" dirty="0">
                <a:highlight>
                  <a:srgbClr val="FFFF00"/>
                </a:highlight>
                <a:latin typeface="Arial" panose="020B0604020202020204" pitchFamily="34" charset="0"/>
                <a:cs typeface="Arial" panose="020B0604020202020204" pitchFamily="34" charset="0"/>
              </a:rPr>
              <a:t>Pünktlichkeit</a:t>
            </a:r>
            <a:r>
              <a:rPr lang="de-DE" sz="1800" dirty="0">
                <a:latin typeface="Arial" panose="020B0604020202020204" pitchFamily="34" charset="0"/>
                <a:cs typeface="Arial" panose="020B0604020202020204" pitchFamily="34" charset="0"/>
              </a:rPr>
              <a:t>; Auslagerung von „Organisationskram“; Rhythmisierung des Tagesablaufs)</a:t>
            </a:r>
          </a:p>
          <a:p>
            <a:pPr marL="342900" indent="-342900">
              <a:buFont typeface="+mj-lt"/>
              <a:buAutoNum type="arabicPeriod"/>
            </a:pPr>
            <a:r>
              <a:rPr lang="de-DE" sz="1800" b="1" dirty="0">
                <a:latin typeface="Arial" panose="020B0604020202020204" pitchFamily="34" charset="0"/>
                <a:cs typeface="Arial" panose="020B0604020202020204" pitchFamily="34" charset="0"/>
              </a:rPr>
              <a:t>Lernförderliches Klima </a:t>
            </a:r>
            <a:r>
              <a:rPr lang="de-DE" sz="1800" dirty="0">
                <a:latin typeface="Arial" panose="020B0604020202020204" pitchFamily="34" charset="0"/>
                <a:cs typeface="Arial" panose="020B0604020202020204" pitchFamily="34" charset="0"/>
              </a:rPr>
              <a:t>(durch gegenseitigen </a:t>
            </a:r>
            <a:r>
              <a:rPr lang="de-DE" sz="1800" dirty="0">
                <a:highlight>
                  <a:srgbClr val="FFFF00"/>
                </a:highlight>
                <a:latin typeface="Arial" panose="020B0604020202020204" pitchFamily="34" charset="0"/>
                <a:cs typeface="Arial" panose="020B0604020202020204" pitchFamily="34" charset="0"/>
              </a:rPr>
              <a:t>Respekt</a:t>
            </a:r>
            <a:r>
              <a:rPr lang="de-DE" sz="1800" dirty="0">
                <a:latin typeface="Arial" panose="020B0604020202020204" pitchFamily="34" charset="0"/>
                <a:cs typeface="Arial" panose="020B0604020202020204" pitchFamily="34" charset="0"/>
              </a:rPr>
              <a:t>, </a:t>
            </a:r>
            <a:r>
              <a:rPr lang="de-DE" sz="1800" dirty="0">
                <a:highlight>
                  <a:srgbClr val="FFFF00"/>
                </a:highlight>
                <a:latin typeface="Arial" panose="020B0604020202020204" pitchFamily="34" charset="0"/>
                <a:cs typeface="Arial" panose="020B0604020202020204" pitchFamily="34" charset="0"/>
              </a:rPr>
              <a:t>verlässlich eingehaltene Regeln</a:t>
            </a:r>
            <a:r>
              <a:rPr lang="de-DE" sz="1800" dirty="0">
                <a:latin typeface="Arial" panose="020B0604020202020204" pitchFamily="34" charset="0"/>
                <a:cs typeface="Arial" panose="020B0604020202020204" pitchFamily="34" charset="0"/>
              </a:rPr>
              <a:t>, </a:t>
            </a:r>
            <a:r>
              <a:rPr lang="de-DE" sz="1800" dirty="0">
                <a:highlight>
                  <a:srgbClr val="FFFF00"/>
                </a:highlight>
                <a:latin typeface="Arial" panose="020B0604020202020204" pitchFamily="34" charset="0"/>
                <a:cs typeface="Arial" panose="020B0604020202020204" pitchFamily="34" charset="0"/>
              </a:rPr>
              <a:t>Verantwortungsübernahme</a:t>
            </a:r>
            <a:r>
              <a:rPr lang="de-DE" sz="1800" dirty="0">
                <a:latin typeface="Arial" panose="020B0604020202020204" pitchFamily="34" charset="0"/>
                <a:cs typeface="Arial" panose="020B0604020202020204" pitchFamily="34" charset="0"/>
              </a:rPr>
              <a:t>, </a:t>
            </a:r>
            <a:r>
              <a:rPr lang="de-DE" sz="1800" dirty="0">
                <a:highlight>
                  <a:srgbClr val="FFFF00"/>
                </a:highlight>
                <a:latin typeface="Arial" panose="020B0604020202020204" pitchFamily="34" charset="0"/>
                <a:cs typeface="Arial" panose="020B0604020202020204" pitchFamily="34" charset="0"/>
              </a:rPr>
              <a:t>Gerechtigkeit</a:t>
            </a:r>
            <a:r>
              <a:rPr lang="de-DE" sz="1800" dirty="0">
                <a:latin typeface="Arial" panose="020B0604020202020204" pitchFamily="34" charset="0"/>
                <a:cs typeface="Arial" panose="020B0604020202020204" pitchFamily="34" charset="0"/>
              </a:rPr>
              <a:t> und </a:t>
            </a:r>
            <a:r>
              <a:rPr lang="de-DE" sz="1800" dirty="0">
                <a:highlight>
                  <a:srgbClr val="FFFF00"/>
                </a:highlight>
                <a:latin typeface="Arial" panose="020B0604020202020204" pitchFamily="34" charset="0"/>
                <a:cs typeface="Arial" panose="020B0604020202020204" pitchFamily="34" charset="0"/>
              </a:rPr>
              <a:t>Fürsorge</a:t>
            </a:r>
            <a:r>
              <a:rPr lang="de-DE" sz="1800" dirty="0">
                <a:latin typeface="Arial" panose="020B0604020202020204" pitchFamily="34" charset="0"/>
                <a:cs typeface="Arial" panose="020B0604020202020204" pitchFamily="34" charset="0"/>
              </a:rPr>
              <a:t>)</a:t>
            </a:r>
          </a:p>
          <a:p>
            <a:pPr marL="342900" indent="-342900">
              <a:buFont typeface="+mj-lt"/>
              <a:buAutoNum type="arabicPeriod"/>
            </a:pPr>
            <a:r>
              <a:rPr lang="de-DE" sz="1800" b="1" dirty="0">
                <a:latin typeface="Arial" panose="020B0604020202020204" pitchFamily="34" charset="0"/>
                <a:cs typeface="Arial" panose="020B0604020202020204" pitchFamily="34" charset="0"/>
              </a:rPr>
              <a:t>Inhaltliche Klarheit  </a:t>
            </a:r>
            <a:r>
              <a:rPr lang="de-DE" sz="1800" dirty="0">
                <a:latin typeface="Arial" panose="020B0604020202020204" pitchFamily="34" charset="0"/>
                <a:cs typeface="Arial" panose="020B0604020202020204" pitchFamily="34" charset="0"/>
              </a:rPr>
              <a:t>(durch Verständlichkeit der Aufgabenstellung, Monitoring des Lernverlaufs, Plausibilität des thematischen Gangs, Klarheit und </a:t>
            </a:r>
            <a:r>
              <a:rPr lang="de-DE" sz="1800" dirty="0">
                <a:highlight>
                  <a:srgbClr val="FFFF00"/>
                </a:highlight>
                <a:latin typeface="Arial" panose="020B0604020202020204" pitchFamily="34" charset="0"/>
                <a:cs typeface="Arial" panose="020B0604020202020204" pitchFamily="34" charset="0"/>
              </a:rPr>
              <a:t>Verbindlichkeit</a:t>
            </a:r>
            <a:r>
              <a:rPr lang="de-DE" sz="1800" dirty="0">
                <a:latin typeface="Arial" panose="020B0604020202020204" pitchFamily="34" charset="0"/>
                <a:cs typeface="Arial" panose="020B0604020202020204" pitchFamily="34" charset="0"/>
              </a:rPr>
              <a:t> der Ergebnissicherung)</a:t>
            </a:r>
          </a:p>
          <a:p>
            <a:pPr marL="342900" indent="-342900">
              <a:buFont typeface="+mj-lt"/>
              <a:buAutoNum type="arabicPeriod"/>
            </a:pPr>
            <a:r>
              <a:rPr lang="de-DE" sz="1800" b="1" dirty="0">
                <a:latin typeface="Arial" panose="020B0604020202020204" pitchFamily="34" charset="0"/>
                <a:cs typeface="Arial" panose="020B0604020202020204" pitchFamily="34" charset="0"/>
              </a:rPr>
              <a:t>Sinnstiftendes Kommunizieren </a:t>
            </a:r>
            <a:r>
              <a:rPr lang="de-DE" sz="1800" dirty="0">
                <a:latin typeface="Arial" panose="020B0604020202020204" pitchFamily="34" charset="0"/>
                <a:cs typeface="Arial" panose="020B0604020202020204" pitchFamily="34" charset="0"/>
              </a:rPr>
              <a:t>(z.B. durch Planungsbeteiligung, </a:t>
            </a:r>
            <a:r>
              <a:rPr lang="de-DE" sz="1800" dirty="0">
                <a:highlight>
                  <a:srgbClr val="FFFF00"/>
                </a:highlight>
                <a:latin typeface="Arial" panose="020B0604020202020204" pitchFamily="34" charset="0"/>
                <a:cs typeface="Arial" panose="020B0604020202020204" pitchFamily="34" charset="0"/>
              </a:rPr>
              <a:t>Gesprächskultur</a:t>
            </a:r>
            <a:r>
              <a:rPr lang="de-DE" sz="1800" dirty="0">
                <a:latin typeface="Arial" panose="020B0604020202020204" pitchFamily="34" charset="0"/>
                <a:cs typeface="Arial" panose="020B0604020202020204" pitchFamily="34" charset="0"/>
              </a:rPr>
              <a:t>, Schülerkonferenzen, Lerntagebücher und Schülerfeedback)</a:t>
            </a:r>
          </a:p>
          <a:p>
            <a:endParaRPr lang="de-DE" sz="1800" dirty="0">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2F1964B8-C7CC-438E-8E6E-20077104825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2. 10 Merkmale guten Unterrichts</a:t>
            </a:r>
          </a:p>
        </p:txBody>
      </p:sp>
      <p:sp>
        <p:nvSpPr>
          <p:cNvPr id="4" name="Datumsplatzhalter 3">
            <a:extLst>
              <a:ext uri="{FF2B5EF4-FFF2-40B4-BE49-F238E27FC236}">
                <a16:creationId xmlns:a16="http://schemas.microsoft.com/office/drawing/2014/main" id="{FC4C35F6-A2F1-4202-A16A-4BCC2EF22CB0}"/>
              </a:ext>
            </a:extLst>
          </p:cNvPr>
          <p:cNvSpPr>
            <a:spLocks noGrp="1"/>
          </p:cNvSpPr>
          <p:nvPr>
            <p:ph type="dt" sz="half" idx="10"/>
          </p:nvPr>
        </p:nvSpPr>
        <p:spPr/>
        <p:txBody>
          <a:bodyPr/>
          <a:lstStyle/>
          <a:p>
            <a:fld id="{85D87A2C-633B-4F9B-B395-7A4263E5FC92}" type="datetime1">
              <a:rPr lang="de-DE" smtClean="0">
                <a:latin typeface="Arial" panose="020B0604020202020204" pitchFamily="34" charset="0"/>
                <a:cs typeface="Arial" panose="020B0604020202020204" pitchFamily="34" charset="0"/>
              </a:rPr>
              <a:t>08.08.2025</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92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21BB434-0A70-4A77-A5FD-F3AA8C8C7EDB}"/>
              </a:ext>
            </a:extLst>
          </p:cNvPr>
          <p:cNvSpPr>
            <a:spLocks noGrp="1"/>
          </p:cNvSpPr>
          <p:nvPr>
            <p:ph sz="half" idx="1"/>
          </p:nvPr>
        </p:nvSpPr>
        <p:spPr>
          <a:xfrm>
            <a:off x="618583" y="1706690"/>
            <a:ext cx="10954833" cy="4167393"/>
          </a:xfrm>
        </p:spPr>
        <p:txBody>
          <a:bodyPr/>
          <a:lstStyle/>
          <a:p>
            <a:pPr marL="457200" indent="-457200" fontAlgn="auto">
              <a:buFontTx/>
              <a:buAutoNum type="arabicPeriod" startAt="6"/>
              <a:defRPr/>
            </a:pPr>
            <a:r>
              <a:rPr lang="de-DE" sz="1800" b="1" dirty="0">
                <a:latin typeface="Arial" panose="020B0604020202020204" pitchFamily="34" charset="0"/>
                <a:cs typeface="Arial" panose="020B0604020202020204" pitchFamily="34" charset="0"/>
              </a:rPr>
              <a:t>Methodenvielfalt </a:t>
            </a:r>
            <a:r>
              <a:rPr lang="de-DE" sz="1800" dirty="0">
                <a:latin typeface="Arial" panose="020B0604020202020204" pitchFamily="34" charset="0"/>
                <a:cs typeface="Arial" panose="020B0604020202020204" pitchFamily="34" charset="0"/>
              </a:rPr>
              <a:t>(Reichtum an Inszenierungstechniken; Vielfalt der Handlungsmuster; Variabilität der Verlaufsformen und Ausbalancierung der methodischen Großformen)</a:t>
            </a:r>
            <a:endParaRPr lang="de-DE" sz="600" dirty="0">
              <a:latin typeface="Arial" panose="020B0604020202020204" pitchFamily="34" charset="0"/>
              <a:cs typeface="Arial" panose="020B0604020202020204" pitchFamily="34" charset="0"/>
            </a:endParaRPr>
          </a:p>
          <a:p>
            <a:pPr marL="457200" indent="-457200" fontAlgn="auto">
              <a:buFontTx/>
              <a:buAutoNum type="arabicPeriod" startAt="7"/>
              <a:defRPr/>
            </a:pPr>
            <a:r>
              <a:rPr lang="de-DE" sz="1800" b="1" dirty="0">
                <a:latin typeface="Arial" panose="020B0604020202020204" pitchFamily="34" charset="0"/>
                <a:cs typeface="Arial" panose="020B0604020202020204" pitchFamily="34" charset="0"/>
              </a:rPr>
              <a:t>Individuelles Fördern </a:t>
            </a:r>
            <a:r>
              <a:rPr lang="de-DE" sz="1800" dirty="0">
                <a:latin typeface="Arial" panose="020B0604020202020204" pitchFamily="34" charset="0"/>
                <a:cs typeface="Arial" panose="020B0604020202020204" pitchFamily="34" charset="0"/>
              </a:rPr>
              <a:t>(durch Freiräume, </a:t>
            </a:r>
            <a:r>
              <a:rPr lang="de-DE" sz="1800" dirty="0">
                <a:highlight>
                  <a:srgbClr val="FFFF00"/>
                </a:highlight>
                <a:latin typeface="Arial" panose="020B0604020202020204" pitchFamily="34" charset="0"/>
                <a:cs typeface="Arial" panose="020B0604020202020204" pitchFamily="34" charset="0"/>
              </a:rPr>
              <a:t>Geduld</a:t>
            </a:r>
            <a:r>
              <a:rPr lang="de-DE" sz="1800" dirty="0">
                <a:latin typeface="Arial" panose="020B0604020202020204" pitchFamily="34" charset="0"/>
                <a:cs typeface="Arial" panose="020B0604020202020204" pitchFamily="34" charset="0"/>
              </a:rPr>
              <a:t> und Zeit; durch innere Differenzierung und Integration; durch individuelle Lernstandsanalysen und abgestimmte Förderpläne; besondere Förderung von Schülern aus Risikogruppen)</a:t>
            </a:r>
            <a:endParaRPr lang="de-DE" sz="600" dirty="0">
              <a:latin typeface="Arial" panose="020B0604020202020204" pitchFamily="34" charset="0"/>
              <a:cs typeface="Arial" panose="020B0604020202020204" pitchFamily="34" charset="0"/>
            </a:endParaRPr>
          </a:p>
          <a:p>
            <a:pPr marL="457200" indent="-457200" fontAlgn="auto">
              <a:buFontTx/>
              <a:buAutoNum type="arabicPeriod" startAt="8"/>
              <a:defRPr/>
            </a:pPr>
            <a:r>
              <a:rPr lang="de-DE" sz="1800" b="1" dirty="0">
                <a:latin typeface="Arial" panose="020B0604020202020204" pitchFamily="34" charset="0"/>
                <a:cs typeface="Arial" panose="020B0604020202020204" pitchFamily="34" charset="0"/>
              </a:rPr>
              <a:t>Intelligentes Üben </a:t>
            </a:r>
            <a:r>
              <a:rPr lang="de-DE" sz="1800" dirty="0">
                <a:latin typeface="Arial" panose="020B0604020202020204" pitchFamily="34" charset="0"/>
                <a:cs typeface="Arial" panose="020B0604020202020204" pitchFamily="34" charset="0"/>
              </a:rPr>
              <a:t>(durch Bewusstmachen von Lernstrategien, Passgenauigkeit der Übungsaufgaben, methodische Variation und Anwendungsbezüge)</a:t>
            </a:r>
            <a:endParaRPr lang="de-DE" sz="700" dirty="0">
              <a:latin typeface="Arial" panose="020B0604020202020204" pitchFamily="34" charset="0"/>
              <a:cs typeface="Arial" panose="020B0604020202020204" pitchFamily="34" charset="0"/>
            </a:endParaRPr>
          </a:p>
          <a:p>
            <a:pPr marL="457200" indent="-457200" fontAlgn="auto">
              <a:buFontTx/>
              <a:buAutoNum type="arabicPeriod" startAt="9"/>
              <a:defRPr/>
            </a:pPr>
            <a:r>
              <a:rPr lang="de-DE" sz="1800" b="1" dirty="0">
                <a:latin typeface="Arial" panose="020B0604020202020204" pitchFamily="34" charset="0"/>
                <a:cs typeface="Arial" panose="020B0604020202020204" pitchFamily="34" charset="0"/>
              </a:rPr>
              <a:t>Klare Leistungserwartungen </a:t>
            </a:r>
            <a:r>
              <a:rPr lang="de-DE" sz="1800" dirty="0">
                <a:latin typeface="Arial" panose="020B0604020202020204" pitchFamily="34" charset="0"/>
                <a:cs typeface="Arial" panose="020B0604020202020204" pitchFamily="34" charset="0"/>
              </a:rPr>
              <a:t>(durch Passung und Transparenz) und klare Rückmeldungen (</a:t>
            </a:r>
            <a:r>
              <a:rPr lang="de-DE" sz="1800" dirty="0">
                <a:highlight>
                  <a:srgbClr val="FFFF00"/>
                </a:highlight>
                <a:latin typeface="Arial" panose="020B0604020202020204" pitchFamily="34" charset="0"/>
                <a:cs typeface="Arial" panose="020B0604020202020204" pitchFamily="34" charset="0"/>
              </a:rPr>
              <a:t>gerecht</a:t>
            </a:r>
            <a:r>
              <a:rPr lang="de-DE" sz="1800" dirty="0">
                <a:latin typeface="Arial" panose="020B0604020202020204" pitchFamily="34" charset="0"/>
                <a:cs typeface="Arial" panose="020B0604020202020204" pitchFamily="34" charset="0"/>
              </a:rPr>
              <a:t> und zügig)</a:t>
            </a:r>
          </a:p>
          <a:p>
            <a:pPr marL="457200" indent="-457200" fontAlgn="auto">
              <a:buFontTx/>
              <a:buAutoNum type="arabicPeriod" startAt="9"/>
              <a:defRPr/>
            </a:pPr>
            <a:r>
              <a:rPr lang="de-DE" sz="1800" b="1" dirty="0">
                <a:latin typeface="Arial" panose="020B0604020202020204" pitchFamily="34" charset="0"/>
                <a:cs typeface="Arial" panose="020B0604020202020204" pitchFamily="34" charset="0"/>
              </a:rPr>
              <a:t>Vorbereitete Umgebung  </a:t>
            </a:r>
            <a:r>
              <a:rPr lang="de-DE" sz="1800" dirty="0">
                <a:latin typeface="Arial" panose="020B0604020202020204" pitchFamily="34" charset="0"/>
                <a:cs typeface="Arial" panose="020B0604020202020204" pitchFamily="34" charset="0"/>
              </a:rPr>
              <a:t>(= </a:t>
            </a:r>
            <a:r>
              <a:rPr lang="de-DE" sz="1800" dirty="0">
                <a:highlight>
                  <a:srgbClr val="FFFF00"/>
                </a:highlight>
                <a:latin typeface="Arial" panose="020B0604020202020204" pitchFamily="34" charset="0"/>
                <a:cs typeface="Arial" panose="020B0604020202020204" pitchFamily="34" charset="0"/>
              </a:rPr>
              <a:t>verlässliche</a:t>
            </a:r>
            <a:r>
              <a:rPr lang="de-DE" sz="1800" dirty="0">
                <a:latin typeface="Arial" panose="020B0604020202020204" pitchFamily="34" charset="0"/>
                <a:cs typeface="Arial" panose="020B0604020202020204" pitchFamily="34" charset="0"/>
              </a:rPr>
              <a:t> Ordnung, geschickte Raumregie, Bewegungsmöglichkeiten und Ästhetik der Raumgestaltung)</a:t>
            </a:r>
          </a:p>
          <a:p>
            <a:pPr fontAlgn="auto">
              <a:spcAft>
                <a:spcPts val="0"/>
              </a:spcAft>
              <a:defRPr/>
            </a:pPr>
            <a:endParaRPr lang="de-DE" sz="14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2F1964B8-C7CC-438E-8E6E-20077104825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2. 10 Merkmale guten Unterrichts</a:t>
            </a:r>
          </a:p>
        </p:txBody>
      </p:sp>
      <p:sp>
        <p:nvSpPr>
          <p:cNvPr id="4" name="Datumsplatzhalter 3">
            <a:extLst>
              <a:ext uri="{FF2B5EF4-FFF2-40B4-BE49-F238E27FC236}">
                <a16:creationId xmlns:a16="http://schemas.microsoft.com/office/drawing/2014/main" id="{FC4C35F6-A2F1-4202-A16A-4BCC2EF22CB0}"/>
              </a:ext>
            </a:extLst>
          </p:cNvPr>
          <p:cNvSpPr>
            <a:spLocks noGrp="1"/>
          </p:cNvSpPr>
          <p:nvPr>
            <p:ph type="dt" sz="half" idx="10"/>
          </p:nvPr>
        </p:nvSpPr>
        <p:spPr/>
        <p:txBody>
          <a:bodyPr/>
          <a:lstStyle/>
          <a:p>
            <a:fld id="{85D87A2C-633B-4F9B-B395-7A4263E5FC92}" type="datetime1">
              <a:rPr lang="de-DE" smtClean="0">
                <a:latin typeface="Arial" panose="020B0604020202020204" pitchFamily="34" charset="0"/>
                <a:cs typeface="Arial" panose="020B0604020202020204" pitchFamily="34" charset="0"/>
              </a:rPr>
              <a:t>08.08.2025</a:t>
            </a:fld>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38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sym typeface="Wingdings" panose="05000000000000000000" pitchFamily="2" charset="2"/>
              </a:rPr>
              <a:t>Text „Mehr Erziehung, weniger Bildung“</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03</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35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3F388D-7E71-4244-8AB4-4D9966FDD753}"/>
              </a:ext>
            </a:extLst>
          </p:cNvPr>
          <p:cNvSpPr>
            <a:spLocks noGrp="1"/>
          </p:cNvSpPr>
          <p:nvPr>
            <p:ph sz="half" idx="1"/>
          </p:nvPr>
        </p:nvSpPr>
        <p:spPr>
          <a:xfrm>
            <a:off x="686303" y="1625291"/>
            <a:ext cx="10954833" cy="848776"/>
          </a:xfrm>
        </p:spPr>
        <p:txBody>
          <a:bodyPr/>
          <a:lstStyle/>
          <a:p>
            <a:pPr marL="0" indent="0">
              <a:lnSpc>
                <a:spcPct val="200000"/>
              </a:lnSpc>
              <a:buNone/>
            </a:pPr>
            <a:r>
              <a:rPr lang="de-DE" sz="1600" dirty="0">
                <a:sym typeface="Wingdings"/>
                <a:hlinkClick r:id="rId3"/>
              </a:rPr>
              <a:t>https://www.spiegel.de/netzwelt/netzpolitik/schule-der-zukunft-mehr-erziehung-weniger-bildung-kolumne-a-1276675.html</a:t>
            </a:r>
            <a:endParaRPr lang="de-DE" sz="1600" dirty="0">
              <a:sym typeface="Wingdings"/>
            </a:endParaRPr>
          </a:p>
          <a:p>
            <a:pPr marL="0" indent="0">
              <a:lnSpc>
                <a:spcPct val="200000"/>
              </a:lnSpc>
              <a:buNone/>
            </a:pPr>
            <a:endParaRPr lang="de-DE" sz="2000" dirty="0">
              <a:sym typeface="Wingdings"/>
            </a:endParaRPr>
          </a:p>
          <a:p>
            <a:pPr marL="0" indent="0">
              <a:lnSpc>
                <a:spcPct val="200000"/>
              </a:lnSpc>
              <a:buNone/>
            </a:pPr>
            <a:endParaRPr lang="de-DE" sz="1800" dirty="0"/>
          </a:p>
        </p:txBody>
      </p:sp>
      <p:sp>
        <p:nvSpPr>
          <p:cNvPr id="3" name="Titel 2">
            <a:extLst>
              <a:ext uri="{FF2B5EF4-FFF2-40B4-BE49-F238E27FC236}">
                <a16:creationId xmlns:a16="http://schemas.microsoft.com/office/drawing/2014/main" id="{70F47A5C-C6F9-4FD9-962D-163E0CBCE91E}"/>
              </a:ext>
            </a:extLst>
          </p:cNvPr>
          <p:cNvSpPr>
            <a:spLocks noGrp="1"/>
          </p:cNvSpPr>
          <p:nvPr>
            <p:ph type="title"/>
          </p:nvPr>
        </p:nvSpPr>
        <p:spPr>
          <a:xfrm>
            <a:off x="686305" y="491060"/>
            <a:ext cx="10954833" cy="588878"/>
          </a:xfrm>
        </p:spPr>
        <p:txBody>
          <a:bodyPr/>
          <a:lstStyle/>
          <a:p>
            <a:r>
              <a:rPr lang="de-DE" dirty="0"/>
              <a:t>3. Sascha Lobo: „Mehr Erziehung, weniger Bildung“</a:t>
            </a:r>
          </a:p>
        </p:txBody>
      </p:sp>
      <p:sp>
        <p:nvSpPr>
          <p:cNvPr id="4" name="Datumsplatzhalter 3">
            <a:extLst>
              <a:ext uri="{FF2B5EF4-FFF2-40B4-BE49-F238E27FC236}">
                <a16:creationId xmlns:a16="http://schemas.microsoft.com/office/drawing/2014/main" id="{24D870BC-3486-4C55-9CB9-E4BBC719D81B}"/>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3BA04E7E-C5F4-C337-0E9D-8BFB70400034}"/>
              </a:ext>
            </a:extLst>
          </p:cNvPr>
          <p:cNvSpPr txBox="1">
            <a:spLocks/>
          </p:cNvSpPr>
          <p:nvPr/>
        </p:nvSpPr>
        <p:spPr>
          <a:xfrm>
            <a:off x="686304" y="3019421"/>
            <a:ext cx="10954833" cy="181947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de-DE" sz="1800" kern="100" dirty="0">
                <a:ea typeface="Aptos" panose="020B0004020202020204" pitchFamily="34" charset="0"/>
              </a:rPr>
              <a:t>Zitat: </a:t>
            </a:r>
          </a:p>
          <a:p>
            <a:pPr marL="0" indent="0">
              <a:lnSpc>
                <a:spcPct val="115000"/>
              </a:lnSpc>
              <a:spcAft>
                <a:spcPts val="800"/>
              </a:spcAft>
              <a:buFont typeface="Arial" panose="020B0604020202020204" pitchFamily="34" charset="0"/>
              <a:buNone/>
            </a:pPr>
            <a:r>
              <a:rPr lang="de-DE" sz="1800" kern="100" dirty="0">
                <a:ea typeface="Aptos" panose="020B0004020202020204" pitchFamily="34" charset="0"/>
              </a:rPr>
              <a:t>Wir steuern auf eine Gesellschaft zu, sind schon mittendrin, in der die schulische Erziehungsleistung wichtiger wird, um ein gemeinsames zivilisatorisches Wertefundament herzustellen. Was wiederum viel zusätzliches Geld, Personal und Zeit erfordert.</a:t>
            </a:r>
          </a:p>
          <a:p>
            <a:endParaRPr lang="de-DE" dirty="0"/>
          </a:p>
        </p:txBody>
      </p:sp>
    </p:spTree>
    <p:extLst>
      <p:ext uri="{BB962C8B-B14F-4D97-AF65-F5344CB8AC3E}">
        <p14:creationId xmlns:p14="http://schemas.microsoft.com/office/powerpoint/2010/main" val="280976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763BF4-D7A0-4927-B908-335EC54F2712}"/>
              </a:ext>
            </a:extLst>
          </p:cNvPr>
          <p:cNvSpPr>
            <a:spLocks noGrp="1"/>
          </p:cNvSpPr>
          <p:nvPr>
            <p:ph sz="half" idx="1"/>
          </p:nvPr>
        </p:nvSpPr>
        <p:spPr>
          <a:xfrm>
            <a:off x="788781" y="2196323"/>
            <a:ext cx="9671639" cy="3799982"/>
          </a:xfrm>
        </p:spPr>
        <p:txBody>
          <a:bodyPr vert="horz" lIns="0" tIns="0" rIns="0" bIns="0" rtlCol="0">
            <a:noAutofit/>
          </a:bodyPr>
          <a:lstStyle/>
          <a:p>
            <a:pPr marL="0" indent="0">
              <a:lnSpc>
                <a:spcPct val="115000"/>
              </a:lnSpc>
              <a:spcAft>
                <a:spcPts val="800"/>
              </a:spcAft>
              <a:buNone/>
            </a:pPr>
            <a:r>
              <a:rPr lang="de-DE" sz="2400" b="1" kern="100" dirty="0">
                <a:solidFill>
                  <a:srgbClr val="000000"/>
                </a:solidFill>
              </a:rPr>
              <a:t>Kompetenzen für eine gelingende Erziehung: </a:t>
            </a:r>
            <a:endParaRPr lang="de-DE" sz="1800" b="1" kern="100" dirty="0">
              <a:solidFill>
                <a:srgbClr val="000000"/>
              </a:solidFill>
            </a:endParaRPr>
          </a:p>
          <a:p>
            <a:pPr>
              <a:lnSpc>
                <a:spcPct val="115000"/>
              </a:lnSpc>
              <a:spcAft>
                <a:spcPts val="800"/>
              </a:spcAft>
            </a:pPr>
            <a:r>
              <a:rPr lang="de-DE" sz="1800" kern="100" dirty="0">
                <a:solidFill>
                  <a:srgbClr val="000000"/>
                </a:solidFill>
              </a:rPr>
              <a:t>Welche Kompetenzen benötigt eine Lehrkraft, um in der Schule zu erziehen? </a:t>
            </a:r>
          </a:p>
          <a:p>
            <a:pPr marL="0" indent="0">
              <a:lnSpc>
                <a:spcPct val="115000"/>
              </a:lnSpc>
              <a:spcAft>
                <a:spcPts val="800"/>
              </a:spcAft>
              <a:buNone/>
            </a:pPr>
            <a:r>
              <a:rPr lang="de-DE" sz="1400" kern="100" dirty="0">
                <a:solidFill>
                  <a:srgbClr val="000000"/>
                </a:solidFill>
              </a:rPr>
              <a:t>(Sammeln der Kompetenzen auf Karten – zur Erinnerung: Kompetenzen = Verbindung von Wissen und Können in der Bewältigung von Handlungsanforderungen)</a:t>
            </a:r>
            <a:endParaRPr lang="de-DE" sz="1800" kern="100" dirty="0">
              <a:solidFill>
                <a:srgbClr val="000000"/>
              </a:solidFill>
            </a:endParaRPr>
          </a:p>
          <a:p>
            <a:pPr marL="0" indent="0">
              <a:lnSpc>
                <a:spcPct val="115000"/>
              </a:lnSpc>
              <a:spcAft>
                <a:spcPts val="800"/>
              </a:spcAft>
              <a:buNone/>
            </a:pPr>
            <a:r>
              <a:rPr lang="de-DE" sz="1800" kern="100" dirty="0">
                <a:solidFill>
                  <a:srgbClr val="000000"/>
                </a:solidFill>
              </a:rPr>
              <a:t>Reflexion – auch für Ihr Portfolio:</a:t>
            </a:r>
          </a:p>
          <a:p>
            <a:pPr>
              <a:lnSpc>
                <a:spcPct val="115000"/>
              </a:lnSpc>
              <a:spcAft>
                <a:spcPts val="800"/>
              </a:spcAft>
            </a:pPr>
            <a:r>
              <a:rPr lang="de-DE" sz="1800" kern="100" dirty="0">
                <a:solidFill>
                  <a:srgbClr val="000000"/>
                </a:solidFill>
              </a:rPr>
              <a:t>Erleben Sie Erziehung in der Schule eher als Herausforderung oder eher als Belastung für sich? </a:t>
            </a:r>
          </a:p>
          <a:p>
            <a:pPr>
              <a:lnSpc>
                <a:spcPct val="115000"/>
              </a:lnSpc>
              <a:spcAft>
                <a:spcPts val="800"/>
              </a:spcAft>
            </a:pPr>
            <a:r>
              <a:rPr lang="de-DE" sz="1800" kern="100" dirty="0">
                <a:solidFill>
                  <a:srgbClr val="000000"/>
                </a:solidFill>
              </a:rPr>
              <a:t>Welche Kompetenzen möchten Sie diesbezüglich noch entwickeln?</a:t>
            </a:r>
          </a:p>
        </p:txBody>
      </p:sp>
      <p:sp>
        <p:nvSpPr>
          <p:cNvPr id="3" name="Titel 2">
            <a:extLst>
              <a:ext uri="{FF2B5EF4-FFF2-40B4-BE49-F238E27FC236}">
                <a16:creationId xmlns:a16="http://schemas.microsoft.com/office/drawing/2014/main" id="{5B4A5DFB-11F2-4DBD-B4AF-290B944C7099}"/>
              </a:ext>
            </a:extLst>
          </p:cNvPr>
          <p:cNvSpPr>
            <a:spLocks noGrp="1"/>
          </p:cNvSpPr>
          <p:nvPr>
            <p:ph type="title"/>
          </p:nvPr>
        </p:nvSpPr>
        <p:spPr>
          <a:xfrm>
            <a:off x="686305" y="491060"/>
            <a:ext cx="10954833" cy="565230"/>
          </a:xfrm>
        </p:spPr>
        <p:txBody>
          <a:bodyPr/>
          <a:lstStyle/>
          <a:p>
            <a:r>
              <a:rPr lang="de-DE" dirty="0"/>
              <a:t>3. Arbeitsauftrag „Gruppen Text“ (10 Min.)</a:t>
            </a:r>
          </a:p>
        </p:txBody>
      </p:sp>
      <p:sp>
        <p:nvSpPr>
          <p:cNvPr id="4" name="Datumsplatzhalter 3">
            <a:extLst>
              <a:ext uri="{FF2B5EF4-FFF2-40B4-BE49-F238E27FC236}">
                <a16:creationId xmlns:a16="http://schemas.microsoft.com/office/drawing/2014/main" id="{4F7041B9-44B8-4A12-9DD4-5FB381FC80A3}"/>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C6648DEF-D799-8FF9-EDE7-FC092F9ECFEF}"/>
              </a:ext>
            </a:extLst>
          </p:cNvPr>
          <p:cNvSpPr txBox="1">
            <a:spLocks/>
          </p:cNvSpPr>
          <p:nvPr/>
        </p:nvSpPr>
        <p:spPr>
          <a:xfrm>
            <a:off x="788781" y="5325862"/>
            <a:ext cx="7046681" cy="42607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de-DE" sz="1800" kern="100" dirty="0">
                <a:ea typeface="Aptos" panose="020B0004020202020204" pitchFamily="34" charset="0"/>
              </a:rPr>
              <a:t>Sammeln der benötigten Kompetenzen auf einer Stellwand (10 Min.)</a:t>
            </a:r>
          </a:p>
          <a:p>
            <a:endParaRPr lang="de-DE" dirty="0"/>
          </a:p>
        </p:txBody>
      </p:sp>
      <p:sp>
        <p:nvSpPr>
          <p:cNvPr id="6" name="Inhaltsplatzhalter 1">
            <a:extLst>
              <a:ext uri="{FF2B5EF4-FFF2-40B4-BE49-F238E27FC236}">
                <a16:creationId xmlns:a16="http://schemas.microsoft.com/office/drawing/2014/main" id="{E9A9D719-81DB-9DCC-C66E-76DEB8907CFE}"/>
              </a:ext>
            </a:extLst>
          </p:cNvPr>
          <p:cNvSpPr txBox="1">
            <a:spLocks/>
          </p:cNvSpPr>
          <p:nvPr/>
        </p:nvSpPr>
        <p:spPr>
          <a:xfrm>
            <a:off x="457200" y="1443185"/>
            <a:ext cx="11619186" cy="426077"/>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de-DE" sz="1800" kern="100" dirty="0">
                <a:ea typeface="Aptos" panose="020B0004020202020204" pitchFamily="34" charset="0"/>
              </a:rPr>
              <a:t>Gruppeneinteilung: </a:t>
            </a:r>
            <a:r>
              <a:rPr lang="de-DE" sz="1800" kern="100">
                <a:ea typeface="Aptos" panose="020B0004020202020204" pitchFamily="34" charset="0"/>
              </a:rPr>
              <a:t>Bilden Sie </a:t>
            </a:r>
            <a:r>
              <a:rPr lang="de-DE" sz="1800" kern="100" dirty="0">
                <a:ea typeface="Aptos" panose="020B0004020202020204" pitchFamily="34" charset="0"/>
              </a:rPr>
              <a:t>entsprechend ihres Geburtstags eine Reihe vom 01. Januar bis zum 31. Dezember</a:t>
            </a:r>
          </a:p>
          <a:p>
            <a:endParaRPr lang="de-DE" dirty="0"/>
          </a:p>
        </p:txBody>
      </p:sp>
    </p:spTree>
    <p:extLst>
      <p:ext uri="{BB962C8B-B14F-4D97-AF65-F5344CB8AC3E}">
        <p14:creationId xmlns:p14="http://schemas.microsoft.com/office/powerpoint/2010/main" val="4497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4A5DFB-11F2-4DBD-B4AF-290B944C7099}"/>
              </a:ext>
            </a:extLst>
          </p:cNvPr>
          <p:cNvSpPr>
            <a:spLocks noGrp="1"/>
          </p:cNvSpPr>
          <p:nvPr>
            <p:ph type="title"/>
          </p:nvPr>
        </p:nvSpPr>
        <p:spPr>
          <a:xfrm>
            <a:off x="512886" y="2380593"/>
            <a:ext cx="2829404" cy="1363717"/>
          </a:xfrm>
        </p:spPr>
        <p:txBody>
          <a:bodyPr/>
          <a:lstStyle/>
          <a:p>
            <a:r>
              <a:rPr lang="de-DE" sz="2000" dirty="0"/>
              <a:t>Arbeitsergebnisse aus einen anderen Seminar</a:t>
            </a:r>
          </a:p>
        </p:txBody>
      </p:sp>
      <p:sp>
        <p:nvSpPr>
          <p:cNvPr id="4" name="Datumsplatzhalter 3">
            <a:extLst>
              <a:ext uri="{FF2B5EF4-FFF2-40B4-BE49-F238E27FC236}">
                <a16:creationId xmlns:a16="http://schemas.microsoft.com/office/drawing/2014/main" id="{4F7041B9-44B8-4A12-9DD4-5FB381FC80A3}"/>
              </a:ext>
            </a:extLst>
          </p:cNvPr>
          <p:cNvSpPr>
            <a:spLocks noGrp="1"/>
          </p:cNvSpPr>
          <p:nvPr>
            <p:ph type="dt" sz="half" idx="10"/>
          </p:nvPr>
        </p:nvSpPr>
        <p:spPr/>
        <p:txBody>
          <a:bodyPr/>
          <a:lstStyle/>
          <a:p>
            <a:fld id="{85D87A2C-633B-4F9B-B395-7A4263E5FC92}" type="datetime1">
              <a:rPr lang="de-DE" smtClean="0"/>
              <a:pPr/>
              <a:t>08.08.2025</a:t>
            </a:fld>
            <a:endParaRPr lang="de-DE" dirty="0"/>
          </a:p>
        </p:txBody>
      </p:sp>
      <p:pic>
        <p:nvPicPr>
          <p:cNvPr id="10" name="Grafik 9" descr="Ein Bild, das Text, Klebezettel, Handschrift, Papierprodukt enthält.&#10;&#10;Automatisch generierte Beschreibung">
            <a:extLst>
              <a:ext uri="{FF2B5EF4-FFF2-40B4-BE49-F238E27FC236}">
                <a16:creationId xmlns:a16="http://schemas.microsoft.com/office/drawing/2014/main" id="{8EDF4124-1F41-0513-10CF-927F7EE2B59F}"/>
              </a:ext>
            </a:extLst>
          </p:cNvPr>
          <p:cNvPicPr>
            <a:picLocks noChangeAspect="1"/>
          </p:cNvPicPr>
          <p:nvPr/>
        </p:nvPicPr>
        <p:blipFill>
          <a:blip r:embed="rId3"/>
          <a:stretch>
            <a:fillRect/>
          </a:stretch>
        </p:blipFill>
        <p:spPr>
          <a:xfrm>
            <a:off x="3791607" y="179939"/>
            <a:ext cx="7887507" cy="6143428"/>
          </a:xfrm>
          <a:prstGeom prst="rect">
            <a:avLst/>
          </a:prstGeom>
        </p:spPr>
      </p:pic>
    </p:spTree>
    <p:extLst>
      <p:ext uri="{BB962C8B-B14F-4D97-AF65-F5344CB8AC3E}">
        <p14:creationId xmlns:p14="http://schemas.microsoft.com/office/powerpoint/2010/main" val="162552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2727-9ED0-1645-3D79-86AEE72756C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0761662-9DD1-073B-00F5-379F3164A296}"/>
              </a:ext>
            </a:extLst>
          </p:cNvPr>
          <p:cNvSpPr>
            <a:spLocks noGrp="1"/>
          </p:cNvSpPr>
          <p:nvPr>
            <p:ph type="title"/>
          </p:nvPr>
        </p:nvSpPr>
        <p:spPr>
          <a:xfrm>
            <a:off x="686305" y="491060"/>
            <a:ext cx="10954833" cy="565230"/>
          </a:xfrm>
        </p:spPr>
        <p:txBody>
          <a:bodyPr/>
          <a:lstStyle/>
          <a:p>
            <a:r>
              <a:rPr lang="de-DE" dirty="0"/>
              <a:t>3. Portfolioaufgabe</a:t>
            </a:r>
          </a:p>
        </p:txBody>
      </p:sp>
      <p:sp>
        <p:nvSpPr>
          <p:cNvPr id="4" name="Datumsplatzhalter 3">
            <a:extLst>
              <a:ext uri="{FF2B5EF4-FFF2-40B4-BE49-F238E27FC236}">
                <a16:creationId xmlns:a16="http://schemas.microsoft.com/office/drawing/2014/main" id="{F599BF33-8417-189F-AD4C-587CC40E5A1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6" name="Inhaltsplatzhalter 1">
            <a:extLst>
              <a:ext uri="{FF2B5EF4-FFF2-40B4-BE49-F238E27FC236}">
                <a16:creationId xmlns:a16="http://schemas.microsoft.com/office/drawing/2014/main" id="{9F27B0F6-2EBD-4135-2F38-EED834AA8D41}"/>
              </a:ext>
            </a:extLst>
          </p:cNvPr>
          <p:cNvSpPr txBox="1">
            <a:spLocks/>
          </p:cNvSpPr>
          <p:nvPr/>
        </p:nvSpPr>
        <p:spPr>
          <a:xfrm>
            <a:off x="621850" y="2740700"/>
            <a:ext cx="4185240" cy="1011494"/>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Font typeface="Arial" panose="020B0604020202020204" pitchFamily="34" charset="0"/>
              <a:buNone/>
            </a:pPr>
            <a:r>
              <a:rPr lang="de-DE" sz="1800" kern="100" dirty="0">
                <a:ea typeface="Aptos" panose="020B0004020202020204" pitchFamily="34" charset="0"/>
              </a:rPr>
              <a:t>Notieren Sie die Ergebnisse Ihrer Gruppenarbeit für die Portfolioaufgaben zu den Kernaufgaben von Lehrkräften.</a:t>
            </a:r>
          </a:p>
          <a:p>
            <a:pPr marL="0" indent="0">
              <a:lnSpc>
                <a:spcPct val="115000"/>
              </a:lnSpc>
              <a:spcAft>
                <a:spcPts val="800"/>
              </a:spcAft>
              <a:buFont typeface="Arial" panose="020B0604020202020204" pitchFamily="34" charset="0"/>
              <a:buNone/>
            </a:pPr>
            <a:endParaRPr lang="de-DE" dirty="0"/>
          </a:p>
        </p:txBody>
      </p:sp>
      <p:pic>
        <p:nvPicPr>
          <p:cNvPr id="10" name="Grafik 9">
            <a:extLst>
              <a:ext uri="{FF2B5EF4-FFF2-40B4-BE49-F238E27FC236}">
                <a16:creationId xmlns:a16="http://schemas.microsoft.com/office/drawing/2014/main" id="{7F15393A-C121-47D4-CBB0-02E561191F1F}"/>
              </a:ext>
            </a:extLst>
          </p:cNvPr>
          <p:cNvPicPr>
            <a:picLocks noChangeAspect="1"/>
          </p:cNvPicPr>
          <p:nvPr/>
        </p:nvPicPr>
        <p:blipFill>
          <a:blip r:embed="rId3"/>
          <a:srcRect t="1046"/>
          <a:stretch/>
        </p:blipFill>
        <p:spPr>
          <a:xfrm>
            <a:off x="5066644" y="433552"/>
            <a:ext cx="6229349" cy="5685914"/>
          </a:xfrm>
          <a:prstGeom prst="rect">
            <a:avLst/>
          </a:prstGeom>
        </p:spPr>
      </p:pic>
      <p:sp>
        <p:nvSpPr>
          <p:cNvPr id="12" name="Textfeld 11">
            <a:extLst>
              <a:ext uri="{FF2B5EF4-FFF2-40B4-BE49-F238E27FC236}">
                <a16:creationId xmlns:a16="http://schemas.microsoft.com/office/drawing/2014/main" id="{697F447F-B033-DCE4-1EB4-86D8CA89F0C1}"/>
              </a:ext>
            </a:extLst>
          </p:cNvPr>
          <p:cNvSpPr txBox="1"/>
          <p:nvPr/>
        </p:nvSpPr>
        <p:spPr>
          <a:xfrm>
            <a:off x="434562" y="4195886"/>
            <a:ext cx="5447254" cy="523220"/>
          </a:xfrm>
          <a:prstGeom prst="rect">
            <a:avLst/>
          </a:prstGeom>
          <a:noFill/>
        </p:spPr>
        <p:txBody>
          <a:bodyPr wrap="square">
            <a:spAutoFit/>
          </a:bodyPr>
          <a:lstStyle/>
          <a:p>
            <a:r>
              <a:rPr lang="de-DE" sz="1400" dirty="0">
                <a:solidFill>
                  <a:srgbClr val="0070C0"/>
                </a:solidFill>
              </a:rPr>
              <a:t>https://zfl-lernen.de/online-kurs/praxisphasentransparenz/eop-digitaler-begleitkurs/portfolio-eop/</a:t>
            </a:r>
          </a:p>
        </p:txBody>
      </p:sp>
    </p:spTree>
    <p:extLst>
      <p:ext uri="{BB962C8B-B14F-4D97-AF65-F5344CB8AC3E}">
        <p14:creationId xmlns:p14="http://schemas.microsoft.com/office/powerpoint/2010/main" val="36694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5A327B0-C033-4C4A-9492-73D52746E79B}"/>
              </a:ext>
            </a:extLst>
          </p:cNvPr>
          <p:cNvSpPr>
            <a:spLocks noGrp="1"/>
          </p:cNvSpPr>
          <p:nvPr>
            <p:ph sz="half" idx="1"/>
          </p:nvPr>
        </p:nvSpPr>
        <p:spPr/>
        <p:txBody>
          <a:bodyPr/>
          <a:lstStyle/>
          <a:p>
            <a:pPr marL="342900" indent="-342900">
              <a:buFont typeface="+mj-lt"/>
              <a:buAutoNum type="arabicPeriod"/>
            </a:pPr>
            <a:r>
              <a:rPr lang="de-DE" dirty="0"/>
              <a:t>Check-in: Positionslinie zum Aufgabenfeld „Erziehung“</a:t>
            </a:r>
            <a:endParaRPr lang="de-DE" dirty="0">
              <a:sym typeface="Wingdings" panose="05000000000000000000" pitchFamily="2" charset="2"/>
            </a:endParaRPr>
          </a:p>
          <a:p>
            <a:pPr marL="342900" indent="-342900">
              <a:buFont typeface="+mj-lt"/>
              <a:buAutoNum type="arabicPeriod"/>
            </a:pPr>
            <a:r>
              <a:rPr lang="de-DE" dirty="0">
                <a:sym typeface="Wingdings" panose="05000000000000000000" pitchFamily="2" charset="2"/>
              </a:rPr>
              <a:t>Rückblick und Ausblick: Erziehen als Kernaufgabe</a:t>
            </a:r>
          </a:p>
          <a:p>
            <a:pPr marL="342900" indent="-342900">
              <a:buFont typeface="+mj-lt"/>
              <a:buAutoNum type="arabicPeriod"/>
            </a:pPr>
            <a:r>
              <a:rPr lang="de-DE" dirty="0">
                <a:sym typeface="Wingdings" panose="05000000000000000000" pitchFamily="2" charset="2"/>
              </a:rPr>
              <a:t>Text „Mehr Erziehung, weniger Bildung“</a:t>
            </a:r>
          </a:p>
          <a:p>
            <a:pPr marL="342900" indent="-342900">
              <a:buFont typeface="+mj-lt"/>
              <a:buAutoNum type="arabicPeriod"/>
            </a:pPr>
            <a:r>
              <a:rPr lang="de-DE" dirty="0">
                <a:sym typeface="Wingdings" panose="05000000000000000000" pitchFamily="2" charset="2"/>
              </a:rPr>
              <a:t>Praxis: Fallbeispiele aus dem Unterricht</a:t>
            </a:r>
          </a:p>
          <a:p>
            <a:pPr marL="342900" indent="-342900">
              <a:buFont typeface="+mj-lt"/>
              <a:buAutoNum type="arabicPeriod"/>
            </a:pPr>
            <a:r>
              <a:rPr lang="de-DE" dirty="0"/>
              <a:t>Ausblick</a:t>
            </a:r>
          </a:p>
          <a:p>
            <a:endParaRPr lang="de-DE" dirty="0"/>
          </a:p>
        </p:txBody>
      </p:sp>
      <p:sp>
        <p:nvSpPr>
          <p:cNvPr id="3" name="Titel 2">
            <a:extLst>
              <a:ext uri="{FF2B5EF4-FFF2-40B4-BE49-F238E27FC236}">
                <a16:creationId xmlns:a16="http://schemas.microsoft.com/office/drawing/2014/main" id="{8C701FCB-EEE4-4DB5-A040-003C354EDA1A}"/>
              </a:ext>
            </a:extLst>
          </p:cNvPr>
          <p:cNvSpPr>
            <a:spLocks noGrp="1"/>
          </p:cNvSpPr>
          <p:nvPr>
            <p:ph type="title"/>
          </p:nvPr>
        </p:nvSpPr>
        <p:spPr/>
        <p:txBody>
          <a:bodyPr/>
          <a:lstStyle/>
          <a:p>
            <a:r>
              <a:rPr lang="de-DE" dirty="0"/>
              <a:t>Inhalte dieser Sitzung</a:t>
            </a:r>
          </a:p>
        </p:txBody>
      </p:sp>
      <p:sp>
        <p:nvSpPr>
          <p:cNvPr id="4" name="Datumsplatzhalter 3">
            <a:extLst>
              <a:ext uri="{FF2B5EF4-FFF2-40B4-BE49-F238E27FC236}">
                <a16:creationId xmlns:a16="http://schemas.microsoft.com/office/drawing/2014/main" id="{978D0177-E6C6-4A48-9187-0F8E32A406B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Tree>
    <p:extLst>
      <p:ext uri="{BB962C8B-B14F-4D97-AF65-F5344CB8AC3E}">
        <p14:creationId xmlns:p14="http://schemas.microsoft.com/office/powerpoint/2010/main" val="1832470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sym typeface="Wingdings" panose="05000000000000000000" pitchFamily="2" charset="2"/>
              </a:rPr>
              <a:t>Praxis: Fallbeispiele aus dem Unterricht</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04</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75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DF062CC-2BC3-22B8-8C27-6CCA168D9B2F}"/>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6" name="Inhaltsplatzhalter 5">
            <a:extLst>
              <a:ext uri="{FF2B5EF4-FFF2-40B4-BE49-F238E27FC236}">
                <a16:creationId xmlns:a16="http://schemas.microsoft.com/office/drawing/2014/main" id="{9FF1ADC7-D386-E5EC-F21B-4994BBB525D0}"/>
              </a:ext>
            </a:extLst>
          </p:cNvPr>
          <p:cNvSpPr>
            <a:spLocks noGrp="1"/>
          </p:cNvSpPr>
          <p:nvPr>
            <p:ph sz="half" idx="1"/>
          </p:nvPr>
        </p:nvSpPr>
        <p:spPr>
          <a:xfrm>
            <a:off x="796665" y="2428477"/>
            <a:ext cx="10954833" cy="2370672"/>
          </a:xfrm>
        </p:spPr>
        <p:txBody>
          <a:bodyPr/>
          <a:lstStyle/>
          <a:p>
            <a:pPr marL="0" indent="0">
              <a:buNone/>
            </a:pPr>
            <a:r>
              <a:rPr lang="de-DE" sz="2400" dirty="0"/>
              <a:t>Überlegen Sie in Ihrer Gruppe verschiedene Möglichkeiten, auf die beschriebene Situation zu reagieren.</a:t>
            </a:r>
          </a:p>
          <a:p>
            <a:r>
              <a:rPr lang="de-DE" sz="2400" dirty="0"/>
              <a:t>Welche Handlungsoptionen sehen Sie?</a:t>
            </a:r>
          </a:p>
          <a:p>
            <a:r>
              <a:rPr lang="de-DE" sz="2400" dirty="0"/>
              <a:t>Warum halten Sie diese für geeignet?</a:t>
            </a:r>
          </a:p>
          <a:p>
            <a:r>
              <a:rPr lang="de-DE" sz="2400" dirty="0">
                <a:solidFill>
                  <a:schemeClr val="bg1">
                    <a:lumMod val="50000"/>
                  </a:schemeClr>
                </a:solidFill>
              </a:rPr>
              <a:t>Welches Erziehungsziel verfolgen Sie damit?</a:t>
            </a:r>
          </a:p>
        </p:txBody>
      </p:sp>
      <p:sp>
        <p:nvSpPr>
          <p:cNvPr id="7" name="Titel 2">
            <a:extLst>
              <a:ext uri="{FF2B5EF4-FFF2-40B4-BE49-F238E27FC236}">
                <a16:creationId xmlns:a16="http://schemas.microsoft.com/office/drawing/2014/main" id="{BE0A2BFB-49C2-7312-03D5-A7B7327E59EA}"/>
              </a:ext>
            </a:extLst>
          </p:cNvPr>
          <p:cNvSpPr>
            <a:spLocks noGrp="1"/>
          </p:cNvSpPr>
          <p:nvPr>
            <p:ph type="title"/>
          </p:nvPr>
        </p:nvSpPr>
        <p:spPr>
          <a:xfrm>
            <a:off x="685800" y="490538"/>
            <a:ext cx="10955338" cy="581517"/>
          </a:xfrm>
        </p:spPr>
        <p:txBody>
          <a:bodyPr/>
          <a:lstStyle/>
          <a:p>
            <a:r>
              <a:rPr lang="de-DE" dirty="0"/>
              <a:t>4. Fallbeispiele – Unterrichtssituationen (7 Min.)</a:t>
            </a:r>
          </a:p>
        </p:txBody>
      </p:sp>
      <p:sp>
        <p:nvSpPr>
          <p:cNvPr id="8" name="Inhaltsplatzhalter 5">
            <a:extLst>
              <a:ext uri="{FF2B5EF4-FFF2-40B4-BE49-F238E27FC236}">
                <a16:creationId xmlns:a16="http://schemas.microsoft.com/office/drawing/2014/main" id="{2660B605-05F9-A81A-D187-1487086CF33F}"/>
              </a:ext>
            </a:extLst>
          </p:cNvPr>
          <p:cNvSpPr txBox="1">
            <a:spLocks/>
          </p:cNvSpPr>
          <p:nvPr/>
        </p:nvSpPr>
        <p:spPr>
          <a:xfrm>
            <a:off x="796665" y="1545575"/>
            <a:ext cx="9860826" cy="66159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Jede Gruppe erhält eine kurze Beschreibung einer Unterrichtssituation.</a:t>
            </a:r>
          </a:p>
        </p:txBody>
      </p:sp>
    </p:spTree>
    <p:extLst>
      <p:ext uri="{BB962C8B-B14F-4D97-AF65-F5344CB8AC3E}">
        <p14:creationId xmlns:p14="http://schemas.microsoft.com/office/powerpoint/2010/main" val="39368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DF062CC-2BC3-22B8-8C27-6CCA168D9B2F}"/>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6" name="Inhaltsplatzhalter 5">
            <a:extLst>
              <a:ext uri="{FF2B5EF4-FFF2-40B4-BE49-F238E27FC236}">
                <a16:creationId xmlns:a16="http://schemas.microsoft.com/office/drawing/2014/main" id="{9FF1ADC7-D386-E5EC-F21B-4994BBB525D0}"/>
              </a:ext>
            </a:extLst>
          </p:cNvPr>
          <p:cNvSpPr>
            <a:spLocks noGrp="1"/>
          </p:cNvSpPr>
          <p:nvPr>
            <p:ph sz="half" idx="1"/>
          </p:nvPr>
        </p:nvSpPr>
        <p:spPr>
          <a:xfrm>
            <a:off x="685800" y="2674759"/>
            <a:ext cx="6436486" cy="2370672"/>
          </a:xfrm>
        </p:spPr>
        <p:txBody>
          <a:bodyPr/>
          <a:lstStyle/>
          <a:p>
            <a:pPr marL="0" indent="0">
              <a:buNone/>
            </a:pPr>
            <a:r>
              <a:rPr lang="de-DE" sz="2400" dirty="0"/>
              <a:t>Stellen Sie Ihre Arbeitsergebnisse vor: </a:t>
            </a:r>
          </a:p>
          <a:p>
            <a:r>
              <a:rPr lang="de-DE" sz="2400" dirty="0"/>
              <a:t>Diese Handlungsoptionen sehen wir.</a:t>
            </a:r>
          </a:p>
          <a:p>
            <a:r>
              <a:rPr lang="de-DE" sz="2400" dirty="0"/>
              <a:t>Deshalb halten wir sie für geeignet.</a:t>
            </a:r>
          </a:p>
          <a:p>
            <a:r>
              <a:rPr lang="de-DE" sz="2400" dirty="0">
                <a:solidFill>
                  <a:schemeClr val="bg1">
                    <a:lumMod val="50000"/>
                  </a:schemeClr>
                </a:solidFill>
              </a:rPr>
              <a:t>Dieses Erziehungsziel verfolgen wir damit.</a:t>
            </a:r>
          </a:p>
        </p:txBody>
      </p:sp>
      <p:sp>
        <p:nvSpPr>
          <p:cNvPr id="7" name="Titel 2">
            <a:extLst>
              <a:ext uri="{FF2B5EF4-FFF2-40B4-BE49-F238E27FC236}">
                <a16:creationId xmlns:a16="http://schemas.microsoft.com/office/drawing/2014/main" id="{BE0A2BFB-49C2-7312-03D5-A7B7327E59EA}"/>
              </a:ext>
            </a:extLst>
          </p:cNvPr>
          <p:cNvSpPr>
            <a:spLocks noGrp="1"/>
          </p:cNvSpPr>
          <p:nvPr>
            <p:ph type="title"/>
          </p:nvPr>
        </p:nvSpPr>
        <p:spPr>
          <a:xfrm>
            <a:off x="685800" y="490538"/>
            <a:ext cx="10955338" cy="581517"/>
          </a:xfrm>
        </p:spPr>
        <p:txBody>
          <a:bodyPr/>
          <a:lstStyle/>
          <a:p>
            <a:r>
              <a:rPr lang="de-DE" dirty="0"/>
              <a:t>4. Fallbeispiele – Unterrichtssituationen (20 Min.)</a:t>
            </a:r>
          </a:p>
        </p:txBody>
      </p:sp>
      <p:sp>
        <p:nvSpPr>
          <p:cNvPr id="2" name="Inhaltsplatzhalter 5">
            <a:extLst>
              <a:ext uri="{FF2B5EF4-FFF2-40B4-BE49-F238E27FC236}">
                <a16:creationId xmlns:a16="http://schemas.microsoft.com/office/drawing/2014/main" id="{C3FBB4FE-4347-A1C3-7B40-BE7B5ACC1F9E}"/>
              </a:ext>
            </a:extLst>
          </p:cNvPr>
          <p:cNvSpPr txBox="1">
            <a:spLocks/>
          </p:cNvSpPr>
          <p:nvPr/>
        </p:nvSpPr>
        <p:spPr>
          <a:xfrm>
            <a:off x="686305" y="1665858"/>
            <a:ext cx="6045571" cy="58151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Lesen Sie Ihre Unterrichtssituation vor: </a:t>
            </a:r>
          </a:p>
        </p:txBody>
      </p:sp>
    </p:spTree>
    <p:extLst>
      <p:ext uri="{BB962C8B-B14F-4D97-AF65-F5344CB8AC3E}">
        <p14:creationId xmlns:p14="http://schemas.microsoft.com/office/powerpoint/2010/main" val="8671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E9BE54-E3E1-4D34-A908-B2C39E914D21}"/>
              </a:ext>
            </a:extLst>
          </p:cNvPr>
          <p:cNvSpPr>
            <a:spLocks noGrp="1"/>
          </p:cNvSpPr>
          <p:nvPr>
            <p:ph sz="half" idx="1"/>
          </p:nvPr>
        </p:nvSpPr>
        <p:spPr>
          <a:xfrm>
            <a:off x="550862" y="1413052"/>
            <a:ext cx="10954833" cy="1215631"/>
          </a:xfrm>
        </p:spPr>
        <p:txBody>
          <a:bodyPr/>
          <a:lstStyle/>
          <a:p>
            <a:pPr marL="0" indent="0">
              <a:buNone/>
            </a:pPr>
            <a:r>
              <a:rPr lang="de-DE" sz="2400" dirty="0"/>
              <a:t>Sie kommen in die Klasse, um nach der großen Pause mit Ihrem Unterricht zu beginnen. In der Klasse ist es laut, die Schüler*innen stehen um eine Gruppe herum, die in einen Streit verwickelt ist. Niemand bemerkt oder beachtet Sie.</a:t>
            </a:r>
          </a:p>
        </p:txBody>
      </p:sp>
      <p:sp>
        <p:nvSpPr>
          <p:cNvPr id="3" name="Titel 2">
            <a:extLst>
              <a:ext uri="{FF2B5EF4-FFF2-40B4-BE49-F238E27FC236}">
                <a16:creationId xmlns:a16="http://schemas.microsoft.com/office/drawing/2014/main" id="{D79AFA66-4B32-43C6-A6FD-E912F9D5C578}"/>
              </a:ext>
            </a:extLst>
          </p:cNvPr>
          <p:cNvSpPr>
            <a:spLocks noGrp="1"/>
          </p:cNvSpPr>
          <p:nvPr>
            <p:ph type="title"/>
          </p:nvPr>
        </p:nvSpPr>
        <p:spPr>
          <a:xfrm>
            <a:off x="686305" y="491060"/>
            <a:ext cx="10954833" cy="565230"/>
          </a:xfrm>
        </p:spPr>
        <p:txBody>
          <a:bodyPr/>
          <a:lstStyle/>
          <a:p>
            <a:r>
              <a:rPr lang="de-DE" dirty="0"/>
              <a:t>4. Fallbeispiele - Unterrichtssituationen</a:t>
            </a:r>
          </a:p>
        </p:txBody>
      </p:sp>
      <p:sp>
        <p:nvSpPr>
          <p:cNvPr id="4" name="Datumsplatzhalter 3">
            <a:extLst>
              <a:ext uri="{FF2B5EF4-FFF2-40B4-BE49-F238E27FC236}">
                <a16:creationId xmlns:a16="http://schemas.microsoft.com/office/drawing/2014/main" id="{AB77AF5F-53B1-4DAE-AC5A-0A017B768C1D}"/>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CF55E95A-0F82-8428-058C-0D5029920B97}"/>
              </a:ext>
            </a:extLst>
          </p:cNvPr>
          <p:cNvSpPr txBox="1">
            <a:spLocks/>
          </p:cNvSpPr>
          <p:nvPr/>
        </p:nvSpPr>
        <p:spPr>
          <a:xfrm>
            <a:off x="550861" y="3110472"/>
            <a:ext cx="10954833" cy="909735"/>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Während Ihres Unterrichts stört ein Schüler massiv den Unterricht, indem er mit seinem Kugelschreiber immer wieder auf die Bank trommelt. </a:t>
            </a:r>
          </a:p>
        </p:txBody>
      </p:sp>
      <p:sp>
        <p:nvSpPr>
          <p:cNvPr id="6" name="Inhaltsplatzhalter 1">
            <a:extLst>
              <a:ext uri="{FF2B5EF4-FFF2-40B4-BE49-F238E27FC236}">
                <a16:creationId xmlns:a16="http://schemas.microsoft.com/office/drawing/2014/main" id="{85B723A3-D80A-47D1-BBCB-24216EA676D6}"/>
              </a:ext>
            </a:extLst>
          </p:cNvPr>
          <p:cNvSpPr txBox="1">
            <a:spLocks/>
          </p:cNvSpPr>
          <p:nvPr/>
        </p:nvSpPr>
        <p:spPr>
          <a:xfrm>
            <a:off x="482544" y="4626589"/>
            <a:ext cx="10954833" cy="909735"/>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Eine Schülerin kommt zu Beginn des Unterrichts zu Ihnen um zu berichten, dass Ihre Mitschülerin ihre Hausaufgaben nicht gemacht hat. </a:t>
            </a:r>
          </a:p>
        </p:txBody>
      </p:sp>
    </p:spTree>
    <p:extLst>
      <p:ext uri="{BB962C8B-B14F-4D97-AF65-F5344CB8AC3E}">
        <p14:creationId xmlns:p14="http://schemas.microsoft.com/office/powerpoint/2010/main" val="1698949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Ausblick und Check-out</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05</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050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2F7F2B0-2E34-4B69-851F-60D2D70081F2}"/>
              </a:ext>
            </a:extLst>
          </p:cNvPr>
          <p:cNvSpPr>
            <a:spLocks noGrp="1"/>
          </p:cNvSpPr>
          <p:nvPr>
            <p:ph sz="half" idx="1"/>
          </p:nvPr>
        </p:nvSpPr>
        <p:spPr>
          <a:xfrm>
            <a:off x="528650" y="1263281"/>
            <a:ext cx="10954833" cy="4633023"/>
          </a:xfrm>
        </p:spPr>
        <p:txBody>
          <a:bodyPr/>
          <a:lstStyle/>
          <a:p>
            <a:pPr marL="0" indent="0">
              <a:buNone/>
            </a:pPr>
            <a:r>
              <a:rPr lang="de-DE" b="1" dirty="0"/>
              <a:t>Nachbereitende Aufgabe</a:t>
            </a:r>
          </a:p>
          <a:p>
            <a:pPr marL="0" indent="0">
              <a:buNone/>
            </a:pPr>
            <a:r>
              <a:rPr lang="de-DE" dirty="0"/>
              <a:t>Machen Sie sich mit Hilfe des EOP-Begleitkurses digital noch einmal mit allen obligatorischen Inhalten des Portfolios vertraut und ergänzen Sie die Aufgabe „Kernaufgaben von Lehrer*innen“ um Ihre neu gewonnenen Erkenntnisse (</a:t>
            </a:r>
            <a:r>
              <a:rPr lang="de-DE" sz="1200" dirty="0">
                <a:hlinkClick r:id="rId2"/>
              </a:rPr>
              <a:t>https://zfl-lernen.de/online-kurs/praxisphasentransparenz/eop-digitaler-begleitkurs/portfolio-eop/?h5pPortfolioChapter=be5ab1cb-12f7-4762-8b91-e7483e1840b4&amp;h5pPortfolioToTop=true&amp;h5pPortfolioId</a:t>
            </a:r>
            <a:r>
              <a:rPr lang="de-DE" sz="1200">
                <a:hlinkClick r:id="rId2"/>
              </a:rPr>
              <a:t>=1170</a:t>
            </a:r>
            <a:r>
              <a:rPr lang="de-DE" sz="1200"/>
              <a:t>)</a:t>
            </a:r>
            <a:endParaRPr lang="de-DE" sz="1200" dirty="0"/>
          </a:p>
          <a:p>
            <a:pPr marL="0" indent="0">
              <a:buNone/>
            </a:pPr>
            <a:endParaRPr lang="de-DE" dirty="0"/>
          </a:p>
          <a:p>
            <a:pPr marL="0" indent="0" algn="ctr">
              <a:buNone/>
            </a:pPr>
            <a:r>
              <a:rPr lang="de-DE" sz="2000" b="1" dirty="0"/>
              <a:t>Schwerpunkt der nächsten Sitzung am </a:t>
            </a:r>
            <a:r>
              <a:rPr lang="de-DE" sz="2000" b="1" dirty="0">
                <a:solidFill>
                  <a:srgbClr val="FF0000"/>
                </a:solidFill>
              </a:rPr>
              <a:t>XX.XX.XXXX</a:t>
            </a:r>
          </a:p>
          <a:p>
            <a:pPr marL="0" indent="0" algn="ctr">
              <a:buNone/>
            </a:pPr>
            <a:r>
              <a:rPr lang="de-DE" sz="2000" dirty="0"/>
              <a:t>Beurteilen – Lehrerinnen und Lehrer beraten sach- und adressatenorientiert und üben ihre Beurteilungsaufgabe gerecht und verantwortungsbewusst aus.</a:t>
            </a:r>
            <a:endParaRPr lang="de-DE" dirty="0"/>
          </a:p>
          <a:p>
            <a:pPr marL="0" indent="0">
              <a:buNone/>
            </a:pPr>
            <a:endParaRPr lang="de-DE" dirty="0"/>
          </a:p>
          <a:p>
            <a:pPr marL="0" indent="0">
              <a:buNone/>
            </a:pPr>
            <a:r>
              <a:rPr lang="de-DE" b="1" dirty="0"/>
              <a:t>Vorbereitende Aufgabe:</a:t>
            </a:r>
          </a:p>
          <a:p>
            <a:pPr marL="0" indent="0">
              <a:buNone/>
            </a:pPr>
            <a:r>
              <a:rPr lang="de-DE" dirty="0"/>
              <a:t>Lesen Sie den Beitrag „Leistungen in der Schule messen und Beurteilen“</a:t>
            </a:r>
            <a:r>
              <a:rPr lang="de-DE" sz="1800" dirty="0">
                <a:effectLst/>
                <a:ea typeface="Times New Roman" panose="02020603050405020304" pitchFamily="18" charset="0"/>
              </a:rPr>
              <a:t>: </a:t>
            </a:r>
            <a:r>
              <a:rPr lang="de-DE" sz="1800" u="sng" dirty="0">
                <a:solidFill>
                  <a:srgbClr val="467886"/>
                </a:solidFill>
                <a:effectLst/>
                <a:ea typeface="Times New Roman" panose="02020603050405020304" pitchFamily="18" charset="0"/>
                <a:hlinkClick r:id="rId3"/>
              </a:rPr>
              <a:t>https://zfl-lernen.de/wp-content/uploads/Forrefs-Leistungen-beurteilen.pdf</a:t>
            </a:r>
            <a:r>
              <a:rPr lang="de-DE" dirty="0"/>
              <a:t>.</a:t>
            </a:r>
          </a:p>
          <a:p>
            <a:pPr marL="0" indent="0">
              <a:buNone/>
            </a:pPr>
            <a:endParaRPr lang="de-DE" dirty="0"/>
          </a:p>
        </p:txBody>
      </p:sp>
      <p:sp>
        <p:nvSpPr>
          <p:cNvPr id="3" name="Titel 2">
            <a:extLst>
              <a:ext uri="{FF2B5EF4-FFF2-40B4-BE49-F238E27FC236}">
                <a16:creationId xmlns:a16="http://schemas.microsoft.com/office/drawing/2014/main" id="{C34A591C-7B0F-40C1-A04D-04468CD3DE9F}"/>
              </a:ext>
            </a:extLst>
          </p:cNvPr>
          <p:cNvSpPr>
            <a:spLocks noGrp="1"/>
          </p:cNvSpPr>
          <p:nvPr>
            <p:ph type="title"/>
          </p:nvPr>
        </p:nvSpPr>
        <p:spPr>
          <a:xfrm>
            <a:off x="686305" y="491060"/>
            <a:ext cx="10954833" cy="684018"/>
          </a:xfrm>
        </p:spPr>
        <p:txBody>
          <a:bodyPr/>
          <a:lstStyle/>
          <a:p>
            <a:r>
              <a:rPr lang="de-DE" dirty="0"/>
              <a:t>5. Ausblick I</a:t>
            </a:r>
          </a:p>
        </p:txBody>
      </p:sp>
      <p:sp>
        <p:nvSpPr>
          <p:cNvPr id="4" name="Datumsplatzhalter 3">
            <a:extLst>
              <a:ext uri="{FF2B5EF4-FFF2-40B4-BE49-F238E27FC236}">
                <a16:creationId xmlns:a16="http://schemas.microsoft.com/office/drawing/2014/main" id="{E7832439-2EC2-4D31-B6D0-28D4F45B8D0E}"/>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Tree>
    <p:extLst>
      <p:ext uri="{BB962C8B-B14F-4D97-AF65-F5344CB8AC3E}">
        <p14:creationId xmlns:p14="http://schemas.microsoft.com/office/powerpoint/2010/main" val="36874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2F7F2B0-2E34-4B69-851F-60D2D70081F2}"/>
              </a:ext>
            </a:extLst>
          </p:cNvPr>
          <p:cNvSpPr>
            <a:spLocks noGrp="1"/>
          </p:cNvSpPr>
          <p:nvPr>
            <p:ph sz="half" idx="1"/>
          </p:nvPr>
        </p:nvSpPr>
        <p:spPr>
          <a:xfrm>
            <a:off x="686305" y="1284301"/>
            <a:ext cx="10954833" cy="3666071"/>
          </a:xfrm>
        </p:spPr>
        <p:txBody>
          <a:bodyPr>
            <a:noAutofit/>
          </a:bodyPr>
          <a:lstStyle/>
          <a:p>
            <a:pPr marL="0" indent="0">
              <a:spcAft>
                <a:spcPts val="0"/>
              </a:spcAft>
              <a:buNone/>
            </a:pPr>
            <a:r>
              <a:rPr lang="de-DE" sz="1600" dirty="0"/>
              <a:t>Erste (selbst organisierte!) </a:t>
            </a:r>
            <a:r>
              <a:rPr lang="de-DE" sz="1600" dirty="0">
                <a:highlight>
                  <a:srgbClr val="FFFF00"/>
                </a:highlight>
              </a:rPr>
              <a:t>obligatorische</a:t>
            </a:r>
            <a:r>
              <a:rPr lang="de-DE" sz="1600" dirty="0"/>
              <a:t> </a:t>
            </a:r>
            <a:r>
              <a:rPr lang="de-DE" sz="1600" b="1" dirty="0"/>
              <a:t>Lernteamsitzung</a:t>
            </a:r>
            <a:endParaRPr lang="de-DE" sz="1600" dirty="0"/>
          </a:p>
          <a:p>
            <a:pPr marL="0" indent="0">
              <a:spcAft>
                <a:spcPts val="0"/>
              </a:spcAft>
              <a:buNone/>
            </a:pPr>
            <a:endParaRPr lang="de-DE" sz="1600" dirty="0"/>
          </a:p>
          <a:p>
            <a:pPr marL="0" indent="0">
              <a:spcAft>
                <a:spcPts val="0"/>
              </a:spcAft>
              <a:buNone/>
            </a:pPr>
            <a:r>
              <a:rPr lang="de-DE" sz="1600" u="sng" dirty="0"/>
              <a:t>Aufgabe</a:t>
            </a:r>
            <a:r>
              <a:rPr lang="de-DE" sz="1600" dirty="0"/>
              <a:t>:</a:t>
            </a:r>
          </a:p>
          <a:p>
            <a:pPr marL="0" indent="0">
              <a:spcAft>
                <a:spcPts val="0"/>
              </a:spcAft>
              <a:buNone/>
            </a:pPr>
            <a:r>
              <a:rPr lang="de-DE" sz="1600" dirty="0"/>
              <a:t>Entwickeln Sie im Lernteam einen Arbeitsplan für </a:t>
            </a:r>
            <a:r>
              <a:rPr lang="de-DE" sz="1600" b="1" dirty="0"/>
              <a:t>einen Input/Impulsreferat,*</a:t>
            </a:r>
            <a:r>
              <a:rPr lang="de-DE" sz="1600" dirty="0"/>
              <a:t>, der/das einen interessanten Aspekt Ihres Wahlthemas vorstellt und zur </a:t>
            </a:r>
            <a:r>
              <a:rPr lang="de-DE" sz="1600" b="1" dirty="0"/>
              <a:t>Diskussion im Plenum einlädt</a:t>
            </a:r>
            <a:r>
              <a:rPr lang="de-DE" sz="1600" dirty="0"/>
              <a:t> </a:t>
            </a:r>
            <a:r>
              <a:rPr lang="de-DE" sz="1600" i="1" dirty="0"/>
              <a:t>(insgesamt 20 Minuten pro Gruppe inklusive Austausch und Diskussion). </a:t>
            </a:r>
          </a:p>
          <a:p>
            <a:pPr marL="0" indent="0">
              <a:spcAft>
                <a:spcPts val="0"/>
              </a:spcAft>
              <a:buNone/>
            </a:pPr>
            <a:r>
              <a:rPr lang="de-DE" sz="1600" i="1" dirty="0"/>
              <a:t>Nutzen Sie dazu den jeweiligen Wahlthemen-Bereich im digitalen EOP-Begleitkurs.</a:t>
            </a:r>
          </a:p>
          <a:p>
            <a:pPr marL="0" indent="0">
              <a:spcAft>
                <a:spcPts val="0"/>
              </a:spcAft>
              <a:buNone/>
            </a:pPr>
            <a:endParaRPr lang="de-DE" sz="1600" i="1" dirty="0"/>
          </a:p>
          <a:p>
            <a:pPr marL="0" indent="0">
              <a:spcAft>
                <a:spcPts val="0"/>
              </a:spcAft>
              <a:buNone/>
            </a:pPr>
            <a:r>
              <a:rPr lang="de-DE" sz="1600" i="1" u="sng" dirty="0"/>
              <a:t>Leitfrage zur Orientierung:</a:t>
            </a:r>
          </a:p>
          <a:p>
            <a:pPr marL="0" indent="0">
              <a:spcAft>
                <a:spcPts val="0"/>
              </a:spcAft>
              <a:buNone/>
            </a:pPr>
            <a:r>
              <a:rPr lang="de-DE" sz="1600" dirty="0"/>
              <a:t>Wo sehen Sie Chancen und Herausforderungen Ihres Wahlthemas für die 4 KMK-Standards, die wir im Seminar thematisiert haben bzw. noch thematisieren werden? </a:t>
            </a:r>
          </a:p>
          <a:p>
            <a:pPr marL="0" indent="0">
              <a:spcAft>
                <a:spcPts val="0"/>
              </a:spcAft>
              <a:buNone/>
            </a:pPr>
            <a:endParaRPr lang="de-DE" sz="700" dirty="0"/>
          </a:p>
          <a:p>
            <a:pPr marL="0" indent="0">
              <a:spcAft>
                <a:spcPts val="0"/>
              </a:spcAft>
              <a:buNone/>
            </a:pPr>
            <a:r>
              <a:rPr lang="de-DE" sz="1600" dirty="0">
                <a:sym typeface="Wingdings"/>
              </a:rPr>
              <a:t> Halten Sie Ihre Arbeitsergebnisse schriftlich fest und senden Sie mir diese </a:t>
            </a:r>
            <a:r>
              <a:rPr lang="de-DE" sz="1600" u="sng" dirty="0">
                <a:sym typeface="Wingdings"/>
              </a:rPr>
              <a:t>vor</a:t>
            </a:r>
            <a:r>
              <a:rPr lang="de-DE" sz="1600" dirty="0">
                <a:sym typeface="Wingdings"/>
              </a:rPr>
              <a:t> der nächsten Seminarsitzung zu (</a:t>
            </a:r>
            <a:r>
              <a:rPr lang="de-DE" sz="1600" u="sng" dirty="0">
                <a:sym typeface="Wingdings"/>
              </a:rPr>
              <a:t>eine</a:t>
            </a:r>
            <a:r>
              <a:rPr lang="de-DE" sz="1600" dirty="0">
                <a:sym typeface="Wingdings"/>
              </a:rPr>
              <a:t> Mail pro Lernteam an: </a:t>
            </a:r>
            <a:r>
              <a:rPr lang="de-DE" sz="1600" u="sng" dirty="0">
                <a:solidFill>
                  <a:srgbClr val="FF0000"/>
                </a:solidFill>
                <a:sym typeface="Wingdings"/>
              </a:rPr>
              <a:t>E-Mail-Adresse</a:t>
            </a:r>
            <a:endParaRPr lang="de-DE" sz="1600" dirty="0">
              <a:solidFill>
                <a:srgbClr val="FF0000"/>
              </a:solidFill>
            </a:endParaRPr>
          </a:p>
        </p:txBody>
      </p:sp>
      <p:sp>
        <p:nvSpPr>
          <p:cNvPr id="3" name="Titel 2">
            <a:extLst>
              <a:ext uri="{FF2B5EF4-FFF2-40B4-BE49-F238E27FC236}">
                <a16:creationId xmlns:a16="http://schemas.microsoft.com/office/drawing/2014/main" id="{C34A591C-7B0F-40C1-A04D-04468CD3DE9F}"/>
              </a:ext>
            </a:extLst>
          </p:cNvPr>
          <p:cNvSpPr>
            <a:spLocks noGrp="1"/>
          </p:cNvSpPr>
          <p:nvPr>
            <p:ph type="title"/>
          </p:nvPr>
        </p:nvSpPr>
        <p:spPr>
          <a:xfrm>
            <a:off x="686305" y="491060"/>
            <a:ext cx="10954833" cy="684018"/>
          </a:xfrm>
        </p:spPr>
        <p:txBody>
          <a:bodyPr/>
          <a:lstStyle/>
          <a:p>
            <a:r>
              <a:rPr lang="de-DE" dirty="0"/>
              <a:t>5. Ausblick II</a:t>
            </a:r>
          </a:p>
        </p:txBody>
      </p:sp>
      <p:sp>
        <p:nvSpPr>
          <p:cNvPr id="4" name="Datumsplatzhalter 3">
            <a:extLst>
              <a:ext uri="{FF2B5EF4-FFF2-40B4-BE49-F238E27FC236}">
                <a16:creationId xmlns:a16="http://schemas.microsoft.com/office/drawing/2014/main" id="{E7832439-2EC2-4D31-B6D0-28D4F45B8D0E}"/>
              </a:ext>
            </a:extLst>
          </p:cNvPr>
          <p:cNvSpPr>
            <a:spLocks noGrp="1"/>
          </p:cNvSpPr>
          <p:nvPr>
            <p:ph type="dt" sz="half" idx="10"/>
          </p:nvPr>
        </p:nvSpPr>
        <p:spPr>
          <a:xfrm>
            <a:off x="7676227" y="6323366"/>
            <a:ext cx="1221711" cy="244830"/>
          </a:xfrm>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B646AF9E-746A-4AAF-8540-FD745F541B10}"/>
              </a:ext>
            </a:extLst>
          </p:cNvPr>
          <p:cNvSpPr txBox="1">
            <a:spLocks/>
          </p:cNvSpPr>
          <p:nvPr/>
        </p:nvSpPr>
        <p:spPr>
          <a:xfrm>
            <a:off x="618583" y="4988780"/>
            <a:ext cx="10954833" cy="43205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100" dirty="0"/>
              <a:t>*Das Impulsreferat werden Sie gegen Ende der Vorlesungszeit im Seminar halten. Verschaffen Sie sich in der jetzigen Lernteamsitzung schonmal einen Überblick über </a:t>
            </a:r>
            <a:r>
              <a:rPr lang="de-DE" sz="1100" dirty="0" err="1"/>
              <a:t>To-Do‘s</a:t>
            </a:r>
            <a:r>
              <a:rPr lang="de-DE" sz="1100" dirty="0"/>
              <a:t>, machen Sie sich einen Arbeitsplan, teilen Sie konkrete Aufgaben ein etc. </a:t>
            </a:r>
          </a:p>
        </p:txBody>
      </p:sp>
    </p:spTree>
    <p:extLst>
      <p:ext uri="{BB962C8B-B14F-4D97-AF65-F5344CB8AC3E}">
        <p14:creationId xmlns:p14="http://schemas.microsoft.com/office/powerpoint/2010/main" val="39988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ACF5FCE-D126-4E6D-A9EE-0A6EF2EAA282}"/>
              </a:ext>
            </a:extLst>
          </p:cNvPr>
          <p:cNvSpPr>
            <a:spLocks noGrp="1"/>
          </p:cNvSpPr>
          <p:nvPr>
            <p:ph sz="half" idx="1"/>
          </p:nvPr>
        </p:nvSpPr>
        <p:spPr>
          <a:xfrm>
            <a:off x="4559403" y="2535651"/>
            <a:ext cx="3154516" cy="595357"/>
          </a:xfrm>
        </p:spPr>
        <p:txBody>
          <a:bodyPr/>
          <a:lstStyle/>
          <a:p>
            <a:pPr marL="0" indent="0">
              <a:buNone/>
              <a:defRPr/>
            </a:pPr>
            <a:r>
              <a:rPr lang="de-DE" sz="2400" b="1" dirty="0"/>
              <a:t>Daumenabfrage</a:t>
            </a:r>
          </a:p>
          <a:p>
            <a:pPr>
              <a:defRPr/>
            </a:pPr>
            <a:endParaRPr lang="de-DE" sz="2400" b="1" dirty="0"/>
          </a:p>
          <a:p>
            <a:pPr>
              <a:defRPr/>
            </a:pPr>
            <a:endParaRPr lang="de-DE" sz="2400" b="1" dirty="0"/>
          </a:p>
        </p:txBody>
      </p:sp>
      <p:sp>
        <p:nvSpPr>
          <p:cNvPr id="3" name="Titel 2">
            <a:extLst>
              <a:ext uri="{FF2B5EF4-FFF2-40B4-BE49-F238E27FC236}">
                <a16:creationId xmlns:a16="http://schemas.microsoft.com/office/drawing/2014/main" id="{EA18B208-451B-4619-893D-E206392B6EBF}"/>
              </a:ext>
            </a:extLst>
          </p:cNvPr>
          <p:cNvSpPr>
            <a:spLocks noGrp="1"/>
          </p:cNvSpPr>
          <p:nvPr>
            <p:ph type="title"/>
          </p:nvPr>
        </p:nvSpPr>
        <p:spPr>
          <a:xfrm>
            <a:off x="948372" y="588656"/>
            <a:ext cx="5897272" cy="595356"/>
          </a:xfrm>
        </p:spPr>
        <p:txBody>
          <a:bodyPr/>
          <a:lstStyle/>
          <a:p>
            <a:r>
              <a:rPr lang="de-DE" dirty="0"/>
              <a:t>Check-Out</a:t>
            </a:r>
          </a:p>
        </p:txBody>
      </p:sp>
      <p:sp>
        <p:nvSpPr>
          <p:cNvPr id="4" name="Datumsplatzhalter 3">
            <a:extLst>
              <a:ext uri="{FF2B5EF4-FFF2-40B4-BE49-F238E27FC236}">
                <a16:creationId xmlns:a16="http://schemas.microsoft.com/office/drawing/2014/main" id="{435D1F93-6343-4CFF-8B41-D82893550A15}"/>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Fußzeilenplatzhalter 4">
            <a:extLst>
              <a:ext uri="{FF2B5EF4-FFF2-40B4-BE49-F238E27FC236}">
                <a16:creationId xmlns:a16="http://schemas.microsoft.com/office/drawing/2014/main" id="{D915E069-8312-4F07-862C-87260D892A24}"/>
              </a:ext>
            </a:extLst>
          </p:cNvPr>
          <p:cNvSpPr>
            <a:spLocks noGrp="1"/>
          </p:cNvSpPr>
          <p:nvPr>
            <p:ph type="ftr" sz="quarter" idx="11"/>
          </p:nvPr>
        </p:nvSpPr>
        <p:spPr bwMode="auto">
          <a:xfrm>
            <a:off x="4072128" y="6323366"/>
            <a:ext cx="3596668" cy="244830"/>
          </a:xfrm>
          <a:prstGeom prst="rect">
            <a:avLst/>
          </a:prstGeom>
        </p:spPr>
        <p:txBody>
          <a:bodyPr vert="horz" lIns="0" tIns="0" rIns="0" bIns="0" rtlCol="0" anchor="ctr" anchorCtr="0"/>
          <a:lstStyle>
            <a:defPPr>
              <a:defRPr lang="de-DE"/>
            </a:defPPr>
            <a:lvl1pPr marL="0" algn="l" defTabSz="914400">
              <a:defRPr sz="1050" b="0" i="0">
                <a:solidFill>
                  <a:schemeClr val="bg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9F2995AD-372F-77D0-028B-71270B81A5ED}"/>
              </a:ext>
            </a:extLst>
          </p:cNvPr>
          <p:cNvGrpSpPr/>
          <p:nvPr/>
        </p:nvGrpSpPr>
        <p:grpSpPr>
          <a:xfrm rot="529149">
            <a:off x="9291568" y="1154526"/>
            <a:ext cx="2188568" cy="2127890"/>
            <a:chOff x="6719723" y="593731"/>
            <a:chExt cx="2917773" cy="2787771"/>
          </a:xfrm>
        </p:grpSpPr>
        <p:pic>
          <p:nvPicPr>
            <p:cNvPr id="1026" name="Picture 2" descr="Offene Tür - Kostenlose Vektor-Clipart-Bilder auf creazilla.com">
              <a:extLst>
                <a:ext uri="{FF2B5EF4-FFF2-40B4-BE49-F238E27FC236}">
                  <a16:creationId xmlns:a16="http://schemas.microsoft.com/office/drawing/2014/main" id="{805FC0DB-310D-72AB-D358-8A6304D3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5197">
              <a:off x="7073047" y="593731"/>
              <a:ext cx="2204469" cy="2033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C1F8520-73F2-09D6-18AE-FAA4C00963D2}"/>
                </a:ext>
              </a:extLst>
            </p:cNvPr>
            <p:cNvSpPr txBox="1"/>
            <p:nvPr/>
          </p:nvSpPr>
          <p:spPr>
            <a:xfrm rot="581573">
              <a:off x="6719723" y="2776670"/>
              <a:ext cx="2917773" cy="604832"/>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  Quelle: https://creazilla.com/de/media/clipart/34626/offene-tur</a:t>
              </a:r>
            </a:p>
          </p:txBody>
        </p:sp>
      </p:grpSp>
      <p:sp>
        <p:nvSpPr>
          <p:cNvPr id="8" name="Inhaltsplatzhalter 1">
            <a:extLst>
              <a:ext uri="{FF2B5EF4-FFF2-40B4-BE49-F238E27FC236}">
                <a16:creationId xmlns:a16="http://schemas.microsoft.com/office/drawing/2014/main" id="{41FA9F2F-7DF6-3043-2945-B6F851E0B92C}"/>
              </a:ext>
            </a:extLst>
          </p:cNvPr>
          <p:cNvSpPr txBox="1">
            <a:spLocks/>
          </p:cNvSpPr>
          <p:nvPr/>
        </p:nvSpPr>
        <p:spPr bwMode="auto">
          <a:xfrm>
            <a:off x="2940437" y="3449969"/>
            <a:ext cx="6449411" cy="2481092"/>
          </a:xfrm>
          <a:prstGeom prst="rect">
            <a:avLst/>
          </a:prstGeom>
        </p:spPr>
        <p:txBody>
          <a:bodyPr vert="horz" lIns="0" tIns="0" rIns="0" bIns="0" rtlCol="0">
            <a:noAutofit/>
          </a:bodyPr>
          <a:lstStyle>
            <a:lvl1pPr marL="2286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1pPr>
            <a:lvl2pPr marL="446400" indent="-228600" algn="l" defTabSz="73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2pPr>
            <a:lvl3pPr marL="6750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3pPr>
            <a:lvl4pPr marL="8802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4pPr>
            <a:lvl5pPr marL="1121400" indent="-228600" algn="l" defTabSz="914400">
              <a:lnSpc>
                <a:spcPct val="100000"/>
              </a:lnSpc>
              <a:spcBef>
                <a:spcPts val="0"/>
              </a:spcBef>
              <a:spcAft>
                <a:spcPts val="1200"/>
              </a:spcAft>
              <a:buClr>
                <a:schemeClr val="accent2"/>
              </a:buClr>
              <a:buSzPct val="140000"/>
              <a:buFont typeface="Arial"/>
              <a:buChar char="•"/>
              <a:defRPr sz="1750" b="0" i="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r>
              <a:rPr lang="de-DE" sz="2400" dirty="0">
                <a:latin typeface="Arial" panose="020B0604020202020204" pitchFamily="34" charset="0"/>
                <a:cs typeface="Arial" panose="020B0604020202020204" pitchFamily="34" charset="0"/>
              </a:rPr>
              <a:t>Ich habe heute alle Inhalte gut verstanden.</a:t>
            </a:r>
          </a:p>
          <a:p>
            <a:pPr marL="0" indent="0">
              <a:buNone/>
              <a:defRPr/>
            </a:pPr>
            <a:r>
              <a:rPr lang="de-DE" sz="2400" dirty="0">
                <a:latin typeface="Arial" panose="020B0604020202020204" pitchFamily="34" charset="0"/>
                <a:cs typeface="Arial" panose="020B0604020202020204" pitchFamily="34" charset="0"/>
              </a:rPr>
              <a:t>Ich habe jetzt eine konkretere Vorstellung von der Kernaufgabe „erziehen“.</a:t>
            </a:r>
          </a:p>
          <a:p>
            <a:pPr marL="0" indent="0">
              <a:buNone/>
              <a:defRPr/>
            </a:pPr>
            <a:r>
              <a:rPr lang="de-DE" sz="2400" dirty="0">
                <a:latin typeface="Arial" panose="020B0604020202020204" pitchFamily="34" charset="0"/>
                <a:cs typeface="Arial" panose="020B0604020202020204" pitchFamily="34" charset="0"/>
              </a:rPr>
              <a:t>Ich habe eine Idee, welche Kompetenzen ich bei mir weiterentwickeln möchte.</a:t>
            </a:r>
          </a:p>
          <a:p>
            <a:pPr>
              <a:defRPr/>
            </a:pPr>
            <a:endParaRPr lang="de-DE" sz="2400" dirty="0">
              <a:latin typeface="Arial" panose="020B0604020202020204" pitchFamily="34" charset="0"/>
              <a:cs typeface="Arial" panose="020B0604020202020204" pitchFamily="34" charset="0"/>
            </a:endParaRPr>
          </a:p>
          <a:p>
            <a:pPr>
              <a:defRPr/>
            </a:pPr>
            <a:endParaRPr lang="de-DE" sz="2400" dirty="0">
              <a:latin typeface="Arial" panose="020B0604020202020204" pitchFamily="34" charset="0"/>
              <a:cs typeface="Arial" panose="020B0604020202020204" pitchFamily="34" charset="0"/>
            </a:endParaRPr>
          </a:p>
        </p:txBody>
      </p:sp>
      <p:grpSp>
        <p:nvGrpSpPr>
          <p:cNvPr id="10" name="Gruppieren 9">
            <a:extLst>
              <a:ext uri="{FF2B5EF4-FFF2-40B4-BE49-F238E27FC236}">
                <a16:creationId xmlns:a16="http://schemas.microsoft.com/office/drawing/2014/main" id="{46CD0671-F7ED-660F-D4E0-980126B84FEF}"/>
              </a:ext>
            </a:extLst>
          </p:cNvPr>
          <p:cNvGrpSpPr/>
          <p:nvPr/>
        </p:nvGrpSpPr>
        <p:grpSpPr>
          <a:xfrm>
            <a:off x="502846" y="1685837"/>
            <a:ext cx="3291169" cy="1816534"/>
            <a:chOff x="502846" y="1685837"/>
            <a:chExt cx="3291169" cy="1816534"/>
          </a:xfrm>
        </p:grpSpPr>
        <p:pic>
          <p:nvPicPr>
            <p:cNvPr id="3074" name="Picture 2" descr="Daumen Clipart Bilder - Kostenloser Download auf Freepik">
              <a:extLst>
                <a:ext uri="{FF2B5EF4-FFF2-40B4-BE49-F238E27FC236}">
                  <a16:creationId xmlns:a16="http://schemas.microsoft.com/office/drawing/2014/main" id="{A32CBD17-8EF5-629D-67D6-62258C990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85410">
              <a:off x="848029" y="1685837"/>
              <a:ext cx="2945986" cy="181653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54C08ADE-F456-47D8-BDE4-3990EB7FCF80}"/>
                </a:ext>
              </a:extLst>
            </p:cNvPr>
            <p:cNvSpPr txBox="1"/>
            <p:nvPr/>
          </p:nvSpPr>
          <p:spPr>
            <a:xfrm rot="20537484">
              <a:off x="502846" y="1857215"/>
              <a:ext cx="2930869" cy="33855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https://de.freepik.com/fotos-vektoren-kostenlos/daumen-clipart</a:t>
              </a:r>
            </a:p>
          </p:txBody>
        </p:sp>
      </p:grpSp>
    </p:spTree>
    <p:extLst>
      <p:ext uri="{BB962C8B-B14F-4D97-AF65-F5344CB8AC3E}">
        <p14:creationId xmlns:p14="http://schemas.microsoft.com/office/powerpoint/2010/main" val="26519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Cartoon, Design enthält.&#10;&#10;Automatisch generierte Beschreibung">
            <a:extLst>
              <a:ext uri="{FF2B5EF4-FFF2-40B4-BE49-F238E27FC236}">
                <a16:creationId xmlns:a16="http://schemas.microsoft.com/office/drawing/2014/main" id="{CE28CC77-DEA4-5DD2-2FCE-67696758908A}"/>
              </a:ext>
            </a:extLst>
          </p:cNvPr>
          <p:cNvPicPr>
            <a:picLocks noChangeAspect="1"/>
          </p:cNvPicPr>
          <p:nvPr/>
        </p:nvPicPr>
        <p:blipFill>
          <a:blip r:embed="rId3"/>
          <a:stretch>
            <a:fillRect/>
          </a:stretch>
        </p:blipFill>
        <p:spPr>
          <a:xfrm>
            <a:off x="4685003" y="1043555"/>
            <a:ext cx="6104368" cy="5524641"/>
          </a:xfrm>
          <a:prstGeom prst="rect">
            <a:avLst/>
          </a:prstGeom>
        </p:spPr>
      </p:pic>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444565" y="2775592"/>
            <a:ext cx="4119067" cy="1392548"/>
          </a:xfrm>
        </p:spPr>
        <p:txBody>
          <a:bodyPr/>
          <a:lstStyle/>
          <a:p>
            <a:pPr marL="0" indent="0">
              <a:buNone/>
            </a:pPr>
            <a:r>
              <a:rPr lang="de-DE" dirty="0">
                <a:hlinkClick r:id="rId4"/>
              </a:rPr>
              <a:t>https://zfl-lernen.de/online-kurs/praxisphasentransparenz/eop-digitaler-begleitkurs/</a:t>
            </a:r>
            <a:r>
              <a:rPr lang="de-DE" dirty="0"/>
              <a:t> </a:t>
            </a:r>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08.08.2025</a:t>
            </a:fld>
            <a:endParaRPr lang="de-DE" dirty="0">
              <a:cs typeface="Arial" panose="020B0604020202020204" pitchFamily="34" charset="0"/>
            </a:endParaRPr>
          </a:p>
        </p:txBody>
      </p:sp>
      <p:sp>
        <p:nvSpPr>
          <p:cNvPr id="6" name="Ellipse 5">
            <a:extLst>
              <a:ext uri="{FF2B5EF4-FFF2-40B4-BE49-F238E27FC236}">
                <a16:creationId xmlns:a16="http://schemas.microsoft.com/office/drawing/2014/main" id="{78AB05E8-516E-7497-09AA-02D91A621901}"/>
              </a:ext>
            </a:extLst>
          </p:cNvPr>
          <p:cNvSpPr/>
          <p:nvPr/>
        </p:nvSpPr>
        <p:spPr>
          <a:xfrm>
            <a:off x="9261448" y="2670061"/>
            <a:ext cx="896827" cy="940242"/>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Tree>
    <p:extLst>
      <p:ext uri="{BB962C8B-B14F-4D97-AF65-F5344CB8AC3E}">
        <p14:creationId xmlns:p14="http://schemas.microsoft.com/office/powerpoint/2010/main" val="2530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Check-in</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01</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08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95AA03-F1C1-48AC-9784-E355835C52F8}"/>
              </a:ext>
            </a:extLst>
          </p:cNvPr>
          <p:cNvSpPr>
            <a:spLocks noGrp="1"/>
          </p:cNvSpPr>
          <p:nvPr>
            <p:ph sz="half" idx="1"/>
          </p:nvPr>
        </p:nvSpPr>
        <p:spPr>
          <a:xfrm>
            <a:off x="686305" y="1613158"/>
            <a:ext cx="10954833" cy="631770"/>
          </a:xfrm>
        </p:spPr>
        <p:txBody>
          <a:bodyPr/>
          <a:lstStyle/>
          <a:p>
            <a:pPr marL="0" indent="0">
              <a:buNone/>
            </a:pPr>
            <a:r>
              <a:rPr lang="de-DE" b="1" dirty="0"/>
              <a:t>Positionslinie: </a:t>
            </a:r>
            <a:r>
              <a:rPr lang="de-DE" dirty="0"/>
              <a:t>Positionieren Sie sich zu den folgenden Aussagen skaliert von voller Zustimmung bis hin zu völliger Ablehnung.</a:t>
            </a:r>
          </a:p>
          <a:p>
            <a:pPr marL="0" indent="0">
              <a:buNone/>
            </a:pPr>
            <a:endParaRPr lang="de-DE" dirty="0"/>
          </a:p>
        </p:txBody>
      </p:sp>
      <p:sp>
        <p:nvSpPr>
          <p:cNvPr id="3" name="Titel 2">
            <a:extLst>
              <a:ext uri="{FF2B5EF4-FFF2-40B4-BE49-F238E27FC236}">
                <a16:creationId xmlns:a16="http://schemas.microsoft.com/office/drawing/2014/main" id="{5D4F7239-35F5-4613-98F2-CF702EE3296B}"/>
              </a:ext>
            </a:extLst>
          </p:cNvPr>
          <p:cNvSpPr>
            <a:spLocks noGrp="1"/>
          </p:cNvSpPr>
          <p:nvPr>
            <p:ph type="title"/>
          </p:nvPr>
        </p:nvSpPr>
        <p:spPr>
          <a:xfrm>
            <a:off x="686305" y="491060"/>
            <a:ext cx="10954833" cy="570824"/>
          </a:xfrm>
        </p:spPr>
        <p:txBody>
          <a:bodyPr/>
          <a:lstStyle/>
          <a:p>
            <a:r>
              <a:rPr lang="de-DE" dirty="0"/>
              <a:t>1. Einstieg – Erziehung</a:t>
            </a:r>
          </a:p>
        </p:txBody>
      </p:sp>
      <p:sp>
        <p:nvSpPr>
          <p:cNvPr id="4" name="Datumsplatzhalter 3">
            <a:extLst>
              <a:ext uri="{FF2B5EF4-FFF2-40B4-BE49-F238E27FC236}">
                <a16:creationId xmlns:a16="http://schemas.microsoft.com/office/drawing/2014/main" id="{D4A51893-9106-4A47-8736-D64889712B42}"/>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76490C22-C07B-4EA5-8535-388EB6281E3A}"/>
              </a:ext>
            </a:extLst>
          </p:cNvPr>
          <p:cNvSpPr txBox="1">
            <a:spLocks/>
          </p:cNvSpPr>
          <p:nvPr/>
        </p:nvSpPr>
        <p:spPr>
          <a:xfrm>
            <a:off x="550862" y="2502763"/>
            <a:ext cx="10954833" cy="3211976"/>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Erziehung ist die Hauptaufgabe von Lehrer*innen an Schule!</a:t>
            </a:r>
          </a:p>
          <a:p>
            <a:pPr>
              <a:lnSpc>
                <a:spcPct val="150000"/>
              </a:lnSpc>
            </a:pPr>
            <a:r>
              <a:rPr lang="de-DE" dirty="0"/>
              <a:t>Lehrer*innen haben eine Vorbildfunktion, auch außerhalb des Unterrichts!</a:t>
            </a:r>
          </a:p>
          <a:p>
            <a:pPr>
              <a:lnSpc>
                <a:spcPct val="150000"/>
              </a:lnSpc>
            </a:pPr>
            <a:r>
              <a:rPr lang="de-DE" dirty="0"/>
              <a:t>Erziehung in Schule sollte immer auf Augenhöhe zwischen Lehrer*innen und Schüler*innen stattfinden!</a:t>
            </a:r>
          </a:p>
          <a:p>
            <a:pPr>
              <a:lnSpc>
                <a:spcPct val="150000"/>
              </a:lnSpc>
            </a:pPr>
            <a:r>
              <a:rPr lang="de-DE" dirty="0"/>
              <a:t>Erziehung in Schule gelingt nur in Zusammenarbeit mit den Eltern / Erziehungsberechtigten!</a:t>
            </a:r>
          </a:p>
          <a:p>
            <a:pPr>
              <a:lnSpc>
                <a:spcPct val="150000"/>
              </a:lnSpc>
            </a:pPr>
            <a:r>
              <a:rPr lang="de-DE" dirty="0"/>
              <a:t>Der Erziehungsaspekt ist der Hauptgrund, warum ich gerne Lehrer*in werden möchte!</a:t>
            </a:r>
          </a:p>
          <a:p>
            <a:pPr>
              <a:lnSpc>
                <a:spcPct val="150000"/>
              </a:lnSpc>
            </a:pPr>
            <a:endParaRPr lang="de-DE" dirty="0"/>
          </a:p>
          <a:p>
            <a:endParaRPr lang="de-DE" dirty="0"/>
          </a:p>
        </p:txBody>
      </p:sp>
    </p:spTree>
    <p:extLst>
      <p:ext uri="{BB962C8B-B14F-4D97-AF65-F5344CB8AC3E}">
        <p14:creationId xmlns:p14="http://schemas.microsoft.com/office/powerpoint/2010/main" val="2725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sym typeface="Wingdings" panose="05000000000000000000" pitchFamily="2" charset="2"/>
              </a:rPr>
              <a:t>Erziehen als Kernaufgabe</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02</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99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2DBE6F-2C9D-4CFB-8A3E-FF8834CB1178}"/>
              </a:ext>
            </a:extLst>
          </p:cNvPr>
          <p:cNvSpPr>
            <a:spLocks noGrp="1"/>
          </p:cNvSpPr>
          <p:nvPr>
            <p:ph sz="half" idx="1"/>
          </p:nvPr>
        </p:nvSpPr>
        <p:spPr>
          <a:xfrm>
            <a:off x="686305" y="1832709"/>
            <a:ext cx="10954833" cy="2508326"/>
          </a:xfrm>
        </p:spPr>
        <p:txBody>
          <a:bodyPr>
            <a:normAutofit lnSpcReduction="10000"/>
          </a:bodyPr>
          <a:lstStyle/>
          <a:p>
            <a:pPr marL="0" indent="0">
              <a:lnSpc>
                <a:spcPct val="150000"/>
              </a:lnSpc>
              <a:spcAft>
                <a:spcPts val="0"/>
              </a:spcAft>
              <a:buNone/>
            </a:pPr>
            <a:r>
              <a:rPr lang="de-DE" dirty="0"/>
              <a:t>Sie werden Kompetenzen in vier verschiedenen Bereichen erwerben: </a:t>
            </a:r>
          </a:p>
          <a:p>
            <a:pPr marL="0" indent="0">
              <a:lnSpc>
                <a:spcPct val="150000"/>
              </a:lnSpc>
              <a:spcAft>
                <a:spcPts val="0"/>
              </a:spcAft>
              <a:buNone/>
            </a:pPr>
            <a:endParaRPr lang="de-DE" dirty="0"/>
          </a:p>
          <a:p>
            <a:pPr>
              <a:lnSpc>
                <a:spcPct val="150000"/>
              </a:lnSpc>
              <a:spcAft>
                <a:spcPts val="0"/>
              </a:spcAft>
            </a:pPr>
            <a:r>
              <a:rPr lang="de-DE" sz="2000" dirty="0"/>
              <a:t>Unterrichten</a:t>
            </a:r>
          </a:p>
          <a:p>
            <a:pPr>
              <a:lnSpc>
                <a:spcPct val="150000"/>
              </a:lnSpc>
              <a:spcAft>
                <a:spcPts val="0"/>
              </a:spcAft>
            </a:pPr>
            <a:r>
              <a:rPr lang="de-DE" sz="2000" dirty="0"/>
              <a:t>Erziehen</a:t>
            </a:r>
          </a:p>
          <a:p>
            <a:pPr>
              <a:lnSpc>
                <a:spcPct val="150000"/>
              </a:lnSpc>
              <a:spcAft>
                <a:spcPts val="0"/>
              </a:spcAft>
            </a:pPr>
            <a:r>
              <a:rPr lang="de-DE" sz="2000" dirty="0"/>
              <a:t>Beurteilen</a:t>
            </a:r>
          </a:p>
          <a:p>
            <a:pPr>
              <a:lnSpc>
                <a:spcPct val="150000"/>
              </a:lnSpc>
              <a:spcAft>
                <a:spcPts val="0"/>
              </a:spcAft>
            </a:pPr>
            <a:r>
              <a:rPr lang="de-DE" sz="2000" dirty="0"/>
              <a:t>Innovieren</a:t>
            </a:r>
          </a:p>
          <a:p>
            <a:pPr marL="0" indent="0">
              <a:lnSpc>
                <a:spcPct val="150000"/>
              </a:lnSpc>
              <a:spcAft>
                <a:spcPts val="0"/>
              </a:spcAft>
              <a:buNone/>
            </a:pPr>
            <a:endParaRPr lang="de-DE" dirty="0"/>
          </a:p>
          <a:p>
            <a:pPr>
              <a:lnSpc>
                <a:spcPct val="150000"/>
              </a:lnSpc>
              <a:spcAft>
                <a:spcPts val="0"/>
              </a:spcAft>
            </a:pPr>
            <a:endParaRPr lang="de-DE" dirty="0"/>
          </a:p>
        </p:txBody>
      </p:sp>
      <p:sp>
        <p:nvSpPr>
          <p:cNvPr id="3" name="Titel 2">
            <a:extLst>
              <a:ext uri="{FF2B5EF4-FFF2-40B4-BE49-F238E27FC236}">
                <a16:creationId xmlns:a16="http://schemas.microsoft.com/office/drawing/2014/main" id="{ABA6026D-7430-4158-849C-BB9B1432C3EA}"/>
              </a:ext>
            </a:extLst>
          </p:cNvPr>
          <p:cNvSpPr>
            <a:spLocks noGrp="1"/>
          </p:cNvSpPr>
          <p:nvPr>
            <p:ph type="title"/>
          </p:nvPr>
        </p:nvSpPr>
        <p:spPr>
          <a:xfrm>
            <a:off x="686305" y="491060"/>
            <a:ext cx="10954833" cy="892464"/>
          </a:xfrm>
        </p:spPr>
        <p:txBody>
          <a:bodyPr/>
          <a:lstStyle/>
          <a:p>
            <a:r>
              <a:rPr lang="de-DE" dirty="0"/>
              <a:t>2. Aufgaben von Lehrer*innen?</a:t>
            </a:r>
          </a:p>
        </p:txBody>
      </p:sp>
      <p:sp>
        <p:nvSpPr>
          <p:cNvPr id="4" name="Datumsplatzhalter 3">
            <a:extLst>
              <a:ext uri="{FF2B5EF4-FFF2-40B4-BE49-F238E27FC236}">
                <a16:creationId xmlns:a16="http://schemas.microsoft.com/office/drawing/2014/main" id="{8B1E52DE-3E9B-416C-9BE0-0F1C2869C953}"/>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8" name="Textfeld 7">
            <a:extLst>
              <a:ext uri="{FF2B5EF4-FFF2-40B4-BE49-F238E27FC236}">
                <a16:creationId xmlns:a16="http://schemas.microsoft.com/office/drawing/2014/main" id="{364C6C2A-46A5-5BB6-3D8D-56C1B1FFCE70}"/>
              </a:ext>
            </a:extLst>
          </p:cNvPr>
          <p:cNvSpPr txBox="1"/>
          <p:nvPr/>
        </p:nvSpPr>
        <p:spPr>
          <a:xfrm>
            <a:off x="618584" y="5111001"/>
            <a:ext cx="10954832"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KMK-Standards für die Lehrer*</a:t>
            </a:r>
            <a:r>
              <a:rPr lang="de-DE" sz="1400" dirty="0" err="1">
                <a:latin typeface="Arial" panose="020B0604020202020204" pitchFamily="34" charset="0"/>
                <a:cs typeface="Arial" panose="020B0604020202020204" pitchFamily="34" charset="0"/>
              </a:rPr>
              <a:t>innenbildung</a:t>
            </a:r>
            <a:r>
              <a:rPr lang="de-DE" sz="1400" dirty="0">
                <a:latin typeface="Arial" panose="020B0604020202020204" pitchFamily="34" charset="0"/>
                <a:cs typeface="Arial" panose="020B0604020202020204" pitchFamily="34" charset="0"/>
              </a:rPr>
              <a:t>:</a:t>
            </a:r>
            <a:r>
              <a:rPr lang="de-DE" sz="1400" b="1"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hlinkClick r:id="rId3"/>
              </a:rPr>
              <a:t>https://www.kmk.org/fileadmin/veroeffentlichungen_beschluesse/2004/2004_12_16-Standards-Lehrerbildung.pdf</a:t>
            </a:r>
            <a:r>
              <a:rPr lang="de-DE" sz="800" dirty="0">
                <a:latin typeface="Arial" panose="020B0604020202020204" pitchFamily="34" charset="0"/>
                <a:cs typeface="Arial" panose="020B0604020202020204" pitchFamily="34" charset="0"/>
              </a:rPr>
              <a:t> </a:t>
            </a:r>
          </a:p>
        </p:txBody>
      </p:sp>
      <p:sp>
        <p:nvSpPr>
          <p:cNvPr id="7" name="Sprechblase: oval 6">
            <a:extLst>
              <a:ext uri="{FF2B5EF4-FFF2-40B4-BE49-F238E27FC236}">
                <a16:creationId xmlns:a16="http://schemas.microsoft.com/office/drawing/2014/main" id="{9B43869B-CB24-A9ED-B676-87141BD31A77}"/>
              </a:ext>
            </a:extLst>
          </p:cNvPr>
          <p:cNvSpPr/>
          <p:nvPr/>
        </p:nvSpPr>
        <p:spPr>
          <a:xfrm rot="1295855">
            <a:off x="2339339" y="2906317"/>
            <a:ext cx="3116581" cy="892464"/>
          </a:xfrm>
          <a:prstGeom prst="wedgeEllipseCallout">
            <a:avLst>
              <a:gd name="adj1" fmla="val -28186"/>
              <a:gd name="adj2" fmla="val 7274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Die Bereiche sind nicht trennscharf</a:t>
            </a:r>
          </a:p>
        </p:txBody>
      </p:sp>
      <p:sp>
        <p:nvSpPr>
          <p:cNvPr id="9" name="Textfeld 8">
            <a:extLst>
              <a:ext uri="{FF2B5EF4-FFF2-40B4-BE49-F238E27FC236}">
                <a16:creationId xmlns:a16="http://schemas.microsoft.com/office/drawing/2014/main" id="{FB452C5E-DB19-9185-6613-8D73F228598D}"/>
              </a:ext>
            </a:extLst>
          </p:cNvPr>
          <p:cNvSpPr txBox="1"/>
          <p:nvPr/>
        </p:nvSpPr>
        <p:spPr>
          <a:xfrm>
            <a:off x="618584" y="5532518"/>
            <a:ext cx="10346333" cy="338554"/>
          </a:xfrm>
          <a:prstGeom prst="rect">
            <a:avLst/>
          </a:prstGeom>
          <a:noFill/>
        </p:spPr>
        <p:txBody>
          <a:bodyPr wrap="square">
            <a:spAutoFit/>
          </a:bodyPr>
          <a:lstStyle/>
          <a:p>
            <a:r>
              <a:rPr lang="de-DE" sz="1600" dirty="0">
                <a:latin typeface="Arial" panose="020B0604020202020204" pitchFamily="34" charset="0"/>
                <a:cs typeface="Arial" panose="020B0604020202020204" pitchFamily="34" charset="0"/>
                <a:hlinkClick r:id="rId4"/>
              </a:rPr>
              <a:t>https://zfl-lernen.de/online-kurs/praxisphasentransparenz/eop-digitaler-begleitkurs/kernthemen-eop/</a:t>
            </a:r>
            <a:r>
              <a:rPr lang="de-D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158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2DBE6F-2C9D-4CFB-8A3E-FF8834CB1178}"/>
              </a:ext>
            </a:extLst>
          </p:cNvPr>
          <p:cNvSpPr>
            <a:spLocks noGrp="1"/>
          </p:cNvSpPr>
          <p:nvPr>
            <p:ph sz="half" idx="1"/>
          </p:nvPr>
        </p:nvSpPr>
        <p:spPr>
          <a:xfrm>
            <a:off x="631125" y="1257499"/>
            <a:ext cx="7968964" cy="805624"/>
          </a:xfrm>
        </p:spPr>
        <p:txBody>
          <a:bodyPr>
            <a:normAutofit/>
          </a:bodyPr>
          <a:lstStyle/>
          <a:p>
            <a:pPr marL="0" indent="0">
              <a:lnSpc>
                <a:spcPct val="150000"/>
              </a:lnSpc>
              <a:spcAft>
                <a:spcPts val="0"/>
              </a:spcAft>
              <a:buNone/>
            </a:pPr>
            <a:r>
              <a:rPr lang="de-DE" sz="2400" dirty="0"/>
              <a:t>Erziehen – was bedeutet das überhaupt?</a:t>
            </a:r>
          </a:p>
          <a:p>
            <a:pPr marL="0" indent="0">
              <a:lnSpc>
                <a:spcPct val="150000"/>
              </a:lnSpc>
              <a:spcAft>
                <a:spcPts val="0"/>
              </a:spcAft>
              <a:buNone/>
            </a:pPr>
            <a:endParaRPr lang="de-DE" sz="2400" dirty="0"/>
          </a:p>
          <a:p>
            <a:pPr marL="0" indent="0">
              <a:lnSpc>
                <a:spcPct val="150000"/>
              </a:lnSpc>
              <a:spcAft>
                <a:spcPts val="0"/>
              </a:spcAft>
              <a:buNone/>
            </a:pPr>
            <a:endParaRPr lang="de-DE" sz="2400" dirty="0"/>
          </a:p>
          <a:p>
            <a:pPr marL="0" indent="0">
              <a:lnSpc>
                <a:spcPct val="150000"/>
              </a:lnSpc>
              <a:spcAft>
                <a:spcPts val="0"/>
              </a:spcAft>
              <a:buNone/>
            </a:pPr>
            <a:endParaRPr lang="de-DE" sz="2400" dirty="0"/>
          </a:p>
          <a:p>
            <a:pPr>
              <a:lnSpc>
                <a:spcPct val="150000"/>
              </a:lnSpc>
              <a:spcAft>
                <a:spcPts val="0"/>
              </a:spcAft>
            </a:pPr>
            <a:endParaRPr lang="de-DE" sz="2400" dirty="0"/>
          </a:p>
        </p:txBody>
      </p:sp>
      <p:sp>
        <p:nvSpPr>
          <p:cNvPr id="3" name="Titel 2">
            <a:extLst>
              <a:ext uri="{FF2B5EF4-FFF2-40B4-BE49-F238E27FC236}">
                <a16:creationId xmlns:a16="http://schemas.microsoft.com/office/drawing/2014/main" id="{ABA6026D-7430-4158-849C-BB9B1432C3EA}"/>
              </a:ext>
            </a:extLst>
          </p:cNvPr>
          <p:cNvSpPr>
            <a:spLocks noGrp="1"/>
          </p:cNvSpPr>
          <p:nvPr>
            <p:ph type="title"/>
          </p:nvPr>
        </p:nvSpPr>
        <p:spPr>
          <a:xfrm>
            <a:off x="686305" y="491060"/>
            <a:ext cx="10954833" cy="607598"/>
          </a:xfrm>
        </p:spPr>
        <p:txBody>
          <a:bodyPr/>
          <a:lstStyle/>
          <a:p>
            <a:r>
              <a:rPr lang="de-DE" dirty="0"/>
              <a:t>2. Erziehen als Kernaufgabe</a:t>
            </a:r>
          </a:p>
        </p:txBody>
      </p:sp>
      <p:sp>
        <p:nvSpPr>
          <p:cNvPr id="4" name="Datumsplatzhalter 3">
            <a:extLst>
              <a:ext uri="{FF2B5EF4-FFF2-40B4-BE49-F238E27FC236}">
                <a16:creationId xmlns:a16="http://schemas.microsoft.com/office/drawing/2014/main" id="{8B1E52DE-3E9B-416C-9BE0-0F1C2869C953}"/>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7" name="Sprechblase: oval 6">
            <a:extLst>
              <a:ext uri="{FF2B5EF4-FFF2-40B4-BE49-F238E27FC236}">
                <a16:creationId xmlns:a16="http://schemas.microsoft.com/office/drawing/2014/main" id="{9B43869B-CB24-A9ED-B676-87141BD31A77}"/>
              </a:ext>
            </a:extLst>
          </p:cNvPr>
          <p:cNvSpPr/>
          <p:nvPr/>
        </p:nvSpPr>
        <p:spPr>
          <a:xfrm rot="1295855">
            <a:off x="6576253" y="937291"/>
            <a:ext cx="3195386" cy="892464"/>
          </a:xfrm>
          <a:prstGeom prst="wedgeEllipseCallout">
            <a:avLst>
              <a:gd name="adj1" fmla="val -28186"/>
              <a:gd name="adj2" fmla="val 7274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Murmelgruppen: Was ist „Erziehung“</a:t>
            </a:r>
          </a:p>
        </p:txBody>
      </p:sp>
      <p:sp>
        <p:nvSpPr>
          <p:cNvPr id="5" name="Inhaltsplatzhalter 1">
            <a:extLst>
              <a:ext uri="{FF2B5EF4-FFF2-40B4-BE49-F238E27FC236}">
                <a16:creationId xmlns:a16="http://schemas.microsoft.com/office/drawing/2014/main" id="{4EA03E11-6AD1-140C-5CF9-8E1D787EA112}"/>
              </a:ext>
            </a:extLst>
          </p:cNvPr>
          <p:cNvSpPr txBox="1">
            <a:spLocks/>
          </p:cNvSpPr>
          <p:nvPr/>
        </p:nvSpPr>
        <p:spPr>
          <a:xfrm>
            <a:off x="554673" y="2315804"/>
            <a:ext cx="11082654" cy="837889"/>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de-DE" sz="2400" b="1" kern="100" dirty="0">
                <a:effectLst/>
                <a:ea typeface="Aptos" panose="020B0004020202020204" pitchFamily="34" charset="0"/>
              </a:rPr>
              <a:t>»Erziehung ist </a:t>
            </a:r>
            <a:r>
              <a:rPr lang="de-DE" sz="2400" b="1" kern="100" dirty="0">
                <a:effectLst/>
                <a:highlight>
                  <a:srgbClr val="FFFF00"/>
                </a:highlight>
                <a:ea typeface="Aptos" panose="020B0004020202020204" pitchFamily="34" charset="0"/>
              </a:rPr>
              <a:t>vermittelte</a:t>
            </a:r>
            <a:r>
              <a:rPr lang="de-DE" sz="2400" b="1" kern="100" dirty="0">
                <a:effectLst/>
                <a:ea typeface="Aptos" panose="020B0004020202020204" pitchFamily="34" charset="0"/>
              </a:rPr>
              <a:t> Aneignung nicht genetischer Tätigkeitsdispositionen.« </a:t>
            </a:r>
            <a:r>
              <a:rPr lang="de-DE" sz="2400" kern="100" dirty="0">
                <a:effectLst/>
                <a:ea typeface="Aptos" panose="020B0004020202020204" pitchFamily="34" charset="0"/>
              </a:rPr>
              <a:t>(Sünkel 2011)</a:t>
            </a:r>
          </a:p>
          <a:p>
            <a:pPr marL="0" indent="0">
              <a:lnSpc>
                <a:spcPct val="150000"/>
              </a:lnSpc>
              <a:spcAft>
                <a:spcPts val="0"/>
              </a:spcAft>
              <a:buFont typeface="Arial" panose="020B0604020202020204" pitchFamily="34" charset="0"/>
              <a:buNone/>
            </a:pPr>
            <a:endParaRPr lang="de-DE" sz="2400" b="1" dirty="0"/>
          </a:p>
          <a:p>
            <a:pPr marL="0" indent="0">
              <a:lnSpc>
                <a:spcPct val="150000"/>
              </a:lnSpc>
              <a:spcAft>
                <a:spcPts val="0"/>
              </a:spcAft>
              <a:buFont typeface="Arial" panose="020B0604020202020204" pitchFamily="34" charset="0"/>
              <a:buNone/>
            </a:pPr>
            <a:endParaRPr lang="de-DE" sz="2400" b="1" dirty="0"/>
          </a:p>
          <a:p>
            <a:pPr marL="0" indent="0">
              <a:lnSpc>
                <a:spcPct val="150000"/>
              </a:lnSpc>
              <a:spcAft>
                <a:spcPts val="0"/>
              </a:spcAft>
              <a:buFont typeface="Arial" panose="020B0604020202020204" pitchFamily="34" charset="0"/>
              <a:buNone/>
            </a:pPr>
            <a:endParaRPr lang="de-DE" sz="2400" b="1" dirty="0"/>
          </a:p>
          <a:p>
            <a:pPr>
              <a:lnSpc>
                <a:spcPct val="150000"/>
              </a:lnSpc>
              <a:spcAft>
                <a:spcPts val="0"/>
              </a:spcAft>
            </a:pPr>
            <a:endParaRPr lang="de-DE" sz="2400" b="1" dirty="0"/>
          </a:p>
        </p:txBody>
      </p:sp>
      <p:sp>
        <p:nvSpPr>
          <p:cNvPr id="6" name="Inhaltsplatzhalter 1">
            <a:extLst>
              <a:ext uri="{FF2B5EF4-FFF2-40B4-BE49-F238E27FC236}">
                <a16:creationId xmlns:a16="http://schemas.microsoft.com/office/drawing/2014/main" id="{4FBC93B0-9D53-8725-2F6F-731A9B9C1F76}"/>
              </a:ext>
            </a:extLst>
          </p:cNvPr>
          <p:cNvSpPr txBox="1">
            <a:spLocks/>
          </p:cNvSpPr>
          <p:nvPr/>
        </p:nvSpPr>
        <p:spPr>
          <a:xfrm>
            <a:off x="631125" y="3429000"/>
            <a:ext cx="11248192" cy="2187902"/>
          </a:xfrm>
          <a:prstGeom prst="rect">
            <a:avLst/>
          </a:prstGeom>
        </p:spPr>
        <p:txBody>
          <a:bodyPr vert="horz" lIns="0" tIns="0" rIns="0" bIns="0" rtlCol="0">
            <a:norm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de-DE" sz="2000" b="1" dirty="0"/>
              <a:t>Erziehen - Vermittlung und Aneignung</a:t>
            </a:r>
          </a:p>
          <a:p>
            <a:pPr>
              <a:spcAft>
                <a:spcPts val="0"/>
              </a:spcAft>
            </a:pPr>
            <a:r>
              <a:rPr lang="de-DE" sz="2000" dirty="0"/>
              <a:t>setzt Erziehungsbedürftigkeit und Bildsamkeit voraus</a:t>
            </a:r>
          </a:p>
          <a:p>
            <a:pPr>
              <a:spcAft>
                <a:spcPts val="0"/>
              </a:spcAft>
            </a:pPr>
            <a:r>
              <a:rPr lang="de-DE" sz="2000" dirty="0"/>
              <a:t>Lernen = Voraussetzung für Erziehung mit dem Ziel der Befähigung</a:t>
            </a:r>
          </a:p>
          <a:p>
            <a:pPr>
              <a:spcAft>
                <a:spcPts val="0"/>
              </a:spcAft>
            </a:pPr>
            <a:r>
              <a:rPr lang="de-DE" sz="2000" dirty="0"/>
              <a:t>Vermittlung durch Zeigen – aufmerksam machen – Vormachen</a:t>
            </a:r>
          </a:p>
          <a:p>
            <a:pPr>
              <a:spcAft>
                <a:spcPts val="0"/>
              </a:spcAft>
            </a:pPr>
            <a:r>
              <a:rPr lang="de-DE" sz="2000" dirty="0"/>
              <a:t>Lernen ist dabei mehr als der Erwerb von Kenntnissen</a:t>
            </a:r>
          </a:p>
          <a:p>
            <a:pPr>
              <a:spcAft>
                <a:spcPts val="0"/>
              </a:spcAft>
            </a:pPr>
            <a:r>
              <a:rPr lang="de-DE" sz="2000" dirty="0"/>
              <a:t>Aufforderung zur Selbsttätigkeit</a:t>
            </a:r>
          </a:p>
          <a:p>
            <a:pPr marL="0" indent="0">
              <a:spcAft>
                <a:spcPts val="0"/>
              </a:spcAft>
              <a:buFont typeface="Arial" panose="020B0604020202020204" pitchFamily="34" charset="0"/>
              <a:buNone/>
            </a:pPr>
            <a:endParaRPr lang="de-DE" sz="2000" dirty="0"/>
          </a:p>
          <a:p>
            <a:pPr marL="0" indent="0">
              <a:spcAft>
                <a:spcPts val="0"/>
              </a:spcAft>
              <a:buFont typeface="Arial" panose="020B0604020202020204" pitchFamily="34" charset="0"/>
              <a:buNone/>
            </a:pPr>
            <a:endParaRPr lang="de-DE" sz="2000" dirty="0"/>
          </a:p>
          <a:p>
            <a:pPr marL="0" indent="0">
              <a:spcAft>
                <a:spcPts val="0"/>
              </a:spcAft>
              <a:buFont typeface="Arial" panose="020B0604020202020204" pitchFamily="34" charset="0"/>
              <a:buNone/>
            </a:pPr>
            <a:endParaRPr lang="de-DE" sz="2000" dirty="0"/>
          </a:p>
          <a:p>
            <a:pPr>
              <a:spcAft>
                <a:spcPts val="0"/>
              </a:spcAft>
            </a:pPr>
            <a:endParaRPr lang="de-DE" sz="2000" dirty="0"/>
          </a:p>
        </p:txBody>
      </p:sp>
      <p:sp>
        <p:nvSpPr>
          <p:cNvPr id="9" name="Sprechblase: oval 8">
            <a:extLst>
              <a:ext uri="{FF2B5EF4-FFF2-40B4-BE49-F238E27FC236}">
                <a16:creationId xmlns:a16="http://schemas.microsoft.com/office/drawing/2014/main" id="{E3D9E8CE-301B-ECAF-8E5B-9DA9100CCD63}"/>
              </a:ext>
            </a:extLst>
          </p:cNvPr>
          <p:cNvSpPr/>
          <p:nvPr/>
        </p:nvSpPr>
        <p:spPr>
          <a:xfrm rot="1295855">
            <a:off x="8169144" y="3773945"/>
            <a:ext cx="3195386" cy="892464"/>
          </a:xfrm>
          <a:prstGeom prst="wedgeEllipseCallout">
            <a:avLst>
              <a:gd name="adj1" fmla="val -28186"/>
              <a:gd name="adj2" fmla="val 7274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zeigen + lernen</a:t>
            </a:r>
          </a:p>
        </p:txBody>
      </p:sp>
      <p:sp>
        <p:nvSpPr>
          <p:cNvPr id="10" name="Textfeld 9">
            <a:extLst>
              <a:ext uri="{FF2B5EF4-FFF2-40B4-BE49-F238E27FC236}">
                <a16:creationId xmlns:a16="http://schemas.microsoft.com/office/drawing/2014/main" id="{31FEF826-81DE-A905-E382-0466F5C77E95}"/>
              </a:ext>
            </a:extLst>
          </p:cNvPr>
          <p:cNvSpPr txBox="1"/>
          <p:nvPr/>
        </p:nvSpPr>
        <p:spPr>
          <a:xfrm>
            <a:off x="461779" y="5775743"/>
            <a:ext cx="10954832" cy="276999"/>
          </a:xfrm>
          <a:prstGeom prst="rect">
            <a:avLst/>
          </a:prstGeom>
          <a:noFill/>
        </p:spPr>
        <p:txBody>
          <a:bodyPr wrap="square">
            <a:spAutoFit/>
          </a:bodyPr>
          <a:lstStyle/>
          <a:p>
            <a:r>
              <a:rPr lang="de-DE" sz="1200" dirty="0">
                <a:latin typeface="Arial" panose="020B0604020202020204" pitchFamily="34" charset="0"/>
                <a:cs typeface="Arial" panose="020B0604020202020204" pitchFamily="34" charset="0"/>
              </a:rPr>
              <a:t>Oliver Hechler „Erziehung als Grundbegriff der Pädagogik“ in Vierteljahresschrift für wissenschaftliche Pädagogik 98 (2022) 135 - 149</a:t>
            </a:r>
          </a:p>
        </p:txBody>
      </p:sp>
    </p:spTree>
    <p:extLst>
      <p:ext uri="{BB962C8B-B14F-4D97-AF65-F5344CB8AC3E}">
        <p14:creationId xmlns:p14="http://schemas.microsoft.com/office/powerpoint/2010/main" val="1980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EE6F45D-3B9B-8B22-0F6F-A41F5F3B14C2}"/>
              </a:ext>
            </a:extLst>
          </p:cNvPr>
          <p:cNvSpPr>
            <a:spLocks noGrp="1"/>
          </p:cNvSpPr>
          <p:nvPr>
            <p:ph sz="half" idx="1"/>
          </p:nvPr>
        </p:nvSpPr>
        <p:spPr>
          <a:xfrm>
            <a:off x="615359" y="1345304"/>
            <a:ext cx="10767343" cy="636696"/>
          </a:xfrm>
        </p:spPr>
        <p:txBody>
          <a:bodyPr/>
          <a:lstStyle/>
          <a:p>
            <a:pPr marL="0" indent="0">
              <a:buNone/>
            </a:pPr>
            <a:r>
              <a:rPr lang="de-DE" sz="2000" dirty="0"/>
              <a:t>Klaus Hurrelmann – deutscher Bildungsforscher </a:t>
            </a:r>
            <a:r>
              <a:rPr lang="de-DE" sz="1400" dirty="0"/>
              <a:t>(Mut zur demokratischen Erziehung, in:  Pädagogik 7 bis 8/94, Seite 13)  </a:t>
            </a:r>
          </a:p>
          <a:p>
            <a:pPr marL="0" indent="0">
              <a:buNone/>
            </a:pPr>
            <a:endParaRPr lang="de-DE" sz="1400" dirty="0"/>
          </a:p>
          <a:p>
            <a:pPr marL="0" indent="0">
              <a:buNone/>
            </a:pPr>
            <a:r>
              <a:rPr lang="de-DE" sz="1400" dirty="0"/>
              <a:t> </a:t>
            </a:r>
          </a:p>
        </p:txBody>
      </p:sp>
      <p:sp>
        <p:nvSpPr>
          <p:cNvPr id="4" name="Datumsplatzhalter 3">
            <a:extLst>
              <a:ext uri="{FF2B5EF4-FFF2-40B4-BE49-F238E27FC236}">
                <a16:creationId xmlns:a16="http://schemas.microsoft.com/office/drawing/2014/main" id="{318DC109-3CAC-8DF5-3F04-81005A55954F}"/>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itel 2">
            <a:extLst>
              <a:ext uri="{FF2B5EF4-FFF2-40B4-BE49-F238E27FC236}">
                <a16:creationId xmlns:a16="http://schemas.microsoft.com/office/drawing/2014/main" id="{F296B9BD-8640-CDDE-0164-4B2789FAC1C0}"/>
              </a:ext>
            </a:extLst>
          </p:cNvPr>
          <p:cNvSpPr>
            <a:spLocks noGrp="1"/>
          </p:cNvSpPr>
          <p:nvPr>
            <p:ph type="title"/>
          </p:nvPr>
        </p:nvSpPr>
        <p:spPr>
          <a:xfrm>
            <a:off x="685800" y="490539"/>
            <a:ext cx="10955338" cy="636696"/>
          </a:xfrm>
        </p:spPr>
        <p:txBody>
          <a:bodyPr/>
          <a:lstStyle/>
          <a:p>
            <a:r>
              <a:rPr lang="de-DE" dirty="0">
                <a:latin typeface="Arial" panose="020B0604020202020204" pitchFamily="34" charset="0"/>
                <a:cs typeface="Arial" panose="020B0604020202020204" pitchFamily="34" charset="0"/>
              </a:rPr>
              <a:t>2. Erziehen als Kernaufgabe</a:t>
            </a:r>
          </a:p>
        </p:txBody>
      </p:sp>
      <p:sp>
        <p:nvSpPr>
          <p:cNvPr id="6" name="Textfeld 5">
            <a:extLst>
              <a:ext uri="{FF2B5EF4-FFF2-40B4-BE49-F238E27FC236}">
                <a16:creationId xmlns:a16="http://schemas.microsoft.com/office/drawing/2014/main" id="{D17F4904-0484-B9EA-2475-6DC70E3DAECE}"/>
              </a:ext>
            </a:extLst>
          </p:cNvPr>
          <p:cNvSpPr txBox="1"/>
          <p:nvPr/>
        </p:nvSpPr>
        <p:spPr>
          <a:xfrm>
            <a:off x="685800" y="2200069"/>
            <a:ext cx="11039700" cy="3728649"/>
          </a:xfrm>
          <a:prstGeom prst="rect">
            <a:avLst/>
          </a:prstGeom>
          <a:noFill/>
        </p:spPr>
        <p:txBody>
          <a:bodyPr wrap="square" rtlCol="0">
            <a:spAutoFit/>
          </a:bodyPr>
          <a:lstStyle/>
          <a:p>
            <a:pPr>
              <a:lnSpc>
                <a:spcPct val="150000"/>
              </a:lnSpc>
            </a:pPr>
            <a:r>
              <a:rPr lang="de-DE" sz="2000" dirty="0">
                <a:effectLst/>
                <a:latin typeface="Arial" panose="020B0604020202020204" pitchFamily="34" charset="0"/>
                <a:ea typeface="Aptos" panose="020B0004020202020204" pitchFamily="34" charset="0"/>
                <a:cs typeface="Arial" panose="020B0604020202020204" pitchFamily="34" charset="0"/>
              </a:rPr>
              <a:t>Erziehung ist die soziale Interaktion zwischen Menschen, bei der </a:t>
            </a: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ein Erwachsener planvoll </a:t>
            </a:r>
          </a:p>
          <a:p>
            <a:pPr>
              <a:lnSpc>
                <a:spcPct val="150000"/>
              </a:lnSpc>
            </a:pP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und zielgerichtet </a:t>
            </a:r>
            <a:r>
              <a:rPr lang="de-DE" sz="2000" dirty="0">
                <a:effectLst/>
                <a:latin typeface="Arial" panose="020B0604020202020204" pitchFamily="34" charset="0"/>
                <a:ea typeface="Aptos" panose="020B0004020202020204" pitchFamily="34" charset="0"/>
                <a:cs typeface="Arial" panose="020B0604020202020204" pitchFamily="34" charset="0"/>
              </a:rPr>
              <a:t>versucht, bei einem Kind unter Berücksichtigung der Bedürfnisse und der </a:t>
            </a:r>
          </a:p>
          <a:p>
            <a:pPr>
              <a:lnSpc>
                <a:spcPct val="150000"/>
              </a:lnSpc>
            </a:pPr>
            <a:r>
              <a:rPr lang="de-DE" sz="2000" dirty="0">
                <a:effectLst/>
                <a:latin typeface="Arial" panose="020B0604020202020204" pitchFamily="34" charset="0"/>
                <a:ea typeface="Aptos" panose="020B0004020202020204" pitchFamily="34" charset="0"/>
                <a:cs typeface="Arial" panose="020B0604020202020204" pitchFamily="34" charset="0"/>
              </a:rPr>
              <a:t>persönlichen Eigenart des Kindes </a:t>
            </a: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erwünschtes Verhalten zu entfalten oder zu stärken</a:t>
            </a:r>
            <a:r>
              <a:rPr lang="de-DE" sz="20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pPr>
            <a:r>
              <a:rPr lang="de-DE" sz="2000" dirty="0">
                <a:effectLst/>
                <a:latin typeface="Arial" panose="020B0604020202020204" pitchFamily="34" charset="0"/>
                <a:ea typeface="Aptos" panose="020B0004020202020204" pitchFamily="34" charset="0"/>
                <a:cs typeface="Arial" panose="020B0604020202020204" pitchFamily="34" charset="0"/>
              </a:rPr>
              <a:t>Erziehung ist ein Bestandteil des </a:t>
            </a: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umfassenden Sozialisationsprozesses</a:t>
            </a:r>
            <a:r>
              <a:rPr lang="de-DE" sz="2000" dirty="0">
                <a:effectLst/>
                <a:latin typeface="Arial" panose="020B0604020202020204" pitchFamily="34" charset="0"/>
                <a:ea typeface="Aptos" panose="020B0004020202020204" pitchFamily="34" charset="0"/>
                <a:cs typeface="Arial" panose="020B0604020202020204" pitchFamily="34" charset="0"/>
              </a:rPr>
              <a:t>; der Bestandteil </a:t>
            </a:r>
          </a:p>
          <a:p>
            <a:pPr>
              <a:lnSpc>
                <a:spcPct val="150000"/>
              </a:lnSpc>
            </a:pPr>
            <a:r>
              <a:rPr lang="de-DE" sz="2000" dirty="0">
                <a:effectLst/>
                <a:latin typeface="Arial" panose="020B0604020202020204" pitchFamily="34" charset="0"/>
                <a:ea typeface="Aptos" panose="020B0004020202020204" pitchFamily="34" charset="0"/>
                <a:cs typeface="Arial" panose="020B0604020202020204" pitchFamily="34" charset="0"/>
              </a:rPr>
              <a:t>nämlich, bei dem von Erwachsenen versucht wird, bewusst </a:t>
            </a: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in den Prozess der </a:t>
            </a:r>
          </a:p>
          <a:p>
            <a:pPr>
              <a:lnSpc>
                <a:spcPct val="150000"/>
              </a:lnSpc>
            </a:pP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Persönlichkeitsentwicklung von Kindern einzugreifen </a:t>
            </a:r>
            <a:r>
              <a:rPr lang="de-DE" sz="2000" dirty="0">
                <a:effectLst/>
                <a:latin typeface="Arial" panose="020B0604020202020204" pitchFamily="34" charset="0"/>
                <a:ea typeface="Aptos" panose="020B0004020202020204" pitchFamily="34" charset="0"/>
                <a:cs typeface="Arial" panose="020B0604020202020204" pitchFamily="34" charset="0"/>
              </a:rPr>
              <a:t>‐ mit dem Ziel, sie zu </a:t>
            </a:r>
            <a:r>
              <a:rPr lang="de-DE" sz="2000" dirty="0">
                <a:effectLst/>
                <a:highlight>
                  <a:srgbClr val="FFFF00"/>
                </a:highlight>
                <a:latin typeface="Arial" panose="020B0604020202020204" pitchFamily="34" charset="0"/>
                <a:ea typeface="Aptos" panose="020B0004020202020204" pitchFamily="34" charset="0"/>
                <a:cs typeface="Arial" panose="020B0604020202020204" pitchFamily="34" charset="0"/>
              </a:rPr>
              <a:t>selbstständigen, leistungsfähigen und verantwortungsvollen Menschen zu bilden</a:t>
            </a:r>
            <a:r>
              <a:rPr lang="de-DE" sz="2000" dirty="0">
                <a:effectLst/>
                <a:latin typeface="Arial" panose="020B0604020202020204" pitchFamily="34" charset="0"/>
                <a:ea typeface="Aptos" panose="020B0004020202020204" pitchFamily="34" charset="0"/>
                <a:cs typeface="Arial" panose="020B0604020202020204" pitchFamily="34" charset="0"/>
              </a:rPr>
              <a:t>. </a:t>
            </a:r>
            <a:endParaRPr lang="de-DE" sz="2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27321"/>
      </p:ext>
    </p:extLst>
  </p:cSld>
  <p:clrMapOvr>
    <a:masterClrMapping/>
  </p:clrMapOvr>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UzK 2023">
      <a:majorFont>
        <a:latin typeface="Albert Sans"/>
        <a:ea typeface=""/>
        <a:cs typeface=""/>
      </a:majorFont>
      <a:minorFont>
        <a:latin typeface="Alber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K_PPT-Master_230201" id="{B5418ECA-8C0A-8F41-8796-9ECF9392E09D}" vid="{F9A25019-F941-2746-8D73-6550E2F118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2649</Words>
  <Application>Microsoft Office PowerPoint</Application>
  <PresentationFormat>Breitbild</PresentationFormat>
  <Paragraphs>248</Paragraphs>
  <Slides>27</Slides>
  <Notes>16</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Aptos</vt:lpstr>
      <vt:lpstr>Albert Sans</vt:lpstr>
      <vt:lpstr>Wingdings</vt:lpstr>
      <vt:lpstr>Arial</vt:lpstr>
      <vt:lpstr>Times New Roman</vt:lpstr>
      <vt:lpstr>Calibri</vt:lpstr>
      <vt:lpstr>Office</vt:lpstr>
      <vt:lpstr>Das Eignungs- und Orientierungspraktikum </vt:lpstr>
      <vt:lpstr>Inhalte dieser Sitzung</vt:lpstr>
      <vt:lpstr>Der EOP Begleitkurs digital: Alle Informationen auf einen Blick</vt:lpstr>
      <vt:lpstr>Check-in</vt:lpstr>
      <vt:lpstr>1. Einstieg – Erziehung</vt:lpstr>
      <vt:lpstr>Erziehen als Kernaufgabe</vt:lpstr>
      <vt:lpstr>2. Aufgaben von Lehrer*innen?</vt:lpstr>
      <vt:lpstr>2. Erziehen als Kernaufgabe</vt:lpstr>
      <vt:lpstr>2. Erziehen als Kernaufgabe</vt:lpstr>
      <vt:lpstr>Gelingensbedingungen für erfolgreiches Lernen in der Schule </vt:lpstr>
      <vt:lpstr>2. KMK-Standards für die Lehrer*innenbildung, 2019</vt:lpstr>
      <vt:lpstr>2. Rechtliche Vorgaben</vt:lpstr>
      <vt:lpstr>2. 10 Merkmale guten Unterrichts</vt:lpstr>
      <vt:lpstr>2. 10 Merkmale guten Unterrichts</vt:lpstr>
      <vt:lpstr>Text „Mehr Erziehung, weniger Bildung“</vt:lpstr>
      <vt:lpstr>3. Sascha Lobo: „Mehr Erziehung, weniger Bildung“</vt:lpstr>
      <vt:lpstr>3. Arbeitsauftrag „Gruppen Text“ (10 Min.)</vt:lpstr>
      <vt:lpstr>Arbeitsergebnisse aus einen anderen Seminar</vt:lpstr>
      <vt:lpstr>3. Portfolioaufgabe</vt:lpstr>
      <vt:lpstr>Praxis: Fallbeispiele aus dem Unterricht</vt:lpstr>
      <vt:lpstr>4. Fallbeispiele – Unterrichtssituationen (7 Min.)</vt:lpstr>
      <vt:lpstr>4. Fallbeispiele – Unterrichtssituationen (20 Min.)</vt:lpstr>
      <vt:lpstr>4. Fallbeispiele - Unterrichtssituationen</vt:lpstr>
      <vt:lpstr>Ausblick und Check-out</vt:lpstr>
      <vt:lpstr>5. Ausblick I</vt:lpstr>
      <vt:lpstr>5. Ausblick II</vt:lpstr>
      <vt:lpstr>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Bernhöft</dc:creator>
  <cp:lastModifiedBy>Iris Flagmeyer</cp:lastModifiedBy>
  <cp:revision>123</cp:revision>
  <dcterms:created xsi:type="dcterms:W3CDTF">2023-01-31T13:16:58Z</dcterms:created>
  <dcterms:modified xsi:type="dcterms:W3CDTF">2025-08-08T09:14:05Z</dcterms:modified>
</cp:coreProperties>
</file>