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72" r:id="rId2"/>
    <p:sldId id="555" r:id="rId3"/>
    <p:sldId id="553" r:id="rId4"/>
    <p:sldId id="292" r:id="rId5"/>
    <p:sldId id="302" r:id="rId6"/>
    <p:sldId id="507" r:id="rId7"/>
    <p:sldId id="279" r:id="rId8"/>
    <p:sldId id="511" r:id="rId9"/>
    <p:sldId id="303" r:id="rId10"/>
    <p:sldId id="509" r:id="rId11"/>
    <p:sldId id="554" r:id="rId12"/>
    <p:sldId id="275" r:id="rId13"/>
    <p:sldId id="276" r:id="rId14"/>
    <p:sldId id="277" r:id="rId15"/>
    <p:sldId id="297" r:id="rId16"/>
    <p:sldId id="510" r:id="rId17"/>
    <p:sldId id="287" r:id="rId18"/>
    <p:sldId id="299" r:id="rId19"/>
  </p:sldIdLst>
  <p:sldSz cx="12192000" cy="6858000"/>
  <p:notesSz cx="6858000" cy="9144000"/>
  <p:embeddedFontLst>
    <p:embeddedFont>
      <p:font typeface="Albert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95F"/>
    <a:srgbClr val="69B5F8"/>
    <a:srgbClr val="61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86509" autoAdjust="0"/>
  </p:normalViewPr>
  <p:slideViewPr>
    <p:cSldViewPr snapToGrid="0" showGuides="1">
      <p:cViewPr varScale="1">
        <p:scale>
          <a:sx n="137" d="100"/>
          <a:sy n="137" d="100"/>
        </p:scale>
        <p:origin x="1134" y="1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479C-8473-5649-B36A-750E7B20C63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2BE3-FDEB-B245-8AD9-FE155515E7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Folie 2:</a:t>
            </a:r>
          </a:p>
          <a:p>
            <a:r>
              <a:rPr lang="de-DE" dirty="0"/>
              <a:t>Zeitablauf:</a:t>
            </a:r>
          </a:p>
          <a:p>
            <a:endParaRPr lang="de-DE" dirty="0"/>
          </a:p>
          <a:p>
            <a:r>
              <a:rPr lang="de-DE" dirty="0"/>
              <a:t>1. Check-in: 5 Min.</a:t>
            </a:r>
          </a:p>
          <a:p>
            <a:r>
              <a:rPr lang="de-DE" dirty="0"/>
              <a:t>2. Impulsreferate: 60 Min.</a:t>
            </a:r>
          </a:p>
          <a:p>
            <a:r>
              <a:rPr lang="de-DE" dirty="0"/>
              <a:t>3. Einstieg forschendes Lernen: 15 Min.</a:t>
            </a:r>
          </a:p>
          <a:p>
            <a:r>
              <a:rPr lang="de-DE" dirty="0"/>
              <a:t>4. Ausblick und Check-out: 10 Min.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26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9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/>
              <a:t>Folie 4 : </a:t>
            </a:r>
            <a:endParaRPr lang="de-DE" dirty="0"/>
          </a:p>
          <a:p>
            <a:pPr>
              <a:defRPr/>
            </a:pPr>
            <a:r>
              <a:rPr lang="de-DE" dirty="0"/>
              <a:t>Frage als Check-In – kurze Rückmeldung von jeder Person – Sie haben alle viele Kräfte – welche erleben Sie als Ihre Superkraft für Ihr Studium?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8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804F28-8B83-338E-E17A-847DA0D0B3D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45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b="1" dirty="0"/>
              <a:t>Folie 7: </a:t>
            </a:r>
          </a:p>
          <a:p>
            <a:r>
              <a:rPr lang="de-DE" dirty="0"/>
              <a:t>Murmelgruppen : Kognitive Aktivierung – Warum ist Feedback wichtig? Welche Funktionen erfüllt Feedback?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36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b="1" dirty="0"/>
              <a:t>Folie 12 : </a:t>
            </a:r>
            <a:r>
              <a:rPr lang="de-DE" dirty="0"/>
              <a:t>Nach Impulsvorträgen kurze Rückmeldung/Feedback einholen</a:t>
            </a:r>
          </a:p>
          <a:p>
            <a:endParaRPr lang="de-DE" dirty="0"/>
          </a:p>
          <a:p>
            <a:r>
              <a:rPr lang="de-DE" b="1" dirty="0"/>
              <a:t>Anmerkung: Impulsvorträge bei vorhandener Zeit und Komplexität der Themen ungeeignet – keine Möglichkeit in einen vertiefenden Austausch zu kommen. Wurde auch auf den </a:t>
            </a:r>
            <a:r>
              <a:rPr lang="de-DE" b="1" dirty="0" err="1"/>
              <a:t>Doziabenden</a:t>
            </a:r>
            <a:r>
              <a:rPr lang="de-DE" b="1" dirty="0"/>
              <a:t> thematisiert.</a:t>
            </a:r>
          </a:p>
          <a:p>
            <a:r>
              <a:rPr lang="de-DE" b="1" dirty="0"/>
              <a:t>Idee: statt Impulsvorträgen einen 5 - 10minütigen Impuls zu einem Aspekt des Wahlthemas vorbereiten mit Diskussionsfragen, um in den Austausch zu kommen; darf gerne provokativ sein!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94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A114-6A38-2386-7B26-BA32B3C94E2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BC1F25-EF49-E558-2CCE-8FCA82FDD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BAD13A-7491-4A4F-FDA0-E27FBFE4F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de-DE" b="1" dirty="0"/>
              <a:t>Folie 9 : </a:t>
            </a:r>
          </a:p>
          <a:p>
            <a:r>
              <a:rPr lang="de-DE" b="0" dirty="0"/>
              <a:t>Wir haben uns im Seminar mit den KMK-Standards (Unterrichten, Erziehen, Beurteilen und Beraten sowie Innovieren) beschäftigt und einen Einblick in unterschiedliche Wahlthemen bekommen.</a:t>
            </a:r>
          </a:p>
          <a:p>
            <a:r>
              <a:rPr lang="de-DE" dirty="0"/>
              <a:t>Dazu haben Sie Portfolioaufgaben bearbeitet. Für ihr Praktikum sollen Sie einen Beobachtungsschwerpunkt setzen und eine entsprechende Frage formulieren, zu der Sie sich auch im Lernteam während des Praktikums austauschen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4351F-8DFB-8057-2D3D-C46CE9DCD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64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D9433-16B0-C574-08C3-8BDDD98C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C32217-9297-5FAE-564A-65322714D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FE71BC-5D49-0693-E5F8-24F618A28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Folie 2:</a:t>
            </a:r>
          </a:p>
          <a:p>
            <a:r>
              <a:rPr lang="de-DE" dirty="0"/>
              <a:t>Zeitablauf:</a:t>
            </a:r>
          </a:p>
          <a:p>
            <a:endParaRPr lang="de-DE" dirty="0"/>
          </a:p>
          <a:p>
            <a:r>
              <a:rPr lang="de-DE" dirty="0"/>
              <a:t>Organisatorischen 10 Min.</a:t>
            </a:r>
          </a:p>
          <a:p>
            <a:r>
              <a:rPr lang="de-DE" dirty="0"/>
              <a:t>1. Check-in: 10 Min.</a:t>
            </a:r>
          </a:p>
          <a:p>
            <a:r>
              <a:rPr lang="de-DE" dirty="0"/>
              <a:t>2. KMK: 5 Min.</a:t>
            </a:r>
          </a:p>
          <a:p>
            <a:r>
              <a:rPr lang="de-DE" dirty="0"/>
              <a:t>3. Podcast + Schulentwicklung 25 Min.</a:t>
            </a:r>
          </a:p>
          <a:p>
            <a:r>
              <a:rPr lang="de-DE" dirty="0"/>
              <a:t>4. Crowd-</a:t>
            </a:r>
            <a:r>
              <a:rPr lang="de-DE" dirty="0" err="1"/>
              <a:t>sourcing</a:t>
            </a:r>
            <a:r>
              <a:rPr lang="de-DE" dirty="0"/>
              <a:t>: Innovation: 25 Min.</a:t>
            </a:r>
          </a:p>
          <a:p>
            <a:r>
              <a:rPr lang="de-DE" dirty="0"/>
              <a:t>5. 5 Min.</a:t>
            </a:r>
          </a:p>
          <a:p>
            <a:r>
              <a:rPr lang="de-DE" dirty="0"/>
              <a:t>Ausblick: 10 Min.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B3A5D2-C492-8446-75BA-831195B3F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37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86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7AFE83-4F19-462B-9CDE-B0F73FB92808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BF9F55-456A-4108-B261-7AB0C7DA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80" y="343856"/>
            <a:ext cx="5505173" cy="14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202613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2E2233-BC02-4692-A2EE-F8906B800895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48F649C-B269-496B-89B1-C80F1532BAE7}"/>
              </a:ext>
            </a:extLst>
          </p:cNvPr>
          <p:cNvSpPr/>
          <p:nvPr userDrawn="1"/>
        </p:nvSpPr>
        <p:spPr>
          <a:xfrm>
            <a:off x="367985" y="5475192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9E7F823-0DDE-4BD5-BCC9-A9F63991D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46603"/>
            <a:ext cx="8202612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3F1B8E-C7B0-4BC0-A26F-A8AA52BED294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67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.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B3EA6A-073E-4897-BB13-6F337A8F6B33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7FFE84B-EF92-40D0-9740-F04909E6AD64}"/>
              </a:ext>
            </a:extLst>
          </p:cNvPr>
          <p:cNvSpPr/>
          <p:nvPr userDrawn="1"/>
        </p:nvSpPr>
        <p:spPr>
          <a:xfrm>
            <a:off x="279495" y="6001965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67073EF-355A-40A5-8BC6-8DD3ED93F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40E49-9379-41A3-8ECE-DB18F4715D8E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marR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54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BBDAD-58CA-FBFC-962B-8788EF0E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466" y="550977"/>
            <a:ext cx="2715162" cy="122433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7AFE83-4F19-462B-9CDE-B0F73FB92808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98B4C6-DF77-40A4-B3E2-AD83648DA8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0856" y="681560"/>
            <a:ext cx="963168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CC51E3-9FDF-4772-B001-FB528A03AC05}"/>
              </a:ext>
            </a:extLst>
          </p:cNvPr>
          <p:cNvSpPr/>
          <p:nvPr userDrawn="1"/>
        </p:nvSpPr>
        <p:spPr>
          <a:xfrm>
            <a:off x="1042416" y="5632078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A5DA08-5EC6-4B74-B2DB-4D58D485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</p:spTree>
    <p:extLst>
      <p:ext uri="{BB962C8B-B14F-4D97-AF65-F5344CB8AC3E}">
        <p14:creationId xmlns:p14="http://schemas.microsoft.com/office/powerpoint/2010/main" val="9854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36CC2E0-7C72-4ED6-8DE0-7FF007D109EB}"/>
              </a:ext>
            </a:extLst>
          </p:cNvPr>
          <p:cNvSpPr/>
          <p:nvPr userDrawn="1"/>
        </p:nvSpPr>
        <p:spPr>
          <a:xfrm>
            <a:off x="591312" y="5475392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Zentrum für Lehrer*innenbildung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A55067-3D7A-4AB7-BB3E-78D0A09F5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" y="490311"/>
            <a:ext cx="2682852" cy="12097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EF9A02-3777-4676-ACF5-0F1A608E2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2543" y="652272"/>
            <a:ext cx="967012" cy="9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8A984-EFA6-4ABD-919A-A9FB76A14789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727216-D670-4FE3-8208-E842F063B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8A984-EFA6-4ABD-919A-A9FB76A14789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F1E8E8-9FAF-4DC4-9264-24F3C0740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" y="506039"/>
            <a:ext cx="2647973" cy="11940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F049EC3-EB69-41F3-A534-FC9286F26F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2543" y="664844"/>
            <a:ext cx="954440" cy="9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3F2ED0D-59AA-1DCB-151E-733D18A5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10954833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3FC9CDE-4414-3EAA-F594-B1C3BC6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864DA7-6C02-419E-8405-6BE9008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0C6C7F-0833-4D5B-A2C2-173B6B3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40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6858F6-5929-23CF-45F8-6B80487D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D947893-609E-4FD1-A221-D8EA9C7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5F5F7-FBF1-443B-9947-CF3918B31ED7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764AD6-4554-4A6B-9E6D-4A13162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48F2E6C-A643-4B42-9500-DD3EEDCAFC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3721" y="1925431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85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CA0A4F3-F587-7736-0D65-8C49FA103C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925638"/>
            <a:ext cx="6096000" cy="416718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können Sie ein Bild einfügen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89688D5-31CC-8F2D-A204-458401B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300D5A-2358-4BDE-8AD0-414C4ED61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6088A7-B90F-420A-8E66-8D0FF32A9A66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F22E22-B305-4BA3-A40C-CD4F970AE3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C21017-6096-429D-B5EA-A79AA139C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Bildnachweis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6E15BAE-F4EC-49D3-90E9-06D961D15B8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82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470D71-D16E-50A0-925D-BA830252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9142C-32A3-29E3-FA58-AB5F5D1D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922400"/>
            <a:ext cx="10953538" cy="4170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B9DB8-3727-FEA1-3D37-DE24327B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6227" y="6323366"/>
            <a:ext cx="1221711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E434B-56C1-4192-9646-A540D98173F3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71991-F9E6-D3A5-AE88-C9E13C74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3366"/>
            <a:ext cx="2743200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25F8F00-DDB6-EAC2-94F0-6E3DE706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ZfL</a:t>
            </a:r>
            <a:r>
              <a:rPr lang="de-DE" dirty="0"/>
              <a:t> / Thema / </a:t>
            </a:r>
            <a:r>
              <a:rPr lang="de-DE" dirty="0" err="1"/>
              <a:t>xy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C221CA-F2CD-4556-92D4-267ADF2C1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8070" y="5914980"/>
            <a:ext cx="3418507" cy="8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63" r:id="rId4"/>
    <p:sldLayoutId id="2147483661" r:id="rId5"/>
    <p:sldLayoutId id="2147483670" r:id="rId6"/>
    <p:sldLayoutId id="2147483650" r:id="rId7"/>
    <p:sldLayoutId id="2147483660" r:id="rId8"/>
    <p:sldLayoutId id="2147483652" r:id="rId9"/>
    <p:sldLayoutId id="2147483651" r:id="rId10"/>
    <p:sldLayoutId id="2147483664" r:id="rId11"/>
    <p:sldLayoutId id="2147483662" r:id="rId12"/>
    <p:sldLayoutId id="214748366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6400" indent="-228600" algn="l" defTabSz="73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21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fl-lernen.de/online-kurs/praxisphasentransparenz/eop-digitaler-begleitkurs/forschendes-lernen-eop/#fllehramtsstudiu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fl-lernen.de/online-kurs/praxisphasentransparenz/eop-digitaler-begleitku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DA6448-CEAA-4C31-B6D9-5ACCD63B3C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1BF0E-C4E2-4891-8B35-B665088FCB7D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D94AA7-B39E-48CE-979D-27AEE154EA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Zentrum für Lehrer*innenbildung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000E0A-73CA-49CA-8E58-5643CE2DC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Eignungs- und Orientierungspraktikum	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93A2628-60E7-4820-B16A-521623794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8. Sitzung- Impulsreferate II </a:t>
            </a:r>
          </a:p>
        </p:txBody>
      </p:sp>
    </p:spTree>
    <p:extLst>
      <p:ext uri="{BB962C8B-B14F-4D97-AF65-F5344CB8AC3E}">
        <p14:creationId xmlns:p14="http://schemas.microsoft.com/office/powerpoint/2010/main" val="50617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D041-DD54-585F-5EF2-43889F85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B04A-668F-859C-A259-75B62E70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690413" cy="285273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forschendes Lernen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797AAA-85FD-329B-2805-D52695CC0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F35AC-D56B-42AA-773E-4337791E85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BF96FE-2879-2FA9-29CF-2A954E6316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4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A93044-0A66-C2F4-95C3-52640A9270C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9FA9E-E3DF-A57D-28C7-15A64159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/>
              <a:t>08.08.2025</a:t>
            </a:fld>
            <a:endParaRPr lang="de-DE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D67C1BCF-66CB-B40E-E32A-3387A39C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2400"/>
            <a:ext cx="10954833" cy="574811"/>
          </a:xfrm>
        </p:spPr>
        <p:txBody>
          <a:bodyPr/>
          <a:lstStyle/>
          <a:p>
            <a:r>
              <a:rPr lang="de-DE" dirty="0"/>
              <a:t>Forschendes Lernen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A3525EC1-87CB-FC4D-2171-BD4A22BB95C4}"/>
              </a:ext>
            </a:extLst>
          </p:cNvPr>
          <p:cNvSpPr>
            <a:spLocks noGrp="1"/>
          </p:cNvSpPr>
          <p:nvPr/>
        </p:nvSpPr>
        <p:spPr bwMode="auto">
          <a:xfrm>
            <a:off x="1751523" y="1351844"/>
            <a:ext cx="4134753" cy="10228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LcParenR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KMK-Standards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C2CECF5A-2E50-8D89-55AA-D118A7016A9A}"/>
              </a:ext>
            </a:extLst>
          </p:cNvPr>
          <p:cNvSpPr/>
          <p:nvPr/>
        </p:nvSpPr>
        <p:spPr bwMode="auto">
          <a:xfrm>
            <a:off x="4107375" y="2806256"/>
            <a:ext cx="4134753" cy="998379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A2C3D2"/>
              </a:gs>
              <a:gs pos="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  <a:gs pos="99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Beobachtungsfrage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D3C7F0B8-D322-F3E7-56F6-11DE9BBF6957}"/>
              </a:ext>
            </a:extLst>
          </p:cNvPr>
          <p:cNvSpPr/>
          <p:nvPr/>
        </p:nvSpPr>
        <p:spPr bwMode="auto">
          <a:xfrm>
            <a:off x="4764306" y="4250310"/>
            <a:ext cx="2917511" cy="95369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A2C3D2"/>
              </a:gs>
              <a:gs pos="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  <a:gs pos="99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Beobachtung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Praktikum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B561FF69-548A-C594-154A-4F19D30A9EAD}"/>
              </a:ext>
            </a:extLst>
          </p:cNvPr>
          <p:cNvSpPr/>
          <p:nvPr/>
        </p:nvSpPr>
        <p:spPr bwMode="auto">
          <a:xfrm>
            <a:off x="7827779" y="5049965"/>
            <a:ext cx="3120459" cy="95369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A2C3D2"/>
              </a:gs>
              <a:gs pos="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  <a:gs pos="99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 im Portfolio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D6EBD82D-059C-AFD5-6F96-23A6E834A8FD}"/>
              </a:ext>
            </a:extLst>
          </p:cNvPr>
          <p:cNvSpPr/>
          <p:nvPr/>
        </p:nvSpPr>
        <p:spPr bwMode="auto">
          <a:xfrm>
            <a:off x="1689930" y="5049965"/>
            <a:ext cx="2917511" cy="95369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A2C3D2"/>
              </a:gs>
              <a:gs pos="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  <a:gs pos="99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im Lernteam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D510943F-47DB-E52D-0130-FC6FC1DE4B7D}"/>
              </a:ext>
            </a:extLst>
          </p:cNvPr>
          <p:cNvSpPr>
            <a:spLocks/>
          </p:cNvSpPr>
          <p:nvPr/>
        </p:nvSpPr>
        <p:spPr bwMode="auto">
          <a:xfrm>
            <a:off x="6329671" y="1355977"/>
            <a:ext cx="4134753" cy="1034339"/>
          </a:xfrm>
          <a:prstGeom prst="rect">
            <a:avLst/>
          </a:prstGeom>
          <a:solidFill>
            <a:srgbClr val="E5AB49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  <a:defRPr/>
            </a:pP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Wahlthema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ingebuchteter Richtungspfeil 14">
            <a:extLst>
              <a:ext uri="{FF2B5EF4-FFF2-40B4-BE49-F238E27FC236}">
                <a16:creationId xmlns:a16="http://schemas.microsoft.com/office/drawing/2014/main" id="{FFC11F6F-DD20-29BD-BBE6-1216CEFC734D}"/>
              </a:ext>
            </a:extLst>
          </p:cNvPr>
          <p:cNvSpPr/>
          <p:nvPr/>
        </p:nvSpPr>
        <p:spPr bwMode="auto">
          <a:xfrm rot="5400000">
            <a:off x="6007661" y="3976929"/>
            <a:ext cx="176678" cy="288476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ingebuchteter Richtungspfeil 15">
            <a:extLst>
              <a:ext uri="{FF2B5EF4-FFF2-40B4-BE49-F238E27FC236}">
                <a16:creationId xmlns:a16="http://schemas.microsoft.com/office/drawing/2014/main" id="{B8C9C2BD-AAAA-E46B-AD9F-F4EE4C52C17A}"/>
              </a:ext>
            </a:extLst>
          </p:cNvPr>
          <p:cNvSpPr/>
          <p:nvPr/>
        </p:nvSpPr>
        <p:spPr bwMode="auto">
          <a:xfrm rot="5400000">
            <a:off x="7031708" y="2366876"/>
            <a:ext cx="176678" cy="288476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ingebuchteter Richtungspfeil 17">
            <a:extLst>
              <a:ext uri="{FF2B5EF4-FFF2-40B4-BE49-F238E27FC236}">
                <a16:creationId xmlns:a16="http://schemas.microsoft.com/office/drawing/2014/main" id="{336630A5-7696-D292-550E-2E2C1DD069A5}"/>
              </a:ext>
            </a:extLst>
          </p:cNvPr>
          <p:cNvSpPr/>
          <p:nvPr/>
        </p:nvSpPr>
        <p:spPr bwMode="auto">
          <a:xfrm rot="5400000">
            <a:off x="5043757" y="2354653"/>
            <a:ext cx="176678" cy="288476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ingebuchteter Richtungspfeil 18">
            <a:extLst>
              <a:ext uri="{FF2B5EF4-FFF2-40B4-BE49-F238E27FC236}">
                <a16:creationId xmlns:a16="http://schemas.microsoft.com/office/drawing/2014/main" id="{77B5761B-4126-D4EE-FE25-E5645A33EE6E}"/>
              </a:ext>
            </a:extLst>
          </p:cNvPr>
          <p:cNvSpPr/>
          <p:nvPr/>
        </p:nvSpPr>
        <p:spPr bwMode="auto">
          <a:xfrm rot="9242606">
            <a:off x="4594563" y="4956415"/>
            <a:ext cx="229602" cy="221981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ingebuchteter Richtungspfeil 20">
            <a:extLst>
              <a:ext uri="{FF2B5EF4-FFF2-40B4-BE49-F238E27FC236}">
                <a16:creationId xmlns:a16="http://schemas.microsoft.com/office/drawing/2014/main" id="{622935EA-6090-2F55-D995-106FD78479E0}"/>
              </a:ext>
            </a:extLst>
          </p:cNvPr>
          <p:cNvSpPr/>
          <p:nvPr/>
        </p:nvSpPr>
        <p:spPr bwMode="auto">
          <a:xfrm rot="12357393" flipH="1">
            <a:off x="7619063" y="4969860"/>
            <a:ext cx="229602" cy="221981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7E618D80-D974-DA70-B1F2-2937AC2B0861}"/>
              </a:ext>
            </a:extLst>
          </p:cNvPr>
          <p:cNvSpPr/>
          <p:nvPr/>
        </p:nvSpPr>
        <p:spPr bwMode="auto">
          <a:xfrm>
            <a:off x="3847971" y="2658898"/>
            <a:ext cx="4653562" cy="1298101"/>
          </a:xfrm>
          <a:prstGeom prst="round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8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C18F56-E42F-4D6A-892C-7DDBDED37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4" y="1541798"/>
            <a:ext cx="10954833" cy="416739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de-DE" sz="1800" b="1" dirty="0"/>
              <a:t>Beobachtungsfrage für mein EOP – Warum?</a:t>
            </a:r>
          </a:p>
          <a:p>
            <a:pPr fontAlgn="auto">
              <a:spcAft>
                <a:spcPts val="0"/>
              </a:spcAft>
              <a:defRPr/>
            </a:pPr>
            <a:endParaRPr lang="de-DE" sz="1800" b="1" dirty="0"/>
          </a:p>
          <a:p>
            <a:pPr fontAlgn="auto">
              <a:spcAft>
                <a:spcPts val="0"/>
              </a:spcAft>
              <a:defRPr/>
            </a:pPr>
            <a:endParaRPr lang="de-DE" sz="1800" b="1" dirty="0"/>
          </a:p>
          <a:p>
            <a:pPr marL="342900" indent="-342900" fontAlgn="auto">
              <a:spcAft>
                <a:spcPts val="300"/>
              </a:spcAft>
              <a:buFont typeface="Wingdings" charset="2"/>
              <a:buChar char="ü"/>
              <a:defRPr/>
            </a:pPr>
            <a:r>
              <a:rPr lang="de-DE" sz="1800" u="sng" dirty="0"/>
              <a:t>Sinnvolle</a:t>
            </a:r>
            <a:r>
              <a:rPr lang="de-DE" sz="1800" dirty="0"/>
              <a:t> </a:t>
            </a:r>
            <a:r>
              <a:rPr lang="de-DE" sz="1800" dirty="0">
                <a:sym typeface="Wingdings"/>
              </a:rPr>
              <a:t>Verknüpfung von Theorie und Praxis (auf Basis Ihrer Interessen!)</a:t>
            </a:r>
          </a:p>
          <a:p>
            <a:pPr marL="342900" indent="-342900" fontAlgn="auto">
              <a:spcAft>
                <a:spcPts val="300"/>
              </a:spcAft>
              <a:buFont typeface="Wingdings" charset="2"/>
              <a:buChar char="ü"/>
              <a:defRPr/>
            </a:pPr>
            <a:r>
              <a:rPr lang="de-DE" sz="1800" dirty="0">
                <a:sym typeface="Wingdings"/>
              </a:rPr>
              <a:t>Vorbereitung auf die zukünftige eigene Lehrer*</a:t>
            </a:r>
            <a:r>
              <a:rPr lang="de-DE" sz="1800" dirty="0" err="1">
                <a:sym typeface="Wingdings"/>
              </a:rPr>
              <a:t>innenrolle</a:t>
            </a:r>
            <a:r>
              <a:rPr lang="de-DE" sz="1800" dirty="0">
                <a:sym typeface="Wingdings"/>
              </a:rPr>
              <a:t> = </a:t>
            </a:r>
            <a:r>
              <a:rPr lang="de-DE" sz="1800" b="1" dirty="0">
                <a:sym typeface="Wingdings"/>
              </a:rPr>
              <a:t>Professionelle</a:t>
            </a:r>
            <a:r>
              <a:rPr lang="de-DE" sz="1800" dirty="0">
                <a:sym typeface="Wingdings"/>
              </a:rPr>
              <a:t> Lehrer*</a:t>
            </a:r>
            <a:r>
              <a:rPr lang="de-DE" sz="1800" dirty="0" err="1">
                <a:sym typeface="Wingdings"/>
              </a:rPr>
              <a:t>innenhaltung</a:t>
            </a:r>
            <a:r>
              <a:rPr lang="de-DE" sz="1800" dirty="0">
                <a:sym typeface="Wingdings"/>
              </a:rPr>
              <a:t>!</a:t>
            </a:r>
          </a:p>
          <a:p>
            <a:pPr marL="342900" indent="-342900" fontAlgn="auto">
              <a:spcAft>
                <a:spcPts val="300"/>
              </a:spcAft>
              <a:buFont typeface="Wingdings" charset="2"/>
              <a:buChar char="ü"/>
              <a:defRPr/>
            </a:pPr>
            <a:r>
              <a:rPr lang="de-DE" sz="1800" dirty="0">
                <a:sym typeface="Wingdings"/>
              </a:rPr>
              <a:t>Anbahnung einer „forschenden Grundhaltung“  Vorbereitung auf das Praxissemester</a:t>
            </a:r>
          </a:p>
          <a:p>
            <a:pPr fontAlgn="auto">
              <a:spcAft>
                <a:spcPts val="300"/>
              </a:spcAft>
              <a:defRPr/>
            </a:pPr>
            <a:endParaRPr lang="de-DE" sz="1800" dirty="0">
              <a:sym typeface="Wingdings"/>
            </a:endParaRPr>
          </a:p>
          <a:p>
            <a:pPr fontAlgn="auto">
              <a:spcAft>
                <a:spcPts val="300"/>
              </a:spcAft>
              <a:defRPr/>
            </a:pPr>
            <a:endParaRPr lang="de-DE" sz="1800" dirty="0">
              <a:sym typeface="Wingdings"/>
            </a:endParaRPr>
          </a:p>
          <a:p>
            <a:pPr marL="0" indent="0" fontAlgn="auto">
              <a:spcAft>
                <a:spcPts val="300"/>
              </a:spcAft>
              <a:buNone/>
              <a:defRPr/>
            </a:pPr>
            <a:r>
              <a:rPr lang="de-DE" sz="1800" dirty="0">
                <a:sym typeface="Wingdings"/>
              </a:rPr>
              <a:t>Anstatt klassisches „Aus dem Bauch heraus“-Handeln: </a:t>
            </a:r>
          </a:p>
          <a:p>
            <a:pPr marL="342900" indent="-342900" fontAlgn="auto">
              <a:spcAft>
                <a:spcPts val="300"/>
              </a:spcAft>
              <a:buFont typeface="Arial"/>
              <a:buChar char="•"/>
              <a:defRPr/>
            </a:pPr>
            <a:r>
              <a:rPr lang="de-DE" sz="1800" dirty="0">
                <a:sym typeface="Wingdings"/>
              </a:rPr>
              <a:t>gezieltes Beobachten</a:t>
            </a:r>
          </a:p>
          <a:p>
            <a:pPr marL="342900" indent="-342900" fontAlgn="auto">
              <a:spcAft>
                <a:spcPts val="300"/>
              </a:spcAft>
              <a:buFont typeface="Arial"/>
              <a:buChar char="•"/>
              <a:defRPr/>
            </a:pPr>
            <a:r>
              <a:rPr lang="de-DE" sz="1800" dirty="0">
                <a:sym typeface="Wingdings"/>
              </a:rPr>
              <a:t>relevante Aspekte erkennen</a:t>
            </a:r>
          </a:p>
          <a:p>
            <a:pPr marL="342900" indent="-342900" fontAlgn="auto">
              <a:spcAft>
                <a:spcPts val="300"/>
              </a:spcAft>
              <a:buFont typeface="Arial"/>
              <a:buChar char="•"/>
              <a:defRPr/>
            </a:pPr>
            <a:r>
              <a:rPr lang="de-DE" sz="1800" dirty="0">
                <a:sym typeface="Wingdings"/>
              </a:rPr>
              <a:t>analysieren / reflektieren</a:t>
            </a:r>
          </a:p>
          <a:p>
            <a:pPr marL="342900" indent="-342900" fontAlgn="auto">
              <a:spcAft>
                <a:spcPts val="300"/>
              </a:spcAft>
              <a:buFont typeface="Arial"/>
              <a:buChar char="•"/>
              <a:defRPr/>
            </a:pPr>
            <a:r>
              <a:rPr lang="de-DE" sz="1800" dirty="0">
                <a:sym typeface="Wingdings"/>
              </a:rPr>
              <a:t>Schlussfolgerungen ziehen</a:t>
            </a:r>
          </a:p>
          <a:p>
            <a:pPr marL="342900" indent="-342900" fontAlgn="auto">
              <a:spcAft>
                <a:spcPts val="300"/>
              </a:spcAft>
              <a:buFont typeface="Arial"/>
              <a:buChar char="•"/>
              <a:defRPr/>
            </a:pPr>
            <a:r>
              <a:rPr lang="de-DE" sz="1800" dirty="0">
                <a:sym typeface="Wingdings"/>
              </a:rPr>
              <a:t>eigenes Handeln überdenken: Selbstreflexion!</a:t>
            </a:r>
          </a:p>
          <a:p>
            <a:pPr fontAlgn="auto">
              <a:spcAft>
                <a:spcPts val="0"/>
              </a:spcAft>
              <a:defRPr/>
            </a:pPr>
            <a:endParaRPr lang="de-DE" sz="1800" b="1" dirty="0"/>
          </a:p>
          <a:p>
            <a:pPr fontAlgn="auto">
              <a:spcAft>
                <a:spcPts val="0"/>
              </a:spcAft>
              <a:defRPr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4D1CF8-3660-4E3D-9871-54D44DE5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Forschendes Lernen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CA93B-E577-445E-9B77-F201A5F1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44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141109-980C-4240-907A-0C2F7DCCF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437501"/>
            <a:ext cx="8520516" cy="4167393"/>
          </a:xfrm>
        </p:spPr>
        <p:txBody>
          <a:bodyPr/>
          <a:lstStyle/>
          <a:p>
            <a:pPr marL="342900" indent="-342900"/>
            <a:r>
              <a:rPr lang="de-DE" sz="1800" dirty="0"/>
              <a:t>Unterstützung bei der Entwicklung einer persönlichen Untersuchungsfrage für das EOP</a:t>
            </a:r>
          </a:p>
          <a:p>
            <a:pPr marL="342900" indent="-342900"/>
            <a:r>
              <a:rPr lang="de-DE" sz="1800" dirty="0"/>
              <a:t>Forschendes Lernen und (wissenschaftliches) Beobachten</a:t>
            </a:r>
          </a:p>
          <a:p>
            <a:pPr marL="342900" indent="-342900"/>
            <a:r>
              <a:rPr lang="de-DE" sz="1800" dirty="0"/>
              <a:t>Hinweise zum E-Portfolio</a:t>
            </a:r>
            <a:endParaRPr lang="de-DE" sz="1800" dirty="0">
              <a:sym typeface="Wingdings" panose="05000000000000000000" pitchFamily="2" charset="2"/>
            </a:endParaRPr>
          </a:p>
          <a:p>
            <a:endParaRPr lang="de-D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800" b="1" dirty="0">
                <a:sym typeface="Wingdings" panose="05000000000000000000" pitchFamily="2" charset="2"/>
              </a:rPr>
              <a:t>Wo finde ich die Lernmodule?</a:t>
            </a:r>
          </a:p>
          <a:p>
            <a:r>
              <a:rPr lang="de-DE" sz="1800" dirty="0">
                <a:sym typeface="Wingdings" panose="05000000000000000000" pitchFamily="2" charset="2"/>
              </a:rPr>
              <a:t>Forschendes Lernen – Beobachtung und Beobachtungsfrage</a:t>
            </a:r>
          </a:p>
          <a:p>
            <a:pPr marL="0" indent="0">
              <a:buNone/>
            </a:pPr>
            <a:r>
              <a:rPr lang="de-DE" sz="1800" i="1" dirty="0">
                <a:sym typeface="Wingdings" panose="05000000000000000000" pitchFamily="2" charset="2"/>
                <a:hlinkClick r:id="rId2"/>
              </a:rPr>
              <a:t>https://zfl-lernen.de/online-kurs/praxisphasentransparenz/eop-digitaler-begleitkurs/forschendes-lernen-eop/#fllehramtsstudium</a:t>
            </a:r>
            <a:r>
              <a:rPr lang="de-DE" sz="1800" i="1" dirty="0">
                <a:sym typeface="Wingdings" panose="05000000000000000000" pitchFamily="2" charset="2"/>
              </a:rPr>
              <a:t>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6121B9-109A-4099-9028-E8D1D270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Lernmodule Beobachtung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B112F-6A6A-44C0-B55C-B20C17EB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0529F793-34E2-70D5-C2E2-E47247D8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581" y="596615"/>
            <a:ext cx="2867425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DD8A37-51F7-44C2-ABC3-EC73A91F4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/>
              <a:t>Bearbeiten Sie die Lernmodule „ Beobachtung“ &amp; „Beobachtungsfrage“ im Begleitkurs digital.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/>
              <a:t>Verfassen Sie auf Grundlage der Lernmodule eine persönliche Beobachtungsfrage für Ihr EOP.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800" dirty="0"/>
              <a:t>Laden Sie die Beobachtungsaufgabe entsprechend der obligatorischen Portfolioaufgabe dort hoch – Sie arbeiten in der nächsten Seminarsitzung mit dieser Aufgabe weiter.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16B67E-B9F7-44EF-9727-EAE7E0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41C94C-D681-45D2-A11D-66B0CEDA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0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C6769-4744-4DD3-BD29-6745E6A1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690413" cy="2852737"/>
          </a:xfrm>
        </p:spPr>
        <p:txBody>
          <a:bodyPr/>
          <a:lstStyle/>
          <a:p>
            <a:r>
              <a:rPr lang="de-DE" dirty="0"/>
              <a:t>Ausblick und Check-out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486DF1-9448-4753-901C-A4402218D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A82A76-1735-4EAF-8E26-26FF3551DA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090C3-2933-41AB-A5EF-69ECFCC29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4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348E7-0C32-8F98-D137-13926C2C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B9ADBA-7841-D0FE-D609-3FE0E8CB2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25" y="2840213"/>
            <a:ext cx="2315161" cy="18085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Bitte bearbeiten Sie als Vorbereitung für die nächste Sitzung die Portfolioaufgabe „Entwicklungsaufgabe – Vorbereitung“.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1D42BC-ABC9-AC97-2B20-F6D30310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5" y="469389"/>
            <a:ext cx="10954833" cy="695566"/>
          </a:xfrm>
        </p:spPr>
        <p:txBody>
          <a:bodyPr/>
          <a:lstStyle/>
          <a:p>
            <a:r>
              <a:rPr lang="de-DE" dirty="0"/>
              <a:t>Aufgabe für die 9. Sitzung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00715-E5BB-060D-A465-864A4A8B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4D9F95-2AAC-6876-6C36-79F42A27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65" y="1033063"/>
            <a:ext cx="1221712" cy="12119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2C5726-8D55-690C-3F83-345DAADECA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0"/>
          <a:stretch/>
        </p:blipFill>
        <p:spPr>
          <a:xfrm>
            <a:off x="5063347" y="1033063"/>
            <a:ext cx="6591138" cy="52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CE00A0-C5AA-42AD-8B19-0E64F9EA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4468C7-045C-4DA3-B918-0AD38C0D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5952F8C-4949-4FE5-A433-FC9E7FE8D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78644"/>
              </p:ext>
            </p:extLst>
          </p:nvPr>
        </p:nvGraphicFramePr>
        <p:xfrm>
          <a:off x="702906" y="1137920"/>
          <a:ext cx="1080278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4">
                  <a:extLst>
                    <a:ext uri="{9D8B030D-6E8A-4147-A177-3AD203B41FA5}">
                      <a16:colId xmlns:a16="http://schemas.microsoft.com/office/drawing/2014/main" val="1063061331"/>
                    </a:ext>
                  </a:extLst>
                </a:gridCol>
                <a:gridCol w="7750775">
                  <a:extLst>
                    <a:ext uri="{9D8B030D-6E8A-4147-A177-3AD203B41FA5}">
                      <a16:colId xmlns:a16="http://schemas.microsoft.com/office/drawing/2014/main" val="658598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Übersicht: Bisherige Fristen und Termine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7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00.00.25; 00:00 – 00:00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Beratungssitzung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Lernteams </a:t>
                      </a:r>
                    </a:p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Demokratiebildung, Digitalisierung, Gesundheit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8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00.00.25; 00:00 – 00:00 Uhr</a:t>
                      </a:r>
                    </a:p>
                    <a:p>
                      <a:endParaRPr lang="de-D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Beratungssitzung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Lernteams</a:t>
                      </a:r>
                    </a:p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Beratung, Vielfalt</a:t>
                      </a:r>
                      <a:r>
                        <a:rPr lang="de-DE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alternative Schulkonzepte; BNE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2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00.00.25, bis 00 Uhr</a:t>
                      </a:r>
                    </a:p>
                    <a:p>
                      <a:endParaRPr lang="de-D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Fertigstellung und Freischaltung ALLER Portfolioaufgaben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(Voraussetzung für den Modulabschluss)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5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00.00.25; 00:00 – 00:00 Uhr</a:t>
                      </a:r>
                    </a:p>
                    <a:p>
                      <a:endParaRPr lang="de-DE" dirty="0">
                        <a:solidFill>
                          <a:schemeClr val="accent6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Gemeinsame, längere Abschluss-Seminarsitzung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(ebenfalls obligatorisch für den Modulabschluss)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0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9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F5FCE-D126-4E6D-A9EE-0A6EF2EAA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587" y="3225653"/>
            <a:ext cx="8789071" cy="5953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400" dirty="0"/>
              <a:t>Welche für Sie wichtige Erkenntnis haben Sie heute gewonnen?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18B208-451B-4619-893D-E206392B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55" y="785668"/>
            <a:ext cx="10954833" cy="595356"/>
          </a:xfrm>
        </p:spPr>
        <p:txBody>
          <a:bodyPr/>
          <a:lstStyle/>
          <a:p>
            <a:r>
              <a:rPr lang="de-DE" dirty="0"/>
              <a:t>Check-Out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D1F93-6343-4CFF-8B41-D8289355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6227" y="6323366"/>
            <a:ext cx="1221711" cy="244830"/>
          </a:xfrm>
        </p:spPr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15E069-8312-4F07-862C-87260D89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>
              <a:defRPr sz="1050" b="0" i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ffene Tür - Kostenlose Vektor-Clipart-Bilder auf creazilla.com">
            <a:extLst>
              <a:ext uri="{FF2B5EF4-FFF2-40B4-BE49-F238E27FC236}">
                <a16:creationId xmlns:a16="http://schemas.microsoft.com/office/drawing/2014/main" id="{805FC0DB-310D-72AB-D358-8A6304D3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197">
            <a:off x="7073047" y="593731"/>
            <a:ext cx="2204469" cy="20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C1F8520-73F2-09D6-18AE-FAA4C00963D2}"/>
              </a:ext>
            </a:extLst>
          </p:cNvPr>
          <p:cNvSpPr txBox="1"/>
          <p:nvPr/>
        </p:nvSpPr>
        <p:spPr>
          <a:xfrm rot="522646">
            <a:off x="9040766" y="2512528"/>
            <a:ext cx="21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 Quelle: https://creazilla.com/de/media/clipart/34626/offene-tur</a:t>
            </a:r>
          </a:p>
        </p:txBody>
      </p:sp>
    </p:spTree>
    <p:extLst>
      <p:ext uri="{BB962C8B-B14F-4D97-AF65-F5344CB8AC3E}">
        <p14:creationId xmlns:p14="http://schemas.microsoft.com/office/powerpoint/2010/main" val="129589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DC92E9-5B40-414B-B9F7-628156CAC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83" y="1465122"/>
            <a:ext cx="10954833" cy="304596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Check-In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Impulsreferate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Einstieg forschendes Lernen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Ausblick und Check-out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8F03DD-D900-44AC-AE40-1587560E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dieser Sitzung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902BB6-B8EB-442F-A0A9-5843F531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pPr/>
              <a:t>08.08.2025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7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CE28CC77-DEA4-5DD2-2FCE-67696758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43" y="1124218"/>
            <a:ext cx="6104368" cy="552464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0B9B0A-AB61-4CDD-8199-4EEBA87F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65" y="2775592"/>
            <a:ext cx="4119067" cy="13925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4"/>
              </a:rPr>
              <a:t>https://zfl-lernen.de/online-kurs/praxisphasentransparenz/eop-digitaler-begleitkurs/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D0E5D2-ADEF-4491-8BC3-AF7A45B9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panose="020B0604020202020204" pitchFamily="34" charset="0"/>
              </a:rPr>
              <a:t>Der EOP Begleitkurs digital: Alle Informationen auf einen 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995E9-0D11-46F7-A025-C6CC18F9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cs typeface="Arial" panose="020B0604020202020204" pitchFamily="34" charset="0"/>
              </a:rPr>
              <a:t>08.08.2025</a:t>
            </a:fld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8AB05E8-516E-7497-09AA-02D91A621901}"/>
              </a:ext>
            </a:extLst>
          </p:cNvPr>
          <p:cNvSpPr/>
          <p:nvPr/>
        </p:nvSpPr>
        <p:spPr>
          <a:xfrm>
            <a:off x="6163721" y="3517368"/>
            <a:ext cx="896827" cy="940242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C6769-4744-4DD3-BD29-6745E6A1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690413" cy="2852737"/>
          </a:xfrm>
        </p:spPr>
        <p:txBody>
          <a:bodyPr/>
          <a:lstStyle/>
          <a:p>
            <a:r>
              <a:rPr lang="de-DE" dirty="0"/>
              <a:t>Check-in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486DF1-9448-4753-901C-A4402218D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A82A76-1735-4EAF-8E26-26FF3551DA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090C3-2933-41AB-A5EF-69ECFCC29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8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765674" y="614148"/>
            <a:ext cx="5914117" cy="728140"/>
          </a:xfrm>
        </p:spPr>
        <p:txBody>
          <a:bodyPr/>
          <a:lstStyle/>
          <a:p>
            <a:pPr>
              <a:defRPr/>
            </a:pPr>
            <a:r>
              <a:rPr lang="de-DE" dirty="0"/>
              <a:t>Check-In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/>
              <a:t>08.08.2025</a:t>
            </a:fld>
            <a:endParaRPr lang="de-DE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8A03087-71C6-A38F-286E-2F84068A3289}"/>
              </a:ext>
            </a:extLst>
          </p:cNvPr>
          <p:cNvSpPr txBox="1">
            <a:spLocks/>
          </p:cNvSpPr>
          <p:nvPr/>
        </p:nvSpPr>
        <p:spPr bwMode="auto">
          <a:xfrm>
            <a:off x="686305" y="2521835"/>
            <a:ext cx="4475800" cy="1011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6400" indent="-228600" algn="l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5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8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1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Ihre (geheime) Superkraft und wie setzen Sie diese für Ihr Studium ein?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/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Superwoman and Superboy by QueenAravis on DeviantArt">
            <a:extLst>
              <a:ext uri="{FF2B5EF4-FFF2-40B4-BE49-F238E27FC236}">
                <a16:creationId xmlns:a16="http://schemas.microsoft.com/office/drawing/2014/main" id="{42039BE7-BD4C-1D93-DB79-4854BF25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91" y="614148"/>
            <a:ext cx="3958189" cy="5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2B37AFA-E921-1072-629E-F5F06AAF541C}"/>
              </a:ext>
            </a:extLst>
          </p:cNvPr>
          <p:cNvSpPr txBox="1"/>
          <p:nvPr/>
        </p:nvSpPr>
        <p:spPr>
          <a:xfrm>
            <a:off x="6600422" y="5690898"/>
            <a:ext cx="42479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https://www.deviantart.com/queenaravis/art/Superwoman-and-Superboy-591225930</a:t>
            </a:r>
          </a:p>
        </p:txBody>
      </p:sp>
    </p:spTree>
    <p:extLst>
      <p:ext uri="{BB962C8B-B14F-4D97-AF65-F5344CB8AC3E}">
        <p14:creationId xmlns:p14="http://schemas.microsoft.com/office/powerpoint/2010/main" val="10932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Impulsvorträge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02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62E2233-BC02-4692-A2EE-F8906B800895}" type="datetime1">
              <a:rPr lang="de-DE"/>
              <a:t>08.08.2025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63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 bwMode="auto">
          <a:xfrm>
            <a:off x="2425425" y="3365135"/>
            <a:ext cx="7524655" cy="21075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>
                <a:solidFill>
                  <a:schemeClr val="tx2"/>
                </a:solidFill>
              </a:rPr>
              <a:t>Strukturierte Rückmeldungen und Feedback – einige Aspekte</a:t>
            </a:r>
            <a:endParaRPr lang="de-DE" dirty="0"/>
          </a:p>
          <a:p>
            <a:pPr>
              <a:defRPr/>
            </a:pPr>
            <a:r>
              <a:rPr lang="de-DE" dirty="0"/>
              <a:t>helfen den Präsentierenden, wesentliche Aspekte im Blick zu behalten</a:t>
            </a:r>
          </a:p>
          <a:p>
            <a:pPr>
              <a:defRPr/>
            </a:pPr>
            <a:r>
              <a:rPr lang="de-DE" dirty="0"/>
              <a:t>nehmen die Zuhörer*innen mit und ernst – erhöhen die Aufmerksamkeit</a:t>
            </a:r>
          </a:p>
          <a:p>
            <a:pPr>
              <a:defRPr/>
            </a:pPr>
            <a:r>
              <a:rPr lang="de-DE" dirty="0"/>
              <a:t>zeigen, was gut geklappt hat und wo es Verbesserungsmöglichkeit gibt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86305" y="491060"/>
            <a:ext cx="10954833" cy="728140"/>
          </a:xfrm>
        </p:spPr>
        <p:txBody>
          <a:bodyPr/>
          <a:lstStyle/>
          <a:p>
            <a:pPr>
              <a:defRPr/>
            </a:pPr>
            <a:r>
              <a:rPr lang="de-DE" dirty="0"/>
              <a:t>02. Präsentieren – Das ist wichtig</a:t>
            </a:r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/>
              <a:t>08.08.2025</a:t>
            </a:fld>
            <a:endParaRPr lang="de-DE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8A03087-71C6-A38F-286E-2F84068A3289}"/>
              </a:ext>
            </a:extLst>
          </p:cNvPr>
          <p:cNvSpPr txBox="1">
            <a:spLocks/>
          </p:cNvSpPr>
          <p:nvPr/>
        </p:nvSpPr>
        <p:spPr bwMode="auto">
          <a:xfrm>
            <a:off x="3071413" y="2115602"/>
            <a:ext cx="5412259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6400" indent="-228600" algn="l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5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8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1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sz="2400" b="1" dirty="0">
                <a:solidFill>
                  <a:schemeClr val="tx2"/>
                </a:solidFill>
              </a:rPr>
              <a:t>Feedback</a:t>
            </a:r>
          </a:p>
          <a:p>
            <a:pPr marL="0" indent="0" algn="ctr">
              <a:buFont typeface="Arial"/>
              <a:buNone/>
              <a:defRPr/>
            </a:pPr>
            <a:endParaRPr lang="de-DE" sz="24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ECC9C53-81D7-69DB-2EB9-E5317FDF5AC5}"/>
              </a:ext>
            </a:extLst>
          </p:cNvPr>
          <p:cNvGrpSpPr/>
          <p:nvPr/>
        </p:nvGrpSpPr>
        <p:grpSpPr>
          <a:xfrm>
            <a:off x="8309439" y="1744736"/>
            <a:ext cx="2560316" cy="1753087"/>
            <a:chOff x="8431878" y="951044"/>
            <a:chExt cx="2560316" cy="1753087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17BFF16-8F9E-10A0-3D65-9930C3C8C17D}"/>
                </a:ext>
              </a:extLst>
            </p:cNvPr>
            <p:cNvSpPr txBox="1"/>
            <p:nvPr/>
          </p:nvSpPr>
          <p:spPr bwMode="auto">
            <a:xfrm rot="1310266">
              <a:off x="8431878" y="2488687"/>
              <a:ext cx="2560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Quelle: https://ccnull.de/foto/gedankenblitz/1090058</a:t>
              </a:r>
            </a:p>
          </p:txBody>
        </p:sp>
        <p:pic>
          <p:nvPicPr>
            <p:cNvPr id="1030" name="Picture 6" descr="Gedankenblitz - Kostenloses Foto auf ccnull.de / ccby.de">
              <a:extLst>
                <a:ext uri="{FF2B5EF4-FFF2-40B4-BE49-F238E27FC236}">
                  <a16:creationId xmlns:a16="http://schemas.microsoft.com/office/drawing/2014/main" id="{B8E2D6C1-A09A-A53A-C8B2-F1BF0C96A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9043">
              <a:off x="9387655" y="951044"/>
              <a:ext cx="1369728" cy="157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8361ED2-A81A-C3CA-6499-E61C457A2BD7}"/>
              </a:ext>
            </a:extLst>
          </p:cNvPr>
          <p:cNvGrpSpPr/>
          <p:nvPr/>
        </p:nvGrpSpPr>
        <p:grpSpPr>
          <a:xfrm>
            <a:off x="427852" y="1706126"/>
            <a:ext cx="2867926" cy="1813517"/>
            <a:chOff x="164242" y="1641154"/>
            <a:chExt cx="2867926" cy="181351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9C5C1D4-ACB0-E97E-DDAF-7850DC8BD807}"/>
                </a:ext>
              </a:extLst>
            </p:cNvPr>
            <p:cNvSpPr txBox="1"/>
            <p:nvPr/>
          </p:nvSpPr>
          <p:spPr>
            <a:xfrm rot="20318018">
              <a:off x="776422" y="3239227"/>
              <a:ext cx="2255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Quelle: https://pxhere.com/de/photo/1639991</a:t>
              </a:r>
            </a:p>
          </p:txBody>
        </p:sp>
        <p:pic>
          <p:nvPicPr>
            <p:cNvPr id="1032" name="Picture 8" descr="Kostenlose foto : Empathie, Fähigkeiten, Menschen, Kommunikation, Hör mal  zu, Konzept, Verstand, Unterstützung, Konversation, Reden, Argumentation,  Chatten, Psychotherapie, Verbindung, Kopf, Chat, Soziale, Psychologe,  Logik, Gehirn, Persönlichkeit ...">
              <a:extLst>
                <a:ext uri="{FF2B5EF4-FFF2-40B4-BE49-F238E27FC236}">
                  <a16:creationId xmlns:a16="http://schemas.microsoft.com/office/drawing/2014/main" id="{9D0406A4-556A-0874-FC78-9C1811E14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599">
              <a:off x="164242" y="1641154"/>
              <a:ext cx="26003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26912AF-BAD0-F94B-094C-1EDAFB60097D}"/>
              </a:ext>
            </a:extLst>
          </p:cNvPr>
          <p:cNvGrpSpPr/>
          <p:nvPr/>
        </p:nvGrpSpPr>
        <p:grpSpPr>
          <a:xfrm rot="460112">
            <a:off x="6802162" y="570522"/>
            <a:ext cx="2576400" cy="2576400"/>
            <a:chOff x="7373680" y="119780"/>
            <a:chExt cx="2576400" cy="2576400"/>
          </a:xfrm>
        </p:grpSpPr>
        <p:pic>
          <p:nvPicPr>
            <p:cNvPr id="10" name="Grafik 9" descr="Gedankenblase Silhouette">
              <a:extLst>
                <a:ext uri="{FF2B5EF4-FFF2-40B4-BE49-F238E27FC236}">
                  <a16:creationId xmlns:a16="http://schemas.microsoft.com/office/drawing/2014/main" id="{5B7AA36E-B523-7C00-3A9A-C77B15F4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73680" y="119780"/>
              <a:ext cx="2576400" cy="2576400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A83F5FA-E748-9B87-41F6-5746F50CE6BC}"/>
                </a:ext>
              </a:extLst>
            </p:cNvPr>
            <p:cNvSpPr txBox="1"/>
            <p:nvPr/>
          </p:nvSpPr>
          <p:spPr>
            <a:xfrm rot="786134">
              <a:off x="8127919" y="91917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1"/>
                  </a:solidFill>
                </a:rPr>
                <a:t>Warum?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4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6AFCBF-DC7F-43EC-99C7-729A901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E0B1001-5EFA-4677-A076-BA99F8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460662"/>
          </a:xfrm>
        </p:spPr>
        <p:txBody>
          <a:bodyPr/>
          <a:lstStyle/>
          <a:p>
            <a:r>
              <a:rPr lang="de-DE" dirty="0"/>
              <a:t>Impulsreferate der Lernteams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2F09B19-3686-4745-8179-DE5E5693F138}"/>
              </a:ext>
            </a:extLst>
          </p:cNvPr>
          <p:cNvGraphicFramePr>
            <a:graphicFrameLocks noGrp="1"/>
          </p:cNvGraphicFramePr>
          <p:nvPr/>
        </p:nvGraphicFramePr>
        <p:xfrm>
          <a:off x="686305" y="1200062"/>
          <a:ext cx="10480842" cy="44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49">
                  <a:extLst>
                    <a:ext uri="{9D8B030D-6E8A-4147-A177-3AD203B41FA5}">
                      <a16:colId xmlns:a16="http://schemas.microsoft.com/office/drawing/2014/main" val="941422125"/>
                    </a:ext>
                  </a:extLst>
                </a:gridCol>
                <a:gridCol w="1430694">
                  <a:extLst>
                    <a:ext uri="{9D8B030D-6E8A-4147-A177-3AD203B41FA5}">
                      <a16:colId xmlns:a16="http://schemas.microsoft.com/office/drawing/2014/main" val="2640295342"/>
                    </a:ext>
                  </a:extLst>
                </a:gridCol>
                <a:gridCol w="1561322">
                  <a:extLst>
                    <a:ext uri="{9D8B030D-6E8A-4147-A177-3AD203B41FA5}">
                      <a16:colId xmlns:a16="http://schemas.microsoft.com/office/drawing/2014/main" val="1772020558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2763493707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4240598448"/>
                    </a:ext>
                  </a:extLst>
                </a:gridCol>
                <a:gridCol w="1555102">
                  <a:extLst>
                    <a:ext uri="{9D8B030D-6E8A-4147-A177-3AD203B41FA5}">
                      <a16:colId xmlns:a16="http://schemas.microsoft.com/office/drawing/2014/main" val="3481864281"/>
                    </a:ext>
                  </a:extLst>
                </a:gridCol>
                <a:gridCol w="1555101">
                  <a:extLst>
                    <a:ext uri="{9D8B030D-6E8A-4147-A177-3AD203B41FA5}">
                      <a16:colId xmlns:a16="http://schemas.microsoft.com/office/drawing/2014/main" val="3200603503"/>
                    </a:ext>
                  </a:extLst>
                </a:gridCol>
              </a:tblGrid>
              <a:tr h="72547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Innovative und alternative Schulkonzepte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Demokratie-bildung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Sprachbildung in der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Gesundheit und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Bildung für Nachhaltige Entwicklung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Diversität in der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Digitalisierung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866749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42768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9401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20428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319876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0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9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86305" y="491060"/>
            <a:ext cx="10954833" cy="728140"/>
          </a:xfrm>
        </p:spPr>
        <p:txBody>
          <a:bodyPr/>
          <a:lstStyle/>
          <a:p>
            <a:pPr>
              <a:defRPr/>
            </a:pPr>
            <a:r>
              <a:rPr lang="de-DE" u="sng" dirty="0"/>
              <a:t>Impulsvorträge</a:t>
            </a:r>
            <a:endParaRPr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/>
              <a:t>08.08.2025</a:t>
            </a:fld>
            <a:endParaRPr lang="de-DE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8A03087-71C6-A38F-286E-2F84068A3289}"/>
              </a:ext>
            </a:extLst>
          </p:cNvPr>
          <p:cNvSpPr txBox="1">
            <a:spLocks/>
          </p:cNvSpPr>
          <p:nvPr/>
        </p:nvSpPr>
        <p:spPr bwMode="auto">
          <a:xfrm>
            <a:off x="983866" y="1431554"/>
            <a:ext cx="4825027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6400" indent="-228600" algn="l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5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8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1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sz="3600" b="1" dirty="0">
                <a:solidFill>
                  <a:srgbClr val="00B050"/>
                </a:solidFill>
              </a:rPr>
              <a:t>Demokratiebildung</a:t>
            </a:r>
          </a:p>
          <a:p>
            <a:pPr marL="0" indent="0" algn="ctr">
              <a:buFont typeface="Arial"/>
              <a:buNone/>
              <a:defRPr/>
            </a:pPr>
            <a:endParaRPr lang="de-DE" sz="3600" dirty="0">
              <a:solidFill>
                <a:srgbClr val="00B050"/>
              </a:solidFill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46385963-72A6-0223-AFDB-CE91B24482AB}"/>
              </a:ext>
            </a:extLst>
          </p:cNvPr>
          <p:cNvSpPr txBox="1">
            <a:spLocks/>
          </p:cNvSpPr>
          <p:nvPr/>
        </p:nvSpPr>
        <p:spPr bwMode="auto">
          <a:xfrm>
            <a:off x="1237507" y="4227876"/>
            <a:ext cx="3411083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46400" indent="-228600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2pPr>
            <a:lvl3pPr marL="675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3pPr>
            <a:lvl4pPr marL="88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4pPr>
            <a:lvl5pPr marL="1121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Diversität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5D53A657-5B66-61D8-A14A-5E7A93D09355}"/>
              </a:ext>
            </a:extLst>
          </p:cNvPr>
          <p:cNvSpPr txBox="1">
            <a:spLocks/>
          </p:cNvSpPr>
          <p:nvPr/>
        </p:nvSpPr>
        <p:spPr bwMode="auto">
          <a:xfrm>
            <a:off x="3228000" y="2313511"/>
            <a:ext cx="8114400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46400" indent="-228600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2pPr>
            <a:lvl3pPr marL="675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3pPr>
            <a:lvl4pPr marL="88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4pPr>
            <a:lvl5pPr marL="1121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sz="3600" dirty="0">
                <a:solidFill>
                  <a:srgbClr val="FFAA01"/>
                </a:solidFill>
              </a:rPr>
              <a:t>Bildung für Nachhaltige Entwicklung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5FF2D594-D1C5-981F-C248-51A1FEC4794D}"/>
              </a:ext>
            </a:extLst>
          </p:cNvPr>
          <p:cNvSpPr txBox="1">
            <a:spLocks/>
          </p:cNvSpPr>
          <p:nvPr/>
        </p:nvSpPr>
        <p:spPr bwMode="auto">
          <a:xfrm>
            <a:off x="5601600" y="5164991"/>
            <a:ext cx="6235200" cy="600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6400" indent="-228600" algn="l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5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8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1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3600" b="1" dirty="0">
                <a:solidFill>
                  <a:schemeClr val="accent5">
                    <a:lumMod val="50000"/>
                  </a:schemeClr>
                </a:solidFill>
              </a:rPr>
              <a:t>Innovative Schulkonzepte</a:t>
            </a:r>
          </a:p>
          <a:p>
            <a:pPr marL="0" indent="0">
              <a:buFont typeface="Arial"/>
              <a:buNone/>
              <a:defRPr/>
            </a:pPr>
            <a:endParaRPr lang="de-DE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795E5B51-9A2E-F313-BB42-BBE8031BB0F3}"/>
              </a:ext>
            </a:extLst>
          </p:cNvPr>
          <p:cNvSpPr txBox="1">
            <a:spLocks/>
          </p:cNvSpPr>
          <p:nvPr/>
        </p:nvSpPr>
        <p:spPr bwMode="auto">
          <a:xfrm>
            <a:off x="6581540" y="1028944"/>
            <a:ext cx="3411083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46400" indent="-228600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2pPr>
            <a:lvl3pPr marL="675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3pPr>
            <a:lvl4pPr marL="88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4pPr>
            <a:lvl5pPr marL="1121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sz="3600" dirty="0">
                <a:solidFill>
                  <a:srgbClr val="DB25A7"/>
                </a:solidFill>
              </a:rPr>
              <a:t>Sprachbildung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1D4D8E1-AAB7-8527-22E1-9E46454CDA21}"/>
              </a:ext>
            </a:extLst>
          </p:cNvPr>
          <p:cNvSpPr txBox="1">
            <a:spLocks/>
          </p:cNvSpPr>
          <p:nvPr/>
        </p:nvSpPr>
        <p:spPr bwMode="auto">
          <a:xfrm>
            <a:off x="792796" y="3082849"/>
            <a:ext cx="3411083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46400" indent="-228600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2pPr>
            <a:lvl3pPr marL="675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3pPr>
            <a:lvl4pPr marL="88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4pPr>
            <a:lvl5pPr marL="1121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sz="3600" dirty="0">
                <a:solidFill>
                  <a:schemeClr val="accent2">
                    <a:lumMod val="75000"/>
                  </a:schemeClr>
                </a:solidFill>
              </a:rPr>
              <a:t>Gesundheit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85DF9875-2E98-86D6-4731-DB79556F24E4}"/>
              </a:ext>
            </a:extLst>
          </p:cNvPr>
          <p:cNvSpPr txBox="1">
            <a:spLocks/>
          </p:cNvSpPr>
          <p:nvPr/>
        </p:nvSpPr>
        <p:spPr bwMode="auto">
          <a:xfrm>
            <a:off x="4875998" y="3649003"/>
            <a:ext cx="3411083" cy="462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46400" indent="-228600" defTabSz="73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2pPr>
            <a:lvl3pPr marL="675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3pPr>
            <a:lvl4pPr marL="88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4pPr>
            <a:lvl5pPr marL="1121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/>
              <a:buChar char="•"/>
              <a:defRPr sz="1750" b="0" i="0">
                <a:latin typeface="Arial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sz="3600" dirty="0">
                <a:solidFill>
                  <a:srgbClr val="FF0000"/>
                </a:solidFill>
              </a:rPr>
              <a:t>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28253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005176"/>
      </a:dk2>
      <a:lt2>
        <a:srgbClr val="005176"/>
      </a:lt2>
      <a:accent1>
        <a:srgbClr val="005176"/>
      </a:accent1>
      <a:accent2>
        <a:srgbClr val="00A1C0"/>
      </a:accent2>
      <a:accent3>
        <a:srgbClr val="00A1C0"/>
      </a:accent3>
      <a:accent4>
        <a:srgbClr val="E05A52"/>
      </a:accent4>
      <a:accent5>
        <a:srgbClr val="E05A52"/>
      </a:accent5>
      <a:accent6>
        <a:srgbClr val="E05A52"/>
      </a:accent6>
      <a:hlink>
        <a:srgbClr val="00A1C0"/>
      </a:hlink>
      <a:folHlink>
        <a:srgbClr val="E05A52"/>
      </a:folHlink>
    </a:clrScheme>
    <a:fontScheme name="UzK 2023">
      <a:majorFont>
        <a:latin typeface="Albert Sans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K_PPT-Master_230201" id="{B5418ECA-8C0A-8F41-8796-9ECF9392E09D}" vid="{F9A25019-F941-2746-8D73-6550E2F118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Breitbild</PresentationFormat>
  <Paragraphs>157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Wingdings</vt:lpstr>
      <vt:lpstr>Arial</vt:lpstr>
      <vt:lpstr>Albert Sans</vt:lpstr>
      <vt:lpstr>Calibri</vt:lpstr>
      <vt:lpstr>Office</vt:lpstr>
      <vt:lpstr>Das Eignungs- und Orientierungspraktikum </vt:lpstr>
      <vt:lpstr>Inhalt dieser Sitzung</vt:lpstr>
      <vt:lpstr>Der EOP Begleitkurs digital: Alle Informationen auf einen Blick</vt:lpstr>
      <vt:lpstr>Check-in</vt:lpstr>
      <vt:lpstr>Check-In</vt:lpstr>
      <vt:lpstr>Impulsvorträge</vt:lpstr>
      <vt:lpstr>02. Präsentieren – Das ist wichtig</vt:lpstr>
      <vt:lpstr>Impulsreferate der Lernteams</vt:lpstr>
      <vt:lpstr>Impulsvorträge</vt:lpstr>
      <vt:lpstr>Einstieg  forschendes Lernen</vt:lpstr>
      <vt:lpstr>Forschendes Lernen</vt:lpstr>
      <vt:lpstr>Forschendes Lernen</vt:lpstr>
      <vt:lpstr>Lernmodule Beobachtung</vt:lpstr>
      <vt:lpstr>Hausaufgaben</vt:lpstr>
      <vt:lpstr>Ausblick und Check-out</vt:lpstr>
      <vt:lpstr>Aufgabe für die 9. Sitzung</vt:lpstr>
      <vt:lpstr>Ausblick</vt:lpstr>
      <vt:lpstr>Check-Out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Bernhöft</dc:creator>
  <cp:lastModifiedBy>Iris Flagmeyer</cp:lastModifiedBy>
  <cp:revision>87</cp:revision>
  <dcterms:created xsi:type="dcterms:W3CDTF">2023-01-31T13:16:58Z</dcterms:created>
  <dcterms:modified xsi:type="dcterms:W3CDTF">2025-08-08T09:41:34Z</dcterms:modified>
</cp:coreProperties>
</file>