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sldIdLst>
    <p:sldId id="272" r:id="rId2"/>
    <p:sldId id="509" r:id="rId3"/>
    <p:sldId id="553" r:id="rId4"/>
    <p:sldId id="259" r:id="rId5"/>
    <p:sldId id="510" r:id="rId6"/>
    <p:sldId id="261" r:id="rId7"/>
    <p:sldId id="274" r:id="rId8"/>
    <p:sldId id="275" r:id="rId9"/>
    <p:sldId id="303" r:id="rId10"/>
    <p:sldId id="276" r:id="rId11"/>
    <p:sldId id="512" r:id="rId12"/>
    <p:sldId id="304" r:id="rId13"/>
    <p:sldId id="278" r:id="rId14"/>
    <p:sldId id="513" r:id="rId15"/>
    <p:sldId id="279" r:id="rId16"/>
    <p:sldId id="263" r:id="rId17"/>
    <p:sldId id="516" r:id="rId18"/>
    <p:sldId id="264" r:id="rId19"/>
    <p:sldId id="517" r:id="rId20"/>
    <p:sldId id="554" r:id="rId21"/>
    <p:sldId id="519" r:id="rId22"/>
    <p:sldId id="257" r:id="rId23"/>
    <p:sldId id="518" r:id="rId24"/>
    <p:sldId id="260" r:id="rId25"/>
    <p:sldId id="520" r:id="rId26"/>
    <p:sldId id="508" r:id="rId27"/>
    <p:sldId id="287" r:id="rId28"/>
    <p:sldId id="299" r:id="rId29"/>
  </p:sldIdLst>
  <p:sldSz cx="12192000" cy="6858000"/>
  <p:notesSz cx="6858000" cy="9144000"/>
  <p:embeddedFontLst>
    <p:embeddedFont>
      <p:font typeface="Albert Sans" panose="020B0604020202020204" charset="0"/>
      <p:regular r:id="rId31"/>
      <p:bold r:id="rId32"/>
      <p:italic r:id="rId33"/>
      <p:boldItalic r:id="rId3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95F"/>
    <a:srgbClr val="69B5F8"/>
    <a:srgbClr val="619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5" autoAdjust="0"/>
    <p:restoredTop sz="84486" autoAdjust="0"/>
  </p:normalViewPr>
  <p:slideViewPr>
    <p:cSldViewPr snapToGrid="0" showGuides="1">
      <p:cViewPr varScale="1">
        <p:scale>
          <a:sx n="134" d="100"/>
          <a:sy n="134" d="100"/>
        </p:scale>
        <p:origin x="1254" y="12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E479C-8473-5649-B36A-750E7B20C633}" type="datetimeFigureOut">
              <a:rPr lang="de-DE" smtClean="0"/>
              <a:t>17.09.2025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E2BE3-FDEB-B245-8AD9-FE155515E7DC}" type="slidenum">
              <a:rPr lang="de-DE" smtClean="0"/>
              <a:t>‹Nr.›</a:t>
            </a:fld>
            <a:endParaRPr lang="de-DE"/>
          </a:p>
        </p:txBody>
      </p:sp>
    </p:spTree>
    <p:extLst>
      <p:ext uri="{BB962C8B-B14F-4D97-AF65-F5344CB8AC3E}">
        <p14:creationId xmlns:p14="http://schemas.microsoft.com/office/powerpoint/2010/main" val="223596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Zeitplan:</a:t>
            </a:r>
          </a:p>
          <a:p>
            <a:pPr marL="228600" indent="-228600">
              <a:buAutoNum type="arabicPeriod"/>
            </a:pPr>
            <a:r>
              <a:rPr lang="de-DE" dirty="0"/>
              <a:t>Begrüßung und Check-In: 10 Min.</a:t>
            </a:r>
          </a:p>
          <a:p>
            <a:pPr marL="228600" indent="-228600">
              <a:buAutoNum type="arabicPeriod"/>
            </a:pPr>
            <a:r>
              <a:rPr lang="de-DE" dirty="0"/>
              <a:t>Rückblick 5 Min.</a:t>
            </a:r>
          </a:p>
          <a:p>
            <a:pPr marL="228600" indent="-228600">
              <a:buAutoNum type="arabicPeriod"/>
            </a:pPr>
            <a:r>
              <a:rPr lang="de-DE" dirty="0"/>
              <a:t>Beobachtungsfragen 25 Min.</a:t>
            </a:r>
          </a:p>
          <a:p>
            <a:pPr marL="228600" indent="-228600">
              <a:buAutoNum type="arabicPeriod"/>
            </a:pPr>
            <a:r>
              <a:rPr lang="de-DE" dirty="0"/>
              <a:t>Portfolio und Entwicklungsaufgabe 25 Min.</a:t>
            </a:r>
          </a:p>
          <a:p>
            <a:pPr marL="228600" indent="-228600">
              <a:buAutoNum type="arabicPeriod"/>
            </a:pPr>
            <a:r>
              <a:rPr lang="de-DE" dirty="0"/>
              <a:t>Ausblick und Check-out: 10 Min.</a:t>
            </a:r>
          </a:p>
          <a:p>
            <a:pPr marL="0" indent="0">
              <a:buNone/>
            </a:pPr>
            <a:r>
              <a:rPr lang="de-DE" dirty="0"/>
              <a:t>     +  Portfolioarbeit 15 Min.</a:t>
            </a:r>
          </a:p>
        </p:txBody>
      </p:sp>
      <p:sp>
        <p:nvSpPr>
          <p:cNvPr id="4" name="Foliennummernplatzhalter 3"/>
          <p:cNvSpPr>
            <a:spLocks noGrp="1"/>
          </p:cNvSpPr>
          <p:nvPr>
            <p:ph type="sldNum" sz="quarter" idx="5"/>
          </p:nvPr>
        </p:nvSpPr>
        <p:spPr/>
        <p:txBody>
          <a:bodyPr/>
          <a:lstStyle/>
          <a:p>
            <a:fld id="{98CE2BE3-FDEB-B245-8AD9-FE155515E7DC}" type="slidenum">
              <a:rPr lang="de-DE" smtClean="0"/>
              <a:t>2</a:t>
            </a:fld>
            <a:endParaRPr lang="de-DE"/>
          </a:p>
        </p:txBody>
      </p:sp>
    </p:spTree>
    <p:extLst>
      <p:ext uri="{BB962C8B-B14F-4D97-AF65-F5344CB8AC3E}">
        <p14:creationId xmlns:p14="http://schemas.microsoft.com/office/powerpoint/2010/main" val="81946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15</a:t>
            </a:fld>
            <a:endParaRPr lang="de-DE"/>
          </a:p>
        </p:txBody>
      </p:sp>
    </p:spTree>
    <p:extLst>
      <p:ext uri="{BB962C8B-B14F-4D97-AF65-F5344CB8AC3E}">
        <p14:creationId xmlns:p14="http://schemas.microsoft.com/office/powerpoint/2010/main" val="1451380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16</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Folie 10:</a:t>
            </a:r>
          </a:p>
          <a:p>
            <a:pPr>
              <a:defRPr/>
            </a:pPr>
            <a:r>
              <a:rPr lang="de-DE" dirty="0"/>
              <a:t>Das sind Beispiele für Entwicklungsaufgaben aus den letzten Semestern.</a:t>
            </a:r>
          </a:p>
          <a:p>
            <a:pPr>
              <a:defRPr/>
            </a:pPr>
            <a:endParaRPr lang="de-DE" dirty="0"/>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17</a:t>
            </a:fld>
            <a:endParaRPr lang="de-DE"/>
          </a:p>
        </p:txBody>
      </p:sp>
    </p:spTree>
    <p:extLst>
      <p:ext uri="{BB962C8B-B14F-4D97-AF65-F5344CB8AC3E}">
        <p14:creationId xmlns:p14="http://schemas.microsoft.com/office/powerpoint/2010/main" val="344380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Wurde bereits vorbereitend von den Studierenden durchgeführt.</a:t>
            </a:r>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18</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lang="de-DE"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19</a:t>
            </a:fld>
            <a:endParaRPr lang="de-DE"/>
          </a:p>
        </p:txBody>
      </p:sp>
    </p:spTree>
    <p:extLst>
      <p:ext uri="{BB962C8B-B14F-4D97-AF65-F5344CB8AC3E}">
        <p14:creationId xmlns:p14="http://schemas.microsoft.com/office/powerpoint/2010/main" val="4096931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F8A39-CAD6-1F18-2F2D-F49981A5CDCB}"/>
            </a:ext>
          </a:extLst>
        </p:cNvPr>
        <p:cNvGrpSpPr/>
        <p:nvPr/>
      </p:nvGrpSpPr>
      <p:grpSpPr bwMode="auto">
        <a:xfrm>
          <a:off x="0" y="0"/>
          <a:ext cx="0" cy="0"/>
          <a:chOff x="0" y="0"/>
          <a:chExt cx="0" cy="0"/>
        </a:xfrm>
      </p:grpSpPr>
      <p:sp>
        <p:nvSpPr>
          <p:cNvPr id="2" name="Folienbildplatzhalter 1">
            <a:extLst>
              <a:ext uri="{FF2B5EF4-FFF2-40B4-BE49-F238E27FC236}">
                <a16:creationId xmlns:a16="http://schemas.microsoft.com/office/drawing/2014/main" id="{46A06CE7-0677-EA72-CB91-C9E002179432}"/>
              </a:ext>
            </a:extLst>
          </p:cNvPr>
          <p:cNvSpPr>
            <a:spLocks noGrp="1" noRot="1" noChangeAspect="1"/>
          </p:cNvSpPr>
          <p:nvPr>
            <p:ph type="sldImg"/>
          </p:nvPr>
        </p:nvSpPr>
        <p:spPr bwMode="auto"/>
      </p:sp>
      <p:sp>
        <p:nvSpPr>
          <p:cNvPr id="3" name="Notizenplatzhalter 2">
            <a:extLst>
              <a:ext uri="{FF2B5EF4-FFF2-40B4-BE49-F238E27FC236}">
                <a16:creationId xmlns:a16="http://schemas.microsoft.com/office/drawing/2014/main" id="{94EA61EA-08D2-4511-161D-BD0EA5816271}"/>
              </a:ext>
            </a:extLst>
          </p:cNvPr>
          <p:cNvSpPr>
            <a:spLocks noGrp="1"/>
          </p:cNvSpPr>
          <p:nvPr>
            <p:ph type="body" idx="1"/>
          </p:nvPr>
        </p:nvSpPr>
        <p:spPr bwMode="auto"/>
        <p:txBody>
          <a:bodyPr/>
          <a:lstStyle/>
          <a:p>
            <a:pPr>
              <a:defRPr/>
            </a:pPr>
            <a:endParaRPr lang="de-DE" dirty="0"/>
          </a:p>
        </p:txBody>
      </p:sp>
      <p:sp>
        <p:nvSpPr>
          <p:cNvPr id="4" name="Foliennummernplatzhalter 3">
            <a:extLst>
              <a:ext uri="{FF2B5EF4-FFF2-40B4-BE49-F238E27FC236}">
                <a16:creationId xmlns:a16="http://schemas.microsoft.com/office/drawing/2014/main" id="{94C1814A-17E0-2CE0-2815-D07E56F4442C}"/>
              </a:ext>
            </a:extLst>
          </p:cNvPr>
          <p:cNvSpPr>
            <a:spLocks noGrp="1"/>
          </p:cNvSpPr>
          <p:nvPr>
            <p:ph type="sldNum" sz="quarter" idx="5"/>
          </p:nvPr>
        </p:nvSpPr>
        <p:spPr bwMode="auto"/>
        <p:txBody>
          <a:bodyPr/>
          <a:lstStyle/>
          <a:p>
            <a:pPr>
              <a:defRPr/>
            </a:pPr>
            <a:fld id="{98CE2BE3-FDEB-B245-8AD9-FE155515E7DC}" type="slidenum">
              <a:rPr lang="de-DE"/>
              <a:t>20</a:t>
            </a:fld>
            <a:endParaRPr lang="de-DE"/>
          </a:p>
        </p:txBody>
      </p:sp>
    </p:spTree>
    <p:extLst>
      <p:ext uri="{BB962C8B-B14F-4D97-AF65-F5344CB8AC3E}">
        <p14:creationId xmlns:p14="http://schemas.microsoft.com/office/powerpoint/2010/main" val="74616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DF99-0845-3F82-C2C7-D94FD1B8AE5E}"/>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5DEB923B-D429-8D86-060B-CADEFB1EB3C9}"/>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9FA17F59-2066-8B3E-CDF4-601A08E6FE42}"/>
              </a:ext>
            </a:extLst>
          </p:cNvPr>
          <p:cNvSpPr>
            <a:spLocks noGrp="1"/>
          </p:cNvSpPr>
          <p:nvPr>
            <p:ph type="body" idx="1"/>
          </p:nvPr>
        </p:nvSpPr>
        <p:spPr bwMode="auto"/>
        <p:txBody>
          <a:bodyPr/>
          <a:lstStyle/>
          <a:p>
            <a:pPr>
              <a:defRPr/>
            </a:pPr>
            <a:r>
              <a:rPr lang="de-DE" dirty="0"/>
              <a:t>Falls ausreichend Zeit ist, können als Vorbereitung auf das Praktikum mit Hilfe von Fallvignetten verschieden herausfordernde Situationen thematisiert werden.</a:t>
            </a:r>
            <a:endParaRPr dirty="0"/>
          </a:p>
        </p:txBody>
      </p:sp>
      <p:sp>
        <p:nvSpPr>
          <p:cNvPr id="4" name="Slide Number Placeholder 3">
            <a:extLst>
              <a:ext uri="{FF2B5EF4-FFF2-40B4-BE49-F238E27FC236}">
                <a16:creationId xmlns:a16="http://schemas.microsoft.com/office/drawing/2014/main" id="{8FC49AC8-5F89-2615-AA3E-1A74D7D0078F}"/>
              </a:ext>
            </a:extLst>
          </p:cNvPr>
          <p:cNvSpPr>
            <a:spLocks noGrp="1"/>
          </p:cNvSpPr>
          <p:nvPr>
            <p:ph type="sldNum" sz="quarter" idx="10"/>
          </p:nvPr>
        </p:nvSpPr>
        <p:spPr bwMode="auto"/>
        <p:txBody>
          <a:bodyPr/>
          <a:lstStyle/>
          <a:p>
            <a:pPr>
              <a:defRPr/>
            </a:pPr>
            <a:fld id="{8D804F28-8B83-338E-E17A-847DA0D0B3D4}" type="slidenum">
              <a:rPr/>
              <a:t>21</a:t>
            </a:fld>
            <a:endParaRPr/>
          </a:p>
        </p:txBody>
      </p:sp>
    </p:spTree>
    <p:extLst>
      <p:ext uri="{BB962C8B-B14F-4D97-AF65-F5344CB8AC3E}">
        <p14:creationId xmlns:p14="http://schemas.microsoft.com/office/powerpoint/2010/main" val="4286578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Fallbeispiel 1 – Handlungsoptionen:</a:t>
            </a:r>
          </a:p>
          <a:p>
            <a:r>
              <a:rPr lang="de-DE" dirty="0"/>
              <a:t>Mentor*innen / Praktikums*beauftragte ansprechen und sich Hilfe holen; ZfL-Beratungszentrum kontaktieren; sich von dem beobachteten Verhalten abgrenzen</a:t>
            </a:r>
          </a:p>
        </p:txBody>
      </p:sp>
      <p:sp>
        <p:nvSpPr>
          <p:cNvPr id="4" name="Foliennummernplatzhalter 3"/>
          <p:cNvSpPr>
            <a:spLocks noGrp="1"/>
          </p:cNvSpPr>
          <p:nvPr>
            <p:ph type="sldNum" sz="quarter" idx="5"/>
          </p:nvPr>
        </p:nvSpPr>
        <p:spPr/>
        <p:txBody>
          <a:bodyPr/>
          <a:lstStyle/>
          <a:p>
            <a:fld id="{98CE2BE3-FDEB-B245-8AD9-FE155515E7DC}" type="slidenum">
              <a:rPr lang="de-DE" smtClean="0"/>
              <a:t>22</a:t>
            </a:fld>
            <a:endParaRPr lang="de-DE"/>
          </a:p>
        </p:txBody>
      </p:sp>
    </p:spTree>
    <p:extLst>
      <p:ext uri="{BB962C8B-B14F-4D97-AF65-F5344CB8AC3E}">
        <p14:creationId xmlns:p14="http://schemas.microsoft.com/office/powerpoint/2010/main" val="505390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Fallbeispiel 2 – Handlungsoptionen:</a:t>
            </a:r>
          </a:p>
          <a:p>
            <a:r>
              <a:rPr lang="de-DE" dirty="0"/>
              <a:t>Mentor*innen / Praktikums*beauftragte ansprechen und sich Hilfe holen; auf Veröffentlichungen des MSB hinweisen, in dem die Rechte der Praktikant*innen beschrieben sind (https://bass.schule.nrw/Inhalt/12448.htm#:~:text=(3)%20Die%20Schulleitung%20stellt%20sicher,Einsatz%20der%20Praktikantinnen%20und%20Praktikanten und https://www.schulministerium.nrw/sites/default/files/documents/EOP-Handreichung.pdf); ZfL-Beratungszentrum kontaktieren</a:t>
            </a:r>
          </a:p>
        </p:txBody>
      </p:sp>
      <p:sp>
        <p:nvSpPr>
          <p:cNvPr id="4" name="Foliennummernplatzhalter 3"/>
          <p:cNvSpPr>
            <a:spLocks noGrp="1"/>
          </p:cNvSpPr>
          <p:nvPr>
            <p:ph type="sldNum" sz="quarter" idx="5"/>
          </p:nvPr>
        </p:nvSpPr>
        <p:spPr/>
        <p:txBody>
          <a:bodyPr/>
          <a:lstStyle/>
          <a:p>
            <a:fld id="{98CE2BE3-FDEB-B245-8AD9-FE155515E7DC}" type="slidenum">
              <a:rPr lang="de-DE" smtClean="0"/>
              <a:t>23</a:t>
            </a:fld>
            <a:endParaRPr lang="de-DE"/>
          </a:p>
        </p:txBody>
      </p:sp>
    </p:spTree>
    <p:extLst>
      <p:ext uri="{BB962C8B-B14F-4D97-AF65-F5344CB8AC3E}">
        <p14:creationId xmlns:p14="http://schemas.microsoft.com/office/powerpoint/2010/main" val="313196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Fallbeispiel 3 – Handlungsoptionen:</a:t>
            </a:r>
          </a:p>
          <a:p>
            <a:r>
              <a:rPr lang="de-DE" dirty="0"/>
              <a:t>Mentor*innen / Praktikums*beauftragte ansprechen; Gespräch mit Klassenlehrer*in suchen; spiegeln: „deine Bemerkungen verletzen“; bei schwierigen, mulmigen Situationen immer andere Lehrpersonen/Aufsicht ansprechen und sich Hilfe holen; </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24</a:t>
            </a:fld>
            <a:endParaRPr lang="de-DE"/>
          </a:p>
        </p:txBody>
      </p:sp>
    </p:spTree>
    <p:extLst>
      <p:ext uri="{BB962C8B-B14F-4D97-AF65-F5344CB8AC3E}">
        <p14:creationId xmlns:p14="http://schemas.microsoft.com/office/powerpoint/2010/main" val="208336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5"/>
          </p:nvPr>
        </p:nvSpPr>
        <p:spPr/>
        <p:txBody>
          <a:bodyPr/>
          <a:lstStyle/>
          <a:p>
            <a:fld id="{98CE2BE3-FDEB-B245-8AD9-FE155515E7DC}" type="slidenum">
              <a:rPr lang="de-DE" smtClean="0"/>
              <a:t>3</a:t>
            </a:fld>
            <a:endParaRPr lang="de-DE"/>
          </a:p>
        </p:txBody>
      </p:sp>
    </p:spTree>
    <p:extLst>
      <p:ext uri="{BB962C8B-B14F-4D97-AF65-F5344CB8AC3E}">
        <p14:creationId xmlns:p14="http://schemas.microsoft.com/office/powerpoint/2010/main" val="2642790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49199-CAD5-7A0F-7B24-BDE60C034B5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34E342E-A614-6E38-4BC5-A1296F2ECB5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0B1317B-5648-F970-E357-21B56D655960}"/>
              </a:ext>
            </a:extLst>
          </p:cNvPr>
          <p:cNvSpPr>
            <a:spLocks noGrp="1"/>
          </p:cNvSpPr>
          <p:nvPr>
            <p:ph type="body" idx="1"/>
          </p:nvPr>
        </p:nvSpPr>
        <p:spPr/>
        <p:txBody>
          <a:bodyPr/>
          <a:lstStyle/>
          <a:p>
            <a:r>
              <a:rPr lang="de-DE" dirty="0"/>
              <a:t>Fallbeispiel 4 – Handlungsoptionen:</a:t>
            </a:r>
          </a:p>
          <a:p>
            <a:r>
              <a:rPr lang="de-DE" dirty="0"/>
              <a:t>Darauf hinweisen, dass dies rechtlich nicht zulässig ist, da Praktikant*innen keine Aufsichtspflicht übernehmen dürfen; Hinweis auf rechtliche Grundlagen</a:t>
            </a:r>
          </a:p>
          <a:p>
            <a:endParaRPr lang="de-DE" dirty="0"/>
          </a:p>
        </p:txBody>
      </p:sp>
      <p:sp>
        <p:nvSpPr>
          <p:cNvPr id="4" name="Foliennummernplatzhalter 3">
            <a:extLst>
              <a:ext uri="{FF2B5EF4-FFF2-40B4-BE49-F238E27FC236}">
                <a16:creationId xmlns:a16="http://schemas.microsoft.com/office/drawing/2014/main" id="{44318396-9509-280C-DB09-83558ECD7C3E}"/>
              </a:ext>
            </a:extLst>
          </p:cNvPr>
          <p:cNvSpPr>
            <a:spLocks noGrp="1"/>
          </p:cNvSpPr>
          <p:nvPr>
            <p:ph type="sldNum" sz="quarter" idx="5"/>
          </p:nvPr>
        </p:nvSpPr>
        <p:spPr/>
        <p:txBody>
          <a:bodyPr/>
          <a:lstStyle/>
          <a:p>
            <a:fld id="{98CE2BE3-FDEB-B245-8AD9-FE155515E7DC}" type="slidenum">
              <a:rPr lang="de-DE" smtClean="0"/>
              <a:t>25</a:t>
            </a:fld>
            <a:endParaRPr lang="de-DE"/>
          </a:p>
        </p:txBody>
      </p:sp>
    </p:spTree>
    <p:extLst>
      <p:ext uri="{BB962C8B-B14F-4D97-AF65-F5344CB8AC3E}">
        <p14:creationId xmlns:p14="http://schemas.microsoft.com/office/powerpoint/2010/main" val="2563275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D804F28-8B83-338E-E17A-847DA0D0B3D4}" type="slidenum">
              <a:rPr/>
              <a:t>26</a:t>
            </a:fld>
            <a:endParaRPr/>
          </a:p>
        </p:txBody>
      </p:sp>
    </p:spTree>
    <p:extLst>
      <p:ext uri="{BB962C8B-B14F-4D97-AF65-F5344CB8AC3E}">
        <p14:creationId xmlns:p14="http://schemas.microsoft.com/office/powerpoint/2010/main" val="205632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16: </a:t>
            </a:r>
            <a:endParaRPr lang="de-DE" dirty="0"/>
          </a:p>
          <a:p>
            <a:r>
              <a:rPr lang="de-DE" dirty="0"/>
              <a:t>Positionieren auf einer Linie: sehr gut – sehr schlecht </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28</a:t>
            </a:fld>
            <a:endParaRPr lang="de-DE"/>
          </a:p>
        </p:txBody>
      </p:sp>
    </p:spTree>
    <p:extLst>
      <p:ext uri="{BB962C8B-B14F-4D97-AF65-F5344CB8AC3E}">
        <p14:creationId xmlns:p14="http://schemas.microsoft.com/office/powerpoint/2010/main" val="123286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A89CD1-0A37-C068-15CF-EAFE7B6624F6}" type="slidenum">
              <a:rP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Folie 4 : </a:t>
            </a:r>
            <a:endParaRPr lang="de-DE" dirty="0"/>
          </a:p>
          <a:p>
            <a:pPr>
              <a:defRPr/>
            </a:pPr>
            <a:r>
              <a:rPr lang="de-DE" dirty="0"/>
              <a:t>Frage als Check-In – kurze Rückmeldung von jeder Person</a:t>
            </a:r>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5</a:t>
            </a:fld>
            <a:endParaRPr lang="de-DE"/>
          </a:p>
        </p:txBody>
      </p:sp>
    </p:spTree>
    <p:extLst>
      <p:ext uri="{BB962C8B-B14F-4D97-AF65-F5344CB8AC3E}">
        <p14:creationId xmlns:p14="http://schemas.microsoft.com/office/powerpoint/2010/main" val="276918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D804F28-8B83-338E-E17A-847DA0D0B3D4}" type="slidenum">
              <a:r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D804F28-8B83-338E-E17A-847DA0D0B3D4}" type="slidenum">
              <a:rPr/>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10:</a:t>
            </a:r>
          </a:p>
          <a:p>
            <a:r>
              <a:rPr lang="de-DE" dirty="0"/>
              <a:t>Tandembildung durch Abzählen - </a:t>
            </a:r>
          </a:p>
        </p:txBody>
      </p:sp>
      <p:sp>
        <p:nvSpPr>
          <p:cNvPr id="4" name="Foliennummernplatzhalter 3"/>
          <p:cNvSpPr>
            <a:spLocks noGrp="1"/>
          </p:cNvSpPr>
          <p:nvPr>
            <p:ph type="sldNum" sz="quarter" idx="5"/>
          </p:nvPr>
        </p:nvSpPr>
        <p:spPr/>
        <p:txBody>
          <a:bodyPr/>
          <a:lstStyle/>
          <a:p>
            <a:fld id="{98CE2BE3-FDEB-B245-8AD9-FE155515E7DC}" type="slidenum">
              <a:rPr lang="de-DE" smtClean="0"/>
              <a:t>11</a:t>
            </a:fld>
            <a:endParaRPr lang="de-DE"/>
          </a:p>
        </p:txBody>
      </p:sp>
    </p:spTree>
    <p:extLst>
      <p:ext uri="{BB962C8B-B14F-4D97-AF65-F5344CB8AC3E}">
        <p14:creationId xmlns:p14="http://schemas.microsoft.com/office/powerpoint/2010/main" val="92105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8227A-4362-430E-8278-A1712BAA03F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427556-6690-BB64-D241-806E1FF0CA6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9F7442-1B5D-AED9-432A-BF3BE7D5706C}"/>
              </a:ext>
            </a:extLst>
          </p:cNvPr>
          <p:cNvSpPr>
            <a:spLocks noGrp="1"/>
          </p:cNvSpPr>
          <p:nvPr>
            <p:ph type="body" idx="1"/>
          </p:nvPr>
        </p:nvSpPr>
        <p:spPr/>
        <p:txBody>
          <a:bodyPr/>
          <a:lstStyle/>
          <a:p>
            <a:r>
              <a:rPr lang="de-DE" dirty="0"/>
              <a:t>Folie 10:</a:t>
            </a:r>
          </a:p>
          <a:p>
            <a:r>
              <a:rPr lang="de-DE" dirty="0"/>
              <a:t>Tandembildung durch Abzählen - </a:t>
            </a:r>
          </a:p>
        </p:txBody>
      </p:sp>
      <p:sp>
        <p:nvSpPr>
          <p:cNvPr id="4" name="Foliennummernplatzhalter 3">
            <a:extLst>
              <a:ext uri="{FF2B5EF4-FFF2-40B4-BE49-F238E27FC236}">
                <a16:creationId xmlns:a16="http://schemas.microsoft.com/office/drawing/2014/main" id="{D25A4A84-FF4E-B96D-CC52-694E64AED3CD}"/>
              </a:ext>
            </a:extLst>
          </p:cNvPr>
          <p:cNvSpPr>
            <a:spLocks noGrp="1"/>
          </p:cNvSpPr>
          <p:nvPr>
            <p:ph type="sldNum" sz="quarter" idx="5"/>
          </p:nvPr>
        </p:nvSpPr>
        <p:spPr/>
        <p:txBody>
          <a:bodyPr/>
          <a:lstStyle/>
          <a:p>
            <a:fld id="{98CE2BE3-FDEB-B245-8AD9-FE155515E7DC}" type="slidenum">
              <a:rPr lang="de-DE" smtClean="0"/>
              <a:t>12</a:t>
            </a:fld>
            <a:endParaRPr lang="de-DE"/>
          </a:p>
        </p:txBody>
      </p:sp>
    </p:spTree>
    <p:extLst>
      <p:ext uri="{BB962C8B-B14F-4D97-AF65-F5344CB8AC3E}">
        <p14:creationId xmlns:p14="http://schemas.microsoft.com/office/powerpoint/2010/main" val="146902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C10F3-C78B-0487-521A-5EA2D2903F0E}"/>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A22D2FC8-1061-8717-7D00-29212BAE44A0}"/>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659C89E8-D0EA-6526-0C88-4D07BAA373F7}"/>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FFCDF054-B36D-3B86-CF9C-8FBF7C400A30}"/>
              </a:ext>
            </a:extLst>
          </p:cNvPr>
          <p:cNvSpPr>
            <a:spLocks noGrp="1"/>
          </p:cNvSpPr>
          <p:nvPr>
            <p:ph type="sldNum" sz="quarter" idx="10"/>
          </p:nvPr>
        </p:nvSpPr>
        <p:spPr bwMode="auto"/>
        <p:txBody>
          <a:bodyPr/>
          <a:lstStyle/>
          <a:p>
            <a:pPr>
              <a:defRPr/>
            </a:pPr>
            <a:fld id="{8D804F28-8B83-338E-E17A-847DA0D0B3D4}" type="slidenum">
              <a:rPr/>
              <a:t>14</a:t>
            </a:fld>
            <a:endParaRPr/>
          </a:p>
        </p:txBody>
      </p:sp>
    </p:spTree>
    <p:extLst>
      <p:ext uri="{BB962C8B-B14F-4D97-AF65-F5344CB8AC3E}">
        <p14:creationId xmlns:p14="http://schemas.microsoft.com/office/powerpoint/2010/main" val="1953201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bert Sans" pitchFamily="2"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cs typeface="Arial" panose="020B0604020202020204" pitchFamily="34" charset="0"/>
              </a:defRPr>
            </a:lvl1pPr>
          </a:lstStyle>
          <a:p>
            <a:fld id="{5B7AFE83-4F19-462B-9CDE-B0F73FB92808}" type="datetime1">
              <a:rPr lang="de-DE" smtClean="0"/>
              <a:pPr/>
              <a:t>17.09.2025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cs typeface="Arial" panose="020B0604020202020204" pitchFamily="34" charset="0"/>
              </a:defRPr>
            </a:lvl1pPr>
          </a:lstStyle>
          <a:p>
            <a:r>
              <a:rPr lang="de-DE" dirty="0"/>
              <a:t>Institut / Lehrstuhl / Dezernat </a:t>
            </a:r>
          </a:p>
        </p:txBody>
      </p:sp>
      <p:pic>
        <p:nvPicPr>
          <p:cNvPr id="10" name="Grafik 9">
            <a:extLst>
              <a:ext uri="{FF2B5EF4-FFF2-40B4-BE49-F238E27FC236}">
                <a16:creationId xmlns:a16="http://schemas.microsoft.com/office/drawing/2014/main" id="{EEBF9F55-456A-4108-B261-7AB0C7DA60D5}"/>
              </a:ext>
            </a:extLst>
          </p:cNvPr>
          <p:cNvPicPr>
            <a:picLocks noChangeAspect="1"/>
          </p:cNvPicPr>
          <p:nvPr userDrawn="1"/>
        </p:nvPicPr>
        <p:blipFill>
          <a:blip r:embed="rId2"/>
          <a:stretch>
            <a:fillRect/>
          </a:stretch>
        </p:blipFill>
        <p:spPr>
          <a:xfrm>
            <a:off x="390580" y="343856"/>
            <a:ext cx="5505173" cy="1438942"/>
          </a:xfrm>
          <a:prstGeom prst="rect">
            <a:avLst/>
          </a:prstGeom>
        </p:spPr>
      </p:pic>
    </p:spTree>
    <p:extLst>
      <p:ext uri="{BB962C8B-B14F-4D97-AF65-F5344CB8AC3E}">
        <p14:creationId xmlns:p14="http://schemas.microsoft.com/office/powerpoint/2010/main" val="2332740686"/>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nittstitelfolie 0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p:nvPr>
        </p:nvSpPr>
        <p:spPr>
          <a:xfrm>
            <a:off x="695325" y="2846603"/>
            <a:ext cx="8202613" cy="2852737"/>
          </a:xfrm>
        </p:spPr>
        <p:txBody>
          <a:bodyPr anchor="t" anchorCtr="0">
            <a:noAutofit/>
          </a:bodyPr>
          <a:lstStyle>
            <a:lvl1pPr>
              <a:defRPr sz="44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62E2233-BC02-4692-A2EE-F8906B800895}" type="datetime1">
              <a:rPr lang="de-DE" smtClean="0"/>
              <a:pPr/>
              <a:t>17.09.2025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9" name="Rechteck 8">
            <a:extLst>
              <a:ext uri="{FF2B5EF4-FFF2-40B4-BE49-F238E27FC236}">
                <a16:creationId xmlns:a16="http://schemas.microsoft.com/office/drawing/2014/main" id="{148F649C-B269-496B-89B1-C80F1532BAE7}"/>
              </a:ext>
            </a:extLst>
          </p:cNvPr>
          <p:cNvSpPr/>
          <p:nvPr userDrawn="1"/>
        </p:nvSpPr>
        <p:spPr>
          <a:xfrm>
            <a:off x="367985" y="5475192"/>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79E7F823-0DDE-4BD5-BCC9-A9F63991DABD}"/>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191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nittstitelfolie 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6" y="2846603"/>
            <a:ext cx="8202612" cy="2852737"/>
          </a:xfrm>
        </p:spPr>
        <p:txBody>
          <a:bodyPr anchor="t" anchorCtr="0">
            <a:noAutofit/>
          </a:bodyPr>
          <a:lstStyle>
            <a:lvl1pPr>
              <a:defRPr sz="4400">
                <a:solidFill>
                  <a:schemeClr val="tx2"/>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333F1B8E-C7B0-4BC0-A26F-A8AA52BED294}" type="datetime1">
              <a:rPr lang="de-DE" smtClean="0"/>
              <a:pPr/>
              <a:t>17.09.2025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277167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nittstitelfolie 01.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bg1"/>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D6B3EA6A-073E-4897-BB13-6F337A8F6B33}" type="datetime1">
              <a:rPr lang="de-DE" smtClean="0"/>
              <a:pPr/>
              <a:t>17.09.2025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3"/>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indent="0" algn="r">
              <a:buNone/>
              <a:defRPr sz="800" baseline="0">
                <a:solidFill>
                  <a:schemeClr val="bg1"/>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6" name="Rechteck 15">
            <a:extLst>
              <a:ext uri="{FF2B5EF4-FFF2-40B4-BE49-F238E27FC236}">
                <a16:creationId xmlns:a16="http://schemas.microsoft.com/office/drawing/2014/main" id="{17FFE84B-EF92-40D0-9740-F04909E6AD64}"/>
              </a:ext>
            </a:extLst>
          </p:cNvPr>
          <p:cNvSpPr/>
          <p:nvPr userDrawn="1"/>
        </p:nvSpPr>
        <p:spPr>
          <a:xfrm>
            <a:off x="279495" y="6001965"/>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F67073EF-355A-40A5-8BC6-8DD3ED93FD14}"/>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223899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nittstitelfolie 02.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tx2"/>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4F640E49-9379-41A3-8ECE-DB18F4715D8E}" type="datetime1">
              <a:rPr lang="de-DE" smtClean="0"/>
              <a:pPr/>
              <a:t>17.09.2025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marR="0" indent="0" algn="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2"/>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Tree>
    <p:extLst>
      <p:ext uri="{BB962C8B-B14F-4D97-AF65-F5344CB8AC3E}">
        <p14:creationId xmlns:p14="http://schemas.microsoft.com/office/powerpoint/2010/main" val="19542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0" name="Grafik 9">
            <a:extLst>
              <a:ext uri="{FF2B5EF4-FFF2-40B4-BE49-F238E27FC236}">
                <a16:creationId xmlns:a16="http://schemas.microsoft.com/office/drawing/2014/main" id="{517BBDAD-58CA-FBFC-962B-8788EF0E357F}"/>
              </a:ext>
            </a:extLst>
          </p:cNvPr>
          <p:cNvPicPr>
            <a:picLocks noChangeAspect="1"/>
          </p:cNvPicPr>
          <p:nvPr userDrawn="1"/>
        </p:nvPicPr>
        <p:blipFill>
          <a:blip r:embed="rId2"/>
          <a:stretch>
            <a:fillRect/>
          </a:stretch>
        </p:blipFill>
        <p:spPr>
          <a:xfrm>
            <a:off x="547466" y="550977"/>
            <a:ext cx="2715162" cy="1224335"/>
          </a:xfrm>
          <a:prstGeom prst="rect">
            <a:avLst/>
          </a:prstGeom>
        </p:spPr>
      </p:pic>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bert Sans" pitchFamily="2"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cs typeface="Arial" panose="020B0604020202020204" pitchFamily="34" charset="0"/>
              </a:defRPr>
            </a:lvl1pPr>
          </a:lstStyle>
          <a:p>
            <a:fld id="{5B7AFE83-4F19-462B-9CDE-B0F73FB92808}" type="datetime1">
              <a:rPr lang="de-DE" smtClean="0"/>
              <a:pPr/>
              <a:t>17.09.2025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cs typeface="Arial" panose="020B0604020202020204" pitchFamily="34" charset="0"/>
              </a:defRPr>
            </a:lvl1pPr>
          </a:lstStyle>
          <a:p>
            <a:r>
              <a:rPr lang="de-DE" dirty="0"/>
              <a:t>Institut / Lehrstuhl / Dezernat </a:t>
            </a:r>
          </a:p>
        </p:txBody>
      </p:sp>
      <p:pic>
        <p:nvPicPr>
          <p:cNvPr id="9" name="Grafik 8">
            <a:extLst>
              <a:ext uri="{FF2B5EF4-FFF2-40B4-BE49-F238E27FC236}">
                <a16:creationId xmlns:a16="http://schemas.microsoft.com/office/drawing/2014/main" id="{1F98B4C6-DF77-40A4-B3E2-AD83648DA86B}"/>
              </a:ext>
            </a:extLst>
          </p:cNvPr>
          <p:cNvPicPr>
            <a:picLocks noChangeAspect="1"/>
          </p:cNvPicPr>
          <p:nvPr userDrawn="1"/>
        </p:nvPicPr>
        <p:blipFill>
          <a:blip r:embed="rId3"/>
          <a:stretch>
            <a:fillRect/>
          </a:stretch>
        </p:blipFill>
        <p:spPr>
          <a:xfrm>
            <a:off x="3800856" y="681560"/>
            <a:ext cx="963168" cy="963168"/>
          </a:xfrm>
          <a:prstGeom prst="rect">
            <a:avLst/>
          </a:prstGeom>
        </p:spPr>
      </p:pic>
    </p:spTree>
    <p:extLst>
      <p:ext uri="{BB962C8B-B14F-4D97-AF65-F5344CB8AC3E}">
        <p14:creationId xmlns:p14="http://schemas.microsoft.com/office/powerpoint/2010/main" val="832647155"/>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02">
    <p:bg>
      <p:bgPr>
        <a:solidFill>
          <a:schemeClr val="accent1"/>
        </a:solidFill>
        <a:effectLst/>
      </p:bgPr>
    </p:bg>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CF1BF0E-C4E2-4891-8B35-B665088FCB7D}" type="datetime1">
              <a:rPr lang="de-DE" smtClean="0"/>
              <a:pPr/>
              <a:t>17.09.2025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Rechteck 7">
            <a:extLst>
              <a:ext uri="{FF2B5EF4-FFF2-40B4-BE49-F238E27FC236}">
                <a16:creationId xmlns:a16="http://schemas.microsoft.com/office/drawing/2014/main" id="{C4CC51E3-9FDF-4772-B001-FB528A03AC05}"/>
              </a:ext>
            </a:extLst>
          </p:cNvPr>
          <p:cNvSpPr/>
          <p:nvPr userDrawn="1"/>
        </p:nvSpPr>
        <p:spPr>
          <a:xfrm>
            <a:off x="1042416" y="5632078"/>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0CA5DA08-5EC6-4B74-B2DB-4D58D485F294}"/>
              </a:ext>
            </a:extLst>
          </p:cNvPr>
          <p:cNvPicPr>
            <a:picLocks noChangeAspect="1"/>
          </p:cNvPicPr>
          <p:nvPr userDrawn="1"/>
        </p:nvPicPr>
        <p:blipFill>
          <a:blip r:embed="rId2"/>
          <a:stretch>
            <a:fillRect/>
          </a:stretch>
        </p:blipFill>
        <p:spPr>
          <a:xfrm>
            <a:off x="421322" y="304436"/>
            <a:ext cx="5479606" cy="1432259"/>
          </a:xfrm>
          <a:prstGeom prst="rect">
            <a:avLst/>
          </a:prstGeom>
        </p:spPr>
      </p:pic>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cs typeface="Arial" panose="020B0604020202020204" pitchFamily="34" charset="0"/>
              </a:defRPr>
            </a:lvl1pPr>
          </a:lstStyle>
          <a:p>
            <a:r>
              <a:rPr lang="de-DE" dirty="0"/>
              <a:t>Institut / Lehrstuhl / Dezernat </a:t>
            </a:r>
          </a:p>
        </p:txBody>
      </p:sp>
    </p:spTree>
    <p:extLst>
      <p:ext uri="{BB962C8B-B14F-4D97-AF65-F5344CB8AC3E}">
        <p14:creationId xmlns:p14="http://schemas.microsoft.com/office/powerpoint/2010/main" val="9854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2">
    <p:bg>
      <p:bgPr>
        <a:solidFill>
          <a:schemeClr val="accent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36CC2E0-7C72-4ED6-8DE0-7FF007D109EB}"/>
              </a:ext>
            </a:extLst>
          </p:cNvPr>
          <p:cNvSpPr/>
          <p:nvPr userDrawn="1"/>
        </p:nvSpPr>
        <p:spPr>
          <a:xfrm>
            <a:off x="591312" y="5475392"/>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CF1BF0E-C4E2-4891-8B35-B665088FCB7D}" type="datetime1">
              <a:rPr lang="de-DE" smtClean="0"/>
              <a:pPr/>
              <a:t>17.09.2025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cs typeface="Arial" panose="020B0604020202020204" pitchFamily="34" charset="0"/>
              </a:defRPr>
            </a:lvl1pPr>
          </a:lstStyle>
          <a:p>
            <a:r>
              <a:rPr lang="de-DE" dirty="0"/>
              <a:t>Zentrum für Lehrer*innenbildung</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D4A55067-3D7A-4AB7-BB3E-78D0A09F5DE3}"/>
              </a:ext>
            </a:extLst>
          </p:cNvPr>
          <p:cNvPicPr>
            <a:picLocks noChangeAspect="1"/>
          </p:cNvPicPr>
          <p:nvPr userDrawn="1"/>
        </p:nvPicPr>
        <p:blipFill>
          <a:blip r:embed="rId2"/>
          <a:stretch>
            <a:fillRect/>
          </a:stretch>
        </p:blipFill>
        <p:spPr>
          <a:xfrm>
            <a:off x="487680" y="490311"/>
            <a:ext cx="2682852" cy="1209765"/>
          </a:xfrm>
          <a:prstGeom prst="rect">
            <a:avLst/>
          </a:prstGeom>
        </p:spPr>
      </p:pic>
      <p:pic>
        <p:nvPicPr>
          <p:cNvPr id="15" name="Grafik 14">
            <a:extLst>
              <a:ext uri="{FF2B5EF4-FFF2-40B4-BE49-F238E27FC236}">
                <a16:creationId xmlns:a16="http://schemas.microsoft.com/office/drawing/2014/main" id="{87EF9A02-3777-4676-ACF5-0F1A608E2E4E}"/>
              </a:ext>
            </a:extLst>
          </p:cNvPr>
          <p:cNvPicPr>
            <a:picLocks noChangeAspect="1"/>
          </p:cNvPicPr>
          <p:nvPr userDrawn="1"/>
        </p:nvPicPr>
        <p:blipFill>
          <a:blip r:embed="rId3"/>
          <a:stretch>
            <a:fillRect/>
          </a:stretch>
        </p:blipFill>
        <p:spPr>
          <a:xfrm>
            <a:off x="3732543" y="652272"/>
            <a:ext cx="967012" cy="967012"/>
          </a:xfrm>
          <a:prstGeom prst="rect">
            <a:avLst/>
          </a:prstGeom>
        </p:spPr>
      </p:pic>
    </p:spTree>
    <p:extLst>
      <p:ext uri="{BB962C8B-B14F-4D97-AF65-F5344CB8AC3E}">
        <p14:creationId xmlns:p14="http://schemas.microsoft.com/office/powerpoint/2010/main" val="17570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fld id="{9508A984-EFA6-4ABD-919A-A9FB76A14789}" type="datetime1">
              <a:rPr lang="de-DE" smtClean="0"/>
              <a:pPr/>
              <a:t>17.09.2025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lbert Sans" pitchFamily="2" charset="0"/>
              </a:rPr>
              <a:t>Foto: Gregor Hübl</a:t>
            </a:r>
          </a:p>
        </p:txBody>
      </p:sp>
      <p:pic>
        <p:nvPicPr>
          <p:cNvPr id="12" name="Grafik 11">
            <a:extLst>
              <a:ext uri="{FF2B5EF4-FFF2-40B4-BE49-F238E27FC236}">
                <a16:creationId xmlns:a16="http://schemas.microsoft.com/office/drawing/2014/main" id="{6F727216-D670-4FE3-8208-E842F063BA13}"/>
              </a:ext>
            </a:extLst>
          </p:cNvPr>
          <p:cNvPicPr>
            <a:picLocks noChangeAspect="1"/>
          </p:cNvPicPr>
          <p:nvPr userDrawn="1"/>
        </p:nvPicPr>
        <p:blipFill>
          <a:blip r:embed="rId3"/>
          <a:stretch>
            <a:fillRect/>
          </a:stretch>
        </p:blipFill>
        <p:spPr>
          <a:xfrm>
            <a:off x="421322" y="304436"/>
            <a:ext cx="5479606" cy="1432259"/>
          </a:xfrm>
          <a:prstGeom prst="rect">
            <a:avLst/>
          </a:prstGeom>
        </p:spPr>
      </p:pic>
    </p:spTree>
    <p:extLst>
      <p:ext uri="{BB962C8B-B14F-4D97-AF65-F5344CB8AC3E}">
        <p14:creationId xmlns:p14="http://schemas.microsoft.com/office/powerpoint/2010/main" val="2434448024"/>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fld id="{9508A984-EFA6-4ABD-919A-A9FB76A14789}" type="datetime1">
              <a:rPr lang="de-DE" smtClean="0"/>
              <a:pPr/>
              <a:t>17.09.2025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lbert Sans" pitchFamily="2" charset="0"/>
              </a:rPr>
              <a:t>Foto: Gregor Hübl</a:t>
            </a:r>
          </a:p>
        </p:txBody>
      </p:sp>
      <p:pic>
        <p:nvPicPr>
          <p:cNvPr id="13" name="Grafik 12">
            <a:extLst>
              <a:ext uri="{FF2B5EF4-FFF2-40B4-BE49-F238E27FC236}">
                <a16:creationId xmlns:a16="http://schemas.microsoft.com/office/drawing/2014/main" id="{72F1E8E8-9FAF-4DC4-9264-24F3C0740404}"/>
              </a:ext>
            </a:extLst>
          </p:cNvPr>
          <p:cNvPicPr>
            <a:picLocks noChangeAspect="1"/>
          </p:cNvPicPr>
          <p:nvPr userDrawn="1"/>
        </p:nvPicPr>
        <p:blipFill>
          <a:blip r:embed="rId3"/>
          <a:stretch>
            <a:fillRect/>
          </a:stretch>
        </p:blipFill>
        <p:spPr>
          <a:xfrm>
            <a:off x="487680" y="506039"/>
            <a:ext cx="2647973" cy="1194037"/>
          </a:xfrm>
          <a:prstGeom prst="rect">
            <a:avLst/>
          </a:prstGeom>
        </p:spPr>
      </p:pic>
      <p:pic>
        <p:nvPicPr>
          <p:cNvPr id="15" name="Grafik 14">
            <a:extLst>
              <a:ext uri="{FF2B5EF4-FFF2-40B4-BE49-F238E27FC236}">
                <a16:creationId xmlns:a16="http://schemas.microsoft.com/office/drawing/2014/main" id="{9F049EC3-EB69-41F3-A534-FC9286F26F46}"/>
              </a:ext>
            </a:extLst>
          </p:cNvPr>
          <p:cNvPicPr>
            <a:picLocks noChangeAspect="1"/>
          </p:cNvPicPr>
          <p:nvPr userDrawn="1"/>
        </p:nvPicPr>
        <p:blipFill>
          <a:blip r:embed="rId4"/>
          <a:stretch>
            <a:fillRect/>
          </a:stretch>
        </p:blipFill>
        <p:spPr>
          <a:xfrm>
            <a:off x="3732543" y="664844"/>
            <a:ext cx="954440" cy="954440"/>
          </a:xfrm>
          <a:prstGeom prst="rect">
            <a:avLst/>
          </a:prstGeom>
        </p:spPr>
      </p:pic>
    </p:spTree>
    <p:extLst>
      <p:ext uri="{BB962C8B-B14F-4D97-AF65-F5344CB8AC3E}">
        <p14:creationId xmlns:p14="http://schemas.microsoft.com/office/powerpoint/2010/main" val="1636824660"/>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83F2ED0D-59AA-1DCB-151E-733D18A5D333}"/>
              </a:ext>
            </a:extLst>
          </p:cNvPr>
          <p:cNvSpPr>
            <a:spLocks noGrp="1"/>
          </p:cNvSpPr>
          <p:nvPr>
            <p:ph sz="half" idx="1"/>
          </p:nvPr>
        </p:nvSpPr>
        <p:spPr>
          <a:xfrm>
            <a:off x="686305" y="1925432"/>
            <a:ext cx="10954833"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itel 12">
            <a:extLst>
              <a:ext uri="{FF2B5EF4-FFF2-40B4-BE49-F238E27FC236}">
                <a16:creationId xmlns:a16="http://schemas.microsoft.com/office/drawing/2014/main" id="{B3FC9CDE-4414-3EAA-F594-B1C3BC6DCE3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3" name="Datumsplatzhalter 2">
            <a:extLst>
              <a:ext uri="{FF2B5EF4-FFF2-40B4-BE49-F238E27FC236}">
                <a16:creationId xmlns:a16="http://schemas.microsoft.com/office/drawing/2014/main" id="{1E864DA7-6C02-419E-8405-6BE90083A5F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5D87A2C-633B-4F9B-B395-7A4263E5FC92}" type="datetime1">
              <a:rPr lang="de-DE" smtClean="0"/>
              <a:pPr/>
              <a:t>17.09.2025</a:t>
            </a:fld>
            <a:endParaRPr lang="de-DE" dirty="0"/>
          </a:p>
        </p:txBody>
      </p:sp>
      <p:sp>
        <p:nvSpPr>
          <p:cNvPr id="5" name="Foliennummernplatzhalter 4">
            <a:extLst>
              <a:ext uri="{FF2B5EF4-FFF2-40B4-BE49-F238E27FC236}">
                <a16:creationId xmlns:a16="http://schemas.microsoft.com/office/drawing/2014/main" id="{300C6C7F-0833-4D5B-A2C2-173B6B370B9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14924012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 Spalte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B2830F-D331-528E-5294-480952523168}"/>
              </a:ext>
            </a:extLst>
          </p:cNvPr>
          <p:cNvSpPr>
            <a:spLocks noGrp="1"/>
          </p:cNvSpPr>
          <p:nvPr>
            <p:ph sz="half" idx="1"/>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itel 11">
            <a:extLst>
              <a:ext uri="{FF2B5EF4-FFF2-40B4-BE49-F238E27FC236}">
                <a16:creationId xmlns:a16="http://schemas.microsoft.com/office/drawing/2014/main" id="{1D6858F6-5929-23CF-45F8-6B80487D32DF}"/>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8" name="Datumsplatzhalter 7">
            <a:extLst>
              <a:ext uri="{FF2B5EF4-FFF2-40B4-BE49-F238E27FC236}">
                <a16:creationId xmlns:a16="http://schemas.microsoft.com/office/drawing/2014/main" id="{9D947893-609E-4FD1-A221-D8EA9C7742A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585F5F7-FBF1-443B-9947-CF3918B31ED7}" type="datetime1">
              <a:rPr lang="de-DE" smtClean="0"/>
              <a:pPr/>
              <a:t>17.09.2025</a:t>
            </a:fld>
            <a:endParaRPr lang="de-DE" dirty="0"/>
          </a:p>
        </p:txBody>
      </p:sp>
      <p:sp>
        <p:nvSpPr>
          <p:cNvPr id="10" name="Foliennummernplatzhalter 9">
            <a:extLst>
              <a:ext uri="{FF2B5EF4-FFF2-40B4-BE49-F238E27FC236}">
                <a16:creationId xmlns:a16="http://schemas.microsoft.com/office/drawing/2014/main" id="{C5764AD6-4554-4A6B-9E6D-4A131628F5C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1" name="Inhaltsplatzhalter 2">
            <a:extLst>
              <a:ext uri="{FF2B5EF4-FFF2-40B4-BE49-F238E27FC236}">
                <a16:creationId xmlns:a16="http://schemas.microsoft.com/office/drawing/2014/main" id="{448F2E6C-A643-4B42-9500-DD3EEDCAFC78}"/>
              </a:ext>
            </a:extLst>
          </p:cNvPr>
          <p:cNvSpPr>
            <a:spLocks noGrp="1"/>
          </p:cNvSpPr>
          <p:nvPr>
            <p:ph sz="half" idx="14"/>
          </p:nvPr>
        </p:nvSpPr>
        <p:spPr>
          <a:xfrm>
            <a:off x="6163721" y="1925431"/>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3850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 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FCA0A4F3-F587-7736-0D65-8C49FA103CED}"/>
              </a:ext>
            </a:extLst>
          </p:cNvPr>
          <p:cNvSpPr>
            <a:spLocks noGrp="1"/>
          </p:cNvSpPr>
          <p:nvPr>
            <p:ph type="pic" sz="quarter" idx="13" hasCustomPrompt="1"/>
          </p:nvPr>
        </p:nvSpPr>
        <p:spPr>
          <a:xfrm>
            <a:off x="6096000" y="1925638"/>
            <a:ext cx="6096000" cy="4167187"/>
          </a:xfrm>
        </p:spPr>
        <p:txBody>
          <a:bodyPr anchor="ctr" anchorCtr="0"/>
          <a:lstStyle>
            <a:lvl1pPr marL="0" indent="0" algn="ctr">
              <a:buNone/>
              <a:defRPr>
                <a:solidFill>
                  <a:schemeClr val="accent2"/>
                </a:solidFill>
                <a:latin typeface="Arial" panose="020B0604020202020204" pitchFamily="34" charset="0"/>
                <a:cs typeface="Arial" panose="020B0604020202020204" pitchFamily="34" charset="0"/>
              </a:defRPr>
            </a:lvl1pPr>
          </a:lstStyle>
          <a:p>
            <a:r>
              <a:rPr lang="de-DE" dirty="0"/>
              <a:t>Hier können Sie ein Bild einfügen</a:t>
            </a:r>
          </a:p>
        </p:txBody>
      </p:sp>
      <p:sp>
        <p:nvSpPr>
          <p:cNvPr id="13" name="Titel 12">
            <a:extLst>
              <a:ext uri="{FF2B5EF4-FFF2-40B4-BE49-F238E27FC236}">
                <a16:creationId xmlns:a16="http://schemas.microsoft.com/office/drawing/2014/main" id="{689688D5-31CC-8F2D-A204-458401BB9D7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7" name="Datumsplatzhalter 6">
            <a:extLst>
              <a:ext uri="{FF2B5EF4-FFF2-40B4-BE49-F238E27FC236}">
                <a16:creationId xmlns:a16="http://schemas.microsoft.com/office/drawing/2014/main" id="{E9300D5A-2358-4BDE-8AD0-414C4ED611F2}"/>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916088A7-B90F-420A-8E66-8D0FF32A9A66}" type="datetime1">
              <a:rPr lang="de-DE" smtClean="0"/>
              <a:pPr/>
              <a:t>17.09.2025</a:t>
            </a:fld>
            <a:endParaRPr lang="de-DE" dirty="0"/>
          </a:p>
        </p:txBody>
      </p:sp>
      <p:sp>
        <p:nvSpPr>
          <p:cNvPr id="11" name="Foliennummernplatzhalter 10">
            <a:extLst>
              <a:ext uri="{FF2B5EF4-FFF2-40B4-BE49-F238E27FC236}">
                <a16:creationId xmlns:a16="http://schemas.microsoft.com/office/drawing/2014/main" id="{76F22E22-B305-4BA3-A40C-CD4F970AE340}"/>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4" name="Textplatzhalter 13">
            <a:extLst>
              <a:ext uri="{FF2B5EF4-FFF2-40B4-BE49-F238E27FC236}">
                <a16:creationId xmlns:a16="http://schemas.microsoft.com/office/drawing/2014/main" id="{B5C21017-6096-429D-B5EA-A79AA139C5FE}"/>
              </a:ext>
            </a:extLst>
          </p:cNvPr>
          <p:cNvSpPr>
            <a:spLocks noGrp="1"/>
          </p:cNvSpPr>
          <p:nvPr>
            <p:ph type="body" sz="quarter" idx="17" hasCustomPrompt="1"/>
          </p:nvPr>
        </p:nvSpPr>
        <p:spPr>
          <a:xfrm>
            <a:off x="7297738" y="6092825"/>
            <a:ext cx="4343400" cy="215909"/>
          </a:xfrm>
        </p:spPr>
        <p:txBody>
          <a:bodyPr anchor="ctr">
            <a:noAutofit/>
          </a:bodyPr>
          <a:lstStyle>
            <a:lvl1pPr marL="0" indent="0" algn="r">
              <a:buNone/>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Bildnachweis</a:t>
            </a:r>
          </a:p>
        </p:txBody>
      </p:sp>
      <p:sp>
        <p:nvSpPr>
          <p:cNvPr id="10" name="Inhaltsplatzhalter 2">
            <a:extLst>
              <a:ext uri="{FF2B5EF4-FFF2-40B4-BE49-F238E27FC236}">
                <a16:creationId xmlns:a16="http://schemas.microsoft.com/office/drawing/2014/main" id="{C6E15BAE-F4EC-49D3-90E9-06D961D15B84}"/>
              </a:ext>
            </a:extLst>
          </p:cNvPr>
          <p:cNvSpPr>
            <a:spLocks noGrp="1"/>
          </p:cNvSpPr>
          <p:nvPr>
            <p:ph sz="half" idx="18"/>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5826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470D71-D16E-50A0-925D-BA8302529E6C}"/>
              </a:ext>
            </a:extLst>
          </p:cNvPr>
          <p:cNvSpPr>
            <a:spLocks noGrp="1"/>
          </p:cNvSpPr>
          <p:nvPr>
            <p:ph type="title"/>
          </p:nvPr>
        </p:nvSpPr>
        <p:spPr>
          <a:xfrm>
            <a:off x="686305" y="491060"/>
            <a:ext cx="10954833" cy="121563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AAF9142C-32A3-29E3-FA58-AB5F5D1D73C4}"/>
              </a:ext>
            </a:extLst>
          </p:cNvPr>
          <p:cNvSpPr>
            <a:spLocks noGrp="1"/>
          </p:cNvSpPr>
          <p:nvPr>
            <p:ph type="body" idx="1"/>
          </p:nvPr>
        </p:nvSpPr>
        <p:spPr>
          <a:xfrm>
            <a:off x="687600" y="1922400"/>
            <a:ext cx="10953538" cy="4170624"/>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B9B9DB8-3727-FEA1-3D37-DE24327B53C6}"/>
              </a:ext>
            </a:extLst>
          </p:cNvPr>
          <p:cNvSpPr>
            <a:spLocks noGrp="1"/>
          </p:cNvSpPr>
          <p:nvPr>
            <p:ph type="dt" sz="half" idx="2"/>
          </p:nvPr>
        </p:nvSpPr>
        <p:spPr>
          <a:xfrm>
            <a:off x="7676227" y="6323366"/>
            <a:ext cx="1221711" cy="244830"/>
          </a:xfrm>
          <a:prstGeom prst="rect">
            <a:avLst/>
          </a:prstGeom>
        </p:spPr>
        <p:txBody>
          <a:bodyPr vert="horz" lIns="0" tIns="0" rIns="0" bIns="0" rtlCol="0" anchor="ctr" anchorCtr="0"/>
          <a:lstStyle>
            <a:lvl1pPr algn="l">
              <a:defRPr sz="1050" b="0" i="0">
                <a:solidFill>
                  <a:schemeClr val="bg2"/>
                </a:solidFill>
                <a:latin typeface="Arial" panose="020B0604020202020204" pitchFamily="34" charset="0"/>
                <a:cs typeface="Arial" panose="020B0604020202020204" pitchFamily="34" charset="0"/>
              </a:defRPr>
            </a:lvl1pPr>
          </a:lstStyle>
          <a:p>
            <a:fld id="{0CDE434B-56C1-4192-9646-A540D98173F3}" type="datetime1">
              <a:rPr lang="de-DE" smtClean="0"/>
              <a:pPr/>
              <a:t>17.09.2025</a:t>
            </a:fld>
            <a:endParaRPr lang="de-DE" dirty="0"/>
          </a:p>
        </p:txBody>
      </p:sp>
      <p:sp>
        <p:nvSpPr>
          <p:cNvPr id="6" name="Foliennummernplatzhalter 5">
            <a:extLst>
              <a:ext uri="{FF2B5EF4-FFF2-40B4-BE49-F238E27FC236}">
                <a16:creationId xmlns:a16="http://schemas.microsoft.com/office/drawing/2014/main" id="{EE071991-F9E6-D3A5-AE88-C9E13C745F0C}"/>
              </a:ext>
            </a:extLst>
          </p:cNvPr>
          <p:cNvSpPr>
            <a:spLocks noGrp="1"/>
          </p:cNvSpPr>
          <p:nvPr>
            <p:ph type="sldNum" sz="quarter" idx="4"/>
          </p:nvPr>
        </p:nvSpPr>
        <p:spPr>
          <a:xfrm>
            <a:off x="8897938" y="6323366"/>
            <a:ext cx="2743200" cy="244830"/>
          </a:xfrm>
          <a:prstGeom prst="rect">
            <a:avLst/>
          </a:prstGeom>
        </p:spPr>
        <p:txBody>
          <a:bodyPr vert="horz" lIns="0" tIns="0" rIns="0" bIns="0" rtlCol="0" anchor="ctr" anchorCtr="0"/>
          <a:lstStyle>
            <a:lvl1pPr algn="r">
              <a:defRPr sz="1100" b="1" i="0">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2" name="Fußzeilenplatzhalter 11">
            <a:extLst>
              <a:ext uri="{FF2B5EF4-FFF2-40B4-BE49-F238E27FC236}">
                <a16:creationId xmlns:a16="http://schemas.microsoft.com/office/drawing/2014/main" id="{625F8F00-DDB6-EAC2-94F0-6E3DE70682E1}"/>
              </a:ext>
            </a:extLst>
          </p:cNvPr>
          <p:cNvSpPr>
            <a:spLocks noGrp="1"/>
          </p:cNvSpPr>
          <p:nvPr>
            <p:ph type="ftr" sz="quarter" idx="3"/>
          </p:nvPr>
        </p:nvSpPr>
        <p:spPr>
          <a:xfrm>
            <a:off x="4072128" y="6323366"/>
            <a:ext cx="3596668" cy="244830"/>
          </a:xfrm>
          <a:prstGeom prst="rect">
            <a:avLst/>
          </a:prstGeom>
        </p:spPr>
        <p:txBody>
          <a:bodyPr vert="horz" lIns="0" tIns="0" rIns="0" bIns="0" rtlCol="0" anchor="ctr" anchorCtr="0"/>
          <a:lstStyle>
            <a:lvl1pPr algn="l">
              <a:defRPr sz="1050" b="0" i="0">
                <a:solidFill>
                  <a:schemeClr val="bg2"/>
                </a:solidFill>
                <a:latin typeface="Arial" panose="020B0604020202020204" pitchFamily="34" charset="0"/>
                <a:cs typeface="Arial" panose="020B0604020202020204" pitchFamily="34" charset="0"/>
              </a:defRPr>
            </a:lvl1pPr>
          </a:lstStyle>
          <a:p>
            <a:r>
              <a:rPr lang="de-DE" dirty="0" err="1"/>
              <a:t>ZfL</a:t>
            </a:r>
            <a:r>
              <a:rPr lang="de-DE" dirty="0"/>
              <a:t> / Thema / </a:t>
            </a:r>
            <a:r>
              <a:rPr lang="de-DE" dirty="0" err="1"/>
              <a:t>xy</a:t>
            </a:r>
            <a:endParaRPr lang="de-DE" dirty="0"/>
          </a:p>
        </p:txBody>
      </p:sp>
      <p:pic>
        <p:nvPicPr>
          <p:cNvPr id="10" name="Grafik 9">
            <a:extLst>
              <a:ext uri="{FF2B5EF4-FFF2-40B4-BE49-F238E27FC236}">
                <a16:creationId xmlns:a16="http://schemas.microsoft.com/office/drawing/2014/main" id="{36C221CA-F2CD-4556-92D4-267ADF2C1591}"/>
              </a:ext>
            </a:extLst>
          </p:cNvPr>
          <p:cNvPicPr>
            <a:picLocks noChangeAspect="1"/>
          </p:cNvPicPr>
          <p:nvPr userDrawn="1"/>
        </p:nvPicPr>
        <p:blipFill>
          <a:blip r:embed="rId15"/>
          <a:stretch>
            <a:fillRect/>
          </a:stretch>
        </p:blipFill>
        <p:spPr>
          <a:xfrm>
            <a:off x="528070" y="5914980"/>
            <a:ext cx="3418507" cy="893529"/>
          </a:xfrm>
          <a:prstGeom prst="rect">
            <a:avLst/>
          </a:prstGeom>
        </p:spPr>
      </p:pic>
    </p:spTree>
    <p:extLst>
      <p:ext uri="{BB962C8B-B14F-4D97-AF65-F5344CB8AC3E}">
        <p14:creationId xmlns:p14="http://schemas.microsoft.com/office/powerpoint/2010/main" val="185716683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9" r:id="rId3"/>
    <p:sldLayoutId id="2147483663" r:id="rId4"/>
    <p:sldLayoutId id="2147483661" r:id="rId5"/>
    <p:sldLayoutId id="2147483670" r:id="rId6"/>
    <p:sldLayoutId id="2147483650" r:id="rId7"/>
    <p:sldLayoutId id="2147483660" r:id="rId8"/>
    <p:sldLayoutId id="2147483652" r:id="rId9"/>
    <p:sldLayoutId id="2147483651" r:id="rId10"/>
    <p:sldLayoutId id="2147483664" r:id="rId11"/>
    <p:sldLayoutId id="2147483662" r:id="rId12"/>
    <p:sldLayoutId id="2147483665" r:id="rId13"/>
  </p:sldLayoutIdLst>
  <p:hf sldNum="0" hdr="0"/>
  <p:txStyles>
    <p:titleStyle>
      <a:lvl1pPr algn="l" defTabSz="914400" rtl="0" eaLnBrk="1" latinLnBrk="0" hangingPunct="1">
        <a:lnSpc>
          <a:spcPct val="90000"/>
        </a:lnSpc>
        <a:spcBef>
          <a:spcPct val="0"/>
        </a:spcBef>
        <a:buNone/>
        <a:defRPr sz="32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438" userDrawn="1">
          <p15:clr>
            <a:srgbClr val="F26B43"/>
          </p15:clr>
        </p15:guide>
        <p15:guide id="3" pos="7333" userDrawn="1">
          <p15:clr>
            <a:srgbClr val="F26B43"/>
          </p15:clr>
        </p15:guide>
        <p15:guide id="4" orient="horz" pos="3838" userDrawn="1">
          <p15:clr>
            <a:srgbClr val="F26B43"/>
          </p15:clr>
        </p15:guide>
        <p15:guide id="5" orient="horz" pos="1207"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zfl-lernen.de/online-kurs/praxisphasentransparenz/eop-digitaler-begleitkurs/portfolio-eop/?h5pPortfolioChapter=a447f118-a039-4b24-a259-65b8cfa39a9c&amp;h5pPortfolioToTop=true&amp;h5pPortfolioId=117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zfl-lernen.de/online-kurs/praxisphasentransparenz/eop-digitaler-begleitku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zfl-lernen.de/online-kurs/praxisphasentransparenz/eop-digitaler-begleitkurs/forschendes-lernen-eo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DDA6448-CEAA-4C31-B6D9-5ACCD63B3CC9}"/>
              </a:ext>
            </a:extLst>
          </p:cNvPr>
          <p:cNvSpPr>
            <a:spLocks noGrp="1"/>
          </p:cNvSpPr>
          <p:nvPr>
            <p:ph type="dt" sz="half" idx="14"/>
          </p:nvPr>
        </p:nvSpPr>
        <p:spPr/>
        <p:txBody>
          <a:bodyPr/>
          <a:lstStyle/>
          <a:p>
            <a:fld id="{9CF1BF0E-C4E2-4891-8B35-B665088FCB7D}" type="datetime1">
              <a:rPr lang="de-DE" smtClean="0"/>
              <a:pPr/>
              <a:t>17.09.2025</a:t>
            </a:fld>
            <a:endParaRPr lang="de-DE" dirty="0"/>
          </a:p>
        </p:txBody>
      </p:sp>
      <p:sp>
        <p:nvSpPr>
          <p:cNvPr id="3" name="Fußzeilenplatzhalter 2">
            <a:extLst>
              <a:ext uri="{FF2B5EF4-FFF2-40B4-BE49-F238E27FC236}">
                <a16:creationId xmlns:a16="http://schemas.microsoft.com/office/drawing/2014/main" id="{16D94AA7-B39E-48CE-979D-27AEE154EA5B}"/>
              </a:ext>
            </a:extLst>
          </p:cNvPr>
          <p:cNvSpPr>
            <a:spLocks noGrp="1"/>
          </p:cNvSpPr>
          <p:nvPr>
            <p:ph type="ftr" sz="quarter" idx="15"/>
          </p:nvPr>
        </p:nvSpPr>
        <p:spPr/>
        <p:txBody>
          <a:bodyPr/>
          <a:lstStyle/>
          <a:p>
            <a:r>
              <a:rPr lang="de-DE"/>
              <a:t>Zentrum für Lehrer*innenbildung</a:t>
            </a:r>
            <a:endParaRPr lang="de-DE" dirty="0"/>
          </a:p>
        </p:txBody>
      </p:sp>
      <p:sp>
        <p:nvSpPr>
          <p:cNvPr id="4" name="Titel 3">
            <a:extLst>
              <a:ext uri="{FF2B5EF4-FFF2-40B4-BE49-F238E27FC236}">
                <a16:creationId xmlns:a16="http://schemas.microsoft.com/office/drawing/2014/main" id="{68000E0A-73CA-49CA-8E58-5643CE2DCE7E}"/>
              </a:ext>
            </a:extLst>
          </p:cNvPr>
          <p:cNvSpPr>
            <a:spLocks noGrp="1"/>
          </p:cNvSpPr>
          <p:nvPr>
            <p:ph type="ctrTitle"/>
          </p:nvPr>
        </p:nvSpPr>
        <p:spPr/>
        <p:txBody>
          <a:bodyPr/>
          <a:lstStyle/>
          <a:p>
            <a:r>
              <a:rPr lang="de-DE" dirty="0"/>
              <a:t>Das Eignungs- und Orientierungspraktikum	</a:t>
            </a:r>
          </a:p>
        </p:txBody>
      </p:sp>
      <p:sp>
        <p:nvSpPr>
          <p:cNvPr id="5" name="Untertitel 4">
            <a:extLst>
              <a:ext uri="{FF2B5EF4-FFF2-40B4-BE49-F238E27FC236}">
                <a16:creationId xmlns:a16="http://schemas.microsoft.com/office/drawing/2014/main" id="{D93A2628-60E7-4820-B16A-521623794F84}"/>
              </a:ext>
            </a:extLst>
          </p:cNvPr>
          <p:cNvSpPr>
            <a:spLocks noGrp="1"/>
          </p:cNvSpPr>
          <p:nvPr>
            <p:ph type="subTitle" idx="1"/>
          </p:nvPr>
        </p:nvSpPr>
        <p:spPr/>
        <p:txBody>
          <a:bodyPr/>
          <a:lstStyle/>
          <a:p>
            <a:r>
              <a:rPr lang="de-DE" dirty="0"/>
              <a:t>9. Sitzung - Forschendes Lernen (Entwicklung einer persönlichen Beobachtungsfrage) </a:t>
            </a:r>
          </a:p>
        </p:txBody>
      </p:sp>
    </p:spTree>
    <p:extLst>
      <p:ext uri="{BB962C8B-B14F-4D97-AF65-F5344CB8AC3E}">
        <p14:creationId xmlns:p14="http://schemas.microsoft.com/office/powerpoint/2010/main" val="50617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88A932D-D54D-4C4D-BC73-2A88B0D2DB24}"/>
              </a:ext>
            </a:extLst>
          </p:cNvPr>
          <p:cNvSpPr>
            <a:spLocks noGrp="1"/>
          </p:cNvSpPr>
          <p:nvPr>
            <p:ph sz="half" idx="1"/>
          </p:nvPr>
        </p:nvSpPr>
        <p:spPr>
          <a:xfrm>
            <a:off x="686304" y="1089530"/>
            <a:ext cx="10954833" cy="4726552"/>
          </a:xfrm>
        </p:spPr>
        <p:txBody>
          <a:bodyPr/>
          <a:lstStyle/>
          <a:p>
            <a:pPr marL="0" indent="0">
              <a:buNone/>
            </a:pPr>
            <a:r>
              <a:rPr lang="de-DE" dirty="0">
                <a:solidFill>
                  <a:schemeClr val="bg2"/>
                </a:solidFill>
              </a:rPr>
              <a:t>Beispielfragen</a:t>
            </a:r>
            <a:r>
              <a:rPr lang="de-DE" dirty="0"/>
              <a:t> (</a:t>
            </a:r>
            <a:r>
              <a:rPr lang="de-DE" dirty="0" err="1"/>
              <a:t>WiSe</a:t>
            </a:r>
            <a:r>
              <a:rPr lang="de-DE" dirty="0"/>
              <a:t> 24/25):</a:t>
            </a:r>
          </a:p>
          <a:p>
            <a:r>
              <a:rPr lang="de-DE" dirty="0"/>
              <a:t>Wie werden KI und Apps für personalisiertes Lernen im Fachunterricht genutzt? </a:t>
            </a:r>
          </a:p>
          <a:p>
            <a:r>
              <a:rPr lang="de-DE" dirty="0"/>
              <a:t>Welche Konzepte gibt es für die Pausengestaltung – werden die Bedürfnisse der Schüler*innen berücksichtigt?</a:t>
            </a:r>
          </a:p>
          <a:p>
            <a:r>
              <a:rPr lang="de-DE" dirty="0"/>
              <a:t>Welche verschiedenen Möglichkeiten der Mitbestimmung gibt es an der Schule und wie werden diese von den Schüler*innen genutzt?</a:t>
            </a:r>
          </a:p>
          <a:p>
            <a:endParaRPr lang="de-DE" dirty="0"/>
          </a:p>
          <a:p>
            <a:pPr>
              <a:buFont typeface="Wingdings" panose="05000000000000000000" pitchFamily="2" charset="2"/>
              <a:buChar char="ü"/>
            </a:pPr>
            <a:r>
              <a:rPr lang="de-DE" dirty="0"/>
              <a:t> Offene, trotzdem aber konkret beobachtbare Fragestellungen</a:t>
            </a:r>
          </a:p>
          <a:p>
            <a:pPr>
              <a:buFont typeface="Wingdings" panose="05000000000000000000" pitchFamily="2" charset="2"/>
              <a:buChar char="ü"/>
            </a:pPr>
            <a:r>
              <a:rPr lang="de-DE" dirty="0"/>
              <a:t> Können gut auf Grundlage von zuvor angelesener Theorie bearbeitet werden</a:t>
            </a:r>
          </a:p>
          <a:p>
            <a:pPr>
              <a:buFont typeface="Wingdings" panose="05000000000000000000" pitchFamily="2" charset="2"/>
              <a:buChar char="ü"/>
            </a:pPr>
            <a:r>
              <a:rPr lang="de-DE" dirty="0"/>
              <a:t> Anwendung von Theorie in der Praxis </a:t>
            </a:r>
            <a:r>
              <a:rPr lang="de-DE" dirty="0">
                <a:sym typeface="Wingdings" panose="05000000000000000000" pitchFamily="2" charset="2"/>
              </a:rPr>
              <a:t></a:t>
            </a:r>
            <a:r>
              <a:rPr lang="de-DE" dirty="0"/>
              <a:t> Beobachtungen / Mitschriften</a:t>
            </a:r>
          </a:p>
          <a:p>
            <a:pPr>
              <a:buFont typeface="Wingdings" panose="05000000000000000000" pitchFamily="2" charset="2"/>
              <a:buChar char="ü"/>
            </a:pPr>
            <a:r>
              <a:rPr lang="de-DE" dirty="0"/>
              <a:t> Auswertung gut möglich</a:t>
            </a:r>
          </a:p>
          <a:p>
            <a:pPr>
              <a:buFont typeface="Wingdings" panose="05000000000000000000" pitchFamily="2" charset="2"/>
              <a:buChar char="ü"/>
            </a:pPr>
            <a:r>
              <a:rPr lang="de-DE" dirty="0"/>
              <a:t> Transfer auf die eigene Professionalisierung</a:t>
            </a:r>
          </a:p>
          <a:p>
            <a:endParaRPr lang="de-DE" dirty="0"/>
          </a:p>
        </p:txBody>
      </p:sp>
      <p:sp>
        <p:nvSpPr>
          <p:cNvPr id="3" name="Titel 2">
            <a:extLst>
              <a:ext uri="{FF2B5EF4-FFF2-40B4-BE49-F238E27FC236}">
                <a16:creationId xmlns:a16="http://schemas.microsoft.com/office/drawing/2014/main" id="{B04C5F96-9DA9-4BA0-BA34-20E516000281}"/>
              </a:ext>
            </a:extLst>
          </p:cNvPr>
          <p:cNvSpPr>
            <a:spLocks noGrp="1"/>
          </p:cNvSpPr>
          <p:nvPr>
            <p:ph type="title"/>
          </p:nvPr>
        </p:nvSpPr>
        <p:spPr>
          <a:xfrm>
            <a:off x="686305" y="491060"/>
            <a:ext cx="10954833" cy="472108"/>
          </a:xfrm>
        </p:spPr>
        <p:txBody>
          <a:bodyPr/>
          <a:lstStyle/>
          <a:p>
            <a:r>
              <a:rPr lang="de-DE" dirty="0"/>
              <a:t>Exemplarische Beobachtungsfragen</a:t>
            </a:r>
          </a:p>
        </p:txBody>
      </p:sp>
      <p:sp>
        <p:nvSpPr>
          <p:cNvPr id="4" name="Datumsplatzhalter 3">
            <a:extLst>
              <a:ext uri="{FF2B5EF4-FFF2-40B4-BE49-F238E27FC236}">
                <a16:creationId xmlns:a16="http://schemas.microsoft.com/office/drawing/2014/main" id="{8DF25604-B9F5-4405-AAF4-F480A938DF01}"/>
              </a:ext>
            </a:extLst>
          </p:cNvPr>
          <p:cNvSpPr>
            <a:spLocks noGrp="1"/>
          </p:cNvSpPr>
          <p:nvPr>
            <p:ph type="dt" sz="half" idx="10"/>
          </p:nvPr>
        </p:nvSpPr>
        <p:spPr/>
        <p:txBody>
          <a:bodyPr/>
          <a:lstStyle/>
          <a:p>
            <a:fld id="{85D87A2C-633B-4F9B-B395-7A4263E5FC92}" type="datetime1">
              <a:rPr lang="de-DE" smtClean="0"/>
              <a:pPr/>
              <a:t>17.09.2025</a:t>
            </a:fld>
            <a:endParaRPr lang="de-DE" dirty="0"/>
          </a:p>
        </p:txBody>
      </p:sp>
    </p:spTree>
    <p:extLst>
      <p:ext uri="{BB962C8B-B14F-4D97-AF65-F5344CB8AC3E}">
        <p14:creationId xmlns:p14="http://schemas.microsoft.com/office/powerpoint/2010/main" val="420592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FF61AA1-7A6C-4C68-A6B1-4CA3ED36CF4A}"/>
              </a:ext>
            </a:extLst>
          </p:cNvPr>
          <p:cNvSpPr>
            <a:spLocks noGrp="1"/>
          </p:cNvSpPr>
          <p:nvPr>
            <p:ph sz="half" idx="1"/>
          </p:nvPr>
        </p:nvSpPr>
        <p:spPr>
          <a:xfrm>
            <a:off x="686305" y="1094091"/>
            <a:ext cx="11272332" cy="4792359"/>
          </a:xfrm>
        </p:spPr>
        <p:txBody>
          <a:bodyPr>
            <a:noAutofit/>
          </a:bodyPr>
          <a:lstStyle/>
          <a:p>
            <a:pPr>
              <a:spcBef>
                <a:spcPct val="0"/>
              </a:spcBef>
              <a:spcAft>
                <a:spcPts val="0"/>
              </a:spcAft>
              <a:buNone/>
              <a:defRPr/>
            </a:pPr>
            <a:r>
              <a:rPr lang="de-DE" altLang="de-DE" sz="1400" i="1" dirty="0">
                <a:solidFill>
                  <a:schemeClr val="bg2"/>
                </a:solidFill>
              </a:rPr>
              <a:t>Methode: „Stummes Schreibkarussell“ </a:t>
            </a:r>
            <a:r>
              <a:rPr lang="de-DE" altLang="de-DE" sz="1400" dirty="0">
                <a:solidFill>
                  <a:schemeClr val="bg2"/>
                </a:solidFill>
                <a:sym typeface="Wingdings" panose="05000000000000000000" pitchFamily="2" charset="2"/>
              </a:rPr>
              <a:t> </a:t>
            </a:r>
            <a:r>
              <a:rPr lang="de-DE" altLang="de-DE" sz="1400" dirty="0">
                <a:solidFill>
                  <a:schemeClr val="bg2"/>
                </a:solidFill>
              </a:rPr>
              <a:t>Grundregel: </a:t>
            </a:r>
            <a:r>
              <a:rPr lang="de-DE" altLang="de-DE" sz="1400" dirty="0">
                <a:solidFill>
                  <a:srgbClr val="FF0000"/>
                </a:solidFill>
              </a:rPr>
              <a:t>Es wird nicht gesprochen! </a:t>
            </a:r>
          </a:p>
          <a:p>
            <a:pPr>
              <a:lnSpc>
                <a:spcPct val="120000"/>
              </a:lnSpc>
              <a:spcBef>
                <a:spcPct val="0"/>
              </a:spcBef>
              <a:spcAft>
                <a:spcPts val="0"/>
              </a:spcAft>
              <a:buNone/>
              <a:defRPr/>
            </a:pPr>
            <a:endParaRPr lang="de-DE" altLang="de-DE" sz="1400" b="1" dirty="0">
              <a:solidFill>
                <a:srgbClr val="FF0000"/>
              </a:solidFill>
            </a:endParaRPr>
          </a:p>
          <a:p>
            <a:pPr marL="342900" indent="-342900">
              <a:spcBef>
                <a:spcPct val="0"/>
              </a:spcBef>
              <a:spcAft>
                <a:spcPts val="600"/>
              </a:spcAft>
              <a:buFont typeface="+mj-lt"/>
              <a:buAutoNum type="arabicPeriod"/>
              <a:defRPr/>
            </a:pPr>
            <a:r>
              <a:rPr lang="de-DE" altLang="de-DE" sz="1400" dirty="0"/>
              <a:t>Schreiben Sie Ihre Beobachtungsfrage auf eine Karteikarte (2 Min.).</a:t>
            </a:r>
          </a:p>
          <a:p>
            <a:pPr marL="342900" indent="-342900">
              <a:spcBef>
                <a:spcPct val="0"/>
              </a:spcBef>
              <a:spcAft>
                <a:spcPts val="600"/>
              </a:spcAft>
              <a:buFont typeface="+mj-lt"/>
              <a:buAutoNum type="arabicPeriod"/>
              <a:defRPr/>
            </a:pPr>
            <a:r>
              <a:rPr lang="de-DE" altLang="de-DE" sz="1400" dirty="0"/>
              <a:t>Bilden Sie Dreier-Gruppen (Abzählen)</a:t>
            </a:r>
          </a:p>
          <a:p>
            <a:pPr marL="342900" indent="-342900">
              <a:spcBef>
                <a:spcPct val="0"/>
              </a:spcBef>
              <a:spcAft>
                <a:spcPts val="600"/>
              </a:spcAft>
              <a:buFont typeface="+mj-lt"/>
              <a:buAutoNum type="arabicPeriod"/>
              <a:defRPr/>
            </a:pPr>
            <a:r>
              <a:rPr lang="de-DE" altLang="de-DE" sz="1400" dirty="0"/>
              <a:t>Geben Sie Ihre Karte an die Person im Dreier-Team rechts neben Ihnen.</a:t>
            </a:r>
          </a:p>
          <a:p>
            <a:pPr marL="342900" indent="-342900">
              <a:spcBef>
                <a:spcPct val="0"/>
              </a:spcBef>
              <a:spcAft>
                <a:spcPts val="600"/>
              </a:spcAft>
              <a:buFont typeface="+mj-lt"/>
              <a:buAutoNum type="arabicPeriod"/>
              <a:defRPr/>
            </a:pPr>
            <a:r>
              <a:rPr lang="de-DE" altLang="de-DE" sz="1400" dirty="0"/>
              <a:t>Lesen Sie die Beobachtungsfrage Ihrer </a:t>
            </a:r>
            <a:r>
              <a:rPr lang="de-DE" altLang="de-DE" sz="1400" dirty="0" err="1"/>
              <a:t>Kommiliton</a:t>
            </a:r>
            <a:r>
              <a:rPr lang="de-DE" altLang="de-DE" sz="1400" dirty="0"/>
              <a:t>*innen durch und kommentieren Sie gewinnbringend </a:t>
            </a:r>
            <a:r>
              <a:rPr lang="de-DE" altLang="de-DE" sz="1400" dirty="0">
                <a:sym typeface="Wingdings" charset="2"/>
              </a:rPr>
              <a:t>(Rückfragen, Kommentare, Tipps, Auffälligkeiten, Bewertungen) (3 Min.).</a:t>
            </a:r>
          </a:p>
          <a:p>
            <a:pPr lvl="2">
              <a:spcBef>
                <a:spcPct val="0"/>
              </a:spcBef>
              <a:spcAft>
                <a:spcPts val="600"/>
              </a:spcAft>
              <a:defRPr/>
            </a:pPr>
            <a:r>
              <a:rPr lang="de-DE" sz="1400" dirty="0">
                <a:ea typeface="Calibri" charset="0"/>
                <a:cs typeface="Calibri" charset="0"/>
              </a:rPr>
              <a:t>Ist die Beobachtungsfrage verständlich / nachvollziehbar?</a:t>
            </a:r>
          </a:p>
          <a:p>
            <a:pPr lvl="2">
              <a:spcBef>
                <a:spcPct val="0"/>
              </a:spcBef>
              <a:spcAft>
                <a:spcPts val="600"/>
              </a:spcAft>
              <a:defRPr/>
            </a:pPr>
            <a:r>
              <a:rPr lang="de-DE" sz="1400" dirty="0">
                <a:ea typeface="Calibri" charset="0"/>
                <a:cs typeface="Calibri" charset="0"/>
              </a:rPr>
              <a:t>Wie schätzen Sie die Umsetzbarkeit an der Schule ein? (zeitlich / inhaltlich / Schulform / Fächer / Altersklassen)</a:t>
            </a:r>
          </a:p>
          <a:p>
            <a:pPr lvl="2">
              <a:spcBef>
                <a:spcPct val="0"/>
              </a:spcBef>
              <a:spcAft>
                <a:spcPts val="600"/>
              </a:spcAft>
              <a:defRPr/>
            </a:pPr>
            <a:r>
              <a:rPr lang="de-DE" sz="1400" dirty="0">
                <a:ea typeface="Calibri" charset="0"/>
                <a:cs typeface="Calibri" charset="0"/>
              </a:rPr>
              <a:t>Welche Verbesserungsvorschläge haben Sie?</a:t>
            </a:r>
            <a:endParaRPr lang="de-DE" altLang="de-DE" sz="1400" dirty="0">
              <a:sym typeface="Wingdings" charset="2"/>
            </a:endParaRPr>
          </a:p>
          <a:p>
            <a:pPr marL="342900" indent="-342900">
              <a:spcBef>
                <a:spcPct val="0"/>
              </a:spcBef>
              <a:spcAft>
                <a:spcPts val="600"/>
              </a:spcAft>
              <a:buFont typeface="+mj-lt"/>
              <a:buAutoNum type="arabicPeriod"/>
              <a:defRPr/>
            </a:pPr>
            <a:r>
              <a:rPr lang="de-DE" altLang="de-DE" sz="1400" dirty="0">
                <a:sym typeface="Wingdings" charset="2"/>
              </a:rPr>
              <a:t>Geben Sie die Karte an die Person rechts neben Ihnen weiter.</a:t>
            </a:r>
          </a:p>
          <a:p>
            <a:pPr marL="342900" indent="-342900">
              <a:spcBef>
                <a:spcPct val="0"/>
              </a:spcBef>
              <a:spcAft>
                <a:spcPts val="600"/>
              </a:spcAft>
              <a:buFont typeface="+mj-lt"/>
              <a:buAutoNum type="arabicPeriod"/>
              <a:defRPr/>
            </a:pPr>
            <a:r>
              <a:rPr lang="de-DE" altLang="de-DE" sz="1400" dirty="0"/>
              <a:t>Lesen Sie die Beobachtungsfrage Ihrer </a:t>
            </a:r>
            <a:r>
              <a:rPr lang="de-DE" altLang="de-DE" sz="1400" dirty="0" err="1"/>
              <a:t>Kommiliton</a:t>
            </a:r>
            <a:r>
              <a:rPr lang="de-DE" altLang="de-DE" sz="1400" dirty="0"/>
              <a:t>*innen durch und kommentieren Sie gewinnbringend </a:t>
            </a:r>
            <a:r>
              <a:rPr lang="de-DE" altLang="de-DE" sz="1400" dirty="0">
                <a:sym typeface="Wingdings" charset="2"/>
              </a:rPr>
              <a:t>(Rückfragen, Kommentare, Tipps, Auffälligkeiten, Bewertungen) (3 Min.).</a:t>
            </a:r>
          </a:p>
          <a:p>
            <a:pPr lvl="2">
              <a:spcBef>
                <a:spcPct val="0"/>
              </a:spcBef>
              <a:spcAft>
                <a:spcPts val="600"/>
              </a:spcAft>
              <a:defRPr/>
            </a:pPr>
            <a:r>
              <a:rPr lang="de-DE" sz="1400" dirty="0">
                <a:ea typeface="Calibri" charset="0"/>
                <a:cs typeface="Calibri" charset="0"/>
              </a:rPr>
              <a:t>Ist die Beobachtungsfrage verständlich / nachvollziehbar?</a:t>
            </a:r>
          </a:p>
          <a:p>
            <a:pPr lvl="2">
              <a:spcBef>
                <a:spcPct val="0"/>
              </a:spcBef>
              <a:spcAft>
                <a:spcPts val="600"/>
              </a:spcAft>
              <a:defRPr/>
            </a:pPr>
            <a:r>
              <a:rPr lang="de-DE" sz="1400" dirty="0">
                <a:ea typeface="Calibri" charset="0"/>
                <a:cs typeface="Calibri" charset="0"/>
              </a:rPr>
              <a:t>Wie schätzen Sie die Umsetzbarkeit an der Schule ein? (zeitlich / inhaltlich / Schulform / Fächer / Altersklassen)</a:t>
            </a:r>
          </a:p>
          <a:p>
            <a:pPr lvl="2">
              <a:spcBef>
                <a:spcPct val="0"/>
              </a:spcBef>
              <a:spcAft>
                <a:spcPts val="600"/>
              </a:spcAft>
              <a:defRPr/>
            </a:pPr>
            <a:r>
              <a:rPr lang="de-DE" sz="1400" dirty="0">
                <a:ea typeface="Calibri" charset="0"/>
                <a:cs typeface="Calibri" charset="0"/>
              </a:rPr>
              <a:t>Welche Verbesserungsvorschläge haben Sie?</a:t>
            </a:r>
            <a:endParaRPr lang="de-DE" altLang="de-DE" sz="1400" dirty="0">
              <a:sym typeface="Wingdings" charset="2"/>
            </a:endParaRPr>
          </a:p>
          <a:p>
            <a:pPr marL="342900" indent="-342900">
              <a:spcBef>
                <a:spcPct val="0"/>
              </a:spcBef>
              <a:spcAft>
                <a:spcPts val="600"/>
              </a:spcAft>
              <a:buFont typeface="+mj-lt"/>
              <a:buAutoNum type="arabicPeriod"/>
              <a:defRPr/>
            </a:pPr>
            <a:r>
              <a:rPr lang="de-DE" altLang="de-DE" sz="1400" dirty="0">
                <a:sym typeface="Wingdings" charset="2"/>
              </a:rPr>
              <a:t>Sie erhalten Ihre Karte zurück und lesen die Kommentare auf der Rückseite.</a:t>
            </a:r>
          </a:p>
          <a:p>
            <a:pPr marL="342900" indent="-342900">
              <a:spcBef>
                <a:spcPct val="0"/>
              </a:spcBef>
              <a:spcAft>
                <a:spcPts val="600"/>
              </a:spcAft>
              <a:buFont typeface="+mj-lt"/>
              <a:buAutoNum type="arabicPeriod"/>
              <a:defRPr/>
            </a:pPr>
            <a:endParaRPr lang="de-DE" altLang="de-DE" sz="1400" dirty="0">
              <a:sym typeface="Wingdings" charset="2"/>
            </a:endParaRPr>
          </a:p>
          <a:p>
            <a:pPr marL="342900" indent="-342900">
              <a:spcBef>
                <a:spcPct val="0"/>
              </a:spcBef>
              <a:spcAft>
                <a:spcPts val="600"/>
              </a:spcAft>
              <a:buFont typeface="+mj-lt"/>
              <a:buAutoNum type="arabicPeriod"/>
              <a:defRPr/>
            </a:pPr>
            <a:endParaRPr lang="de-DE" altLang="de-DE" sz="1400" dirty="0">
              <a:sym typeface="Wingdings" charset="2"/>
            </a:endParaRPr>
          </a:p>
          <a:p>
            <a:pPr marL="0" indent="0">
              <a:spcBef>
                <a:spcPct val="0"/>
              </a:spcBef>
              <a:spcAft>
                <a:spcPts val="0"/>
              </a:spcAft>
              <a:buNone/>
              <a:defRPr/>
            </a:pPr>
            <a:endParaRPr lang="de-DE" altLang="de-DE" sz="1400" i="1" dirty="0">
              <a:solidFill>
                <a:schemeClr val="bg2"/>
              </a:solidFill>
              <a:sym typeface="Wingdings" charset="2"/>
            </a:endParaRPr>
          </a:p>
          <a:p>
            <a:pPr algn="ctr">
              <a:spcBef>
                <a:spcPct val="0"/>
              </a:spcBef>
              <a:spcAft>
                <a:spcPts val="0"/>
              </a:spcAft>
              <a:buNone/>
              <a:defRPr/>
            </a:pPr>
            <a:r>
              <a:rPr lang="de-DE" altLang="de-DE" sz="1400" i="1" dirty="0">
                <a:solidFill>
                  <a:schemeClr val="bg2"/>
                </a:solidFill>
                <a:sym typeface="Wingdings" charset="2"/>
              </a:rPr>
              <a:t>Zeitvorgabe: 15 Minuten</a:t>
            </a:r>
          </a:p>
          <a:p>
            <a:pPr marL="0" indent="0">
              <a:spcAft>
                <a:spcPts val="0"/>
              </a:spcAft>
              <a:buNone/>
            </a:pPr>
            <a:endParaRPr lang="de-DE" sz="1400" dirty="0"/>
          </a:p>
        </p:txBody>
      </p:sp>
      <p:sp>
        <p:nvSpPr>
          <p:cNvPr id="3" name="Titel 2">
            <a:extLst>
              <a:ext uri="{FF2B5EF4-FFF2-40B4-BE49-F238E27FC236}">
                <a16:creationId xmlns:a16="http://schemas.microsoft.com/office/drawing/2014/main" id="{BC475E33-50B5-40E8-A64A-E6E7F2EBC42B}"/>
              </a:ext>
            </a:extLst>
          </p:cNvPr>
          <p:cNvSpPr>
            <a:spLocks noGrp="1"/>
          </p:cNvSpPr>
          <p:nvPr>
            <p:ph type="title"/>
          </p:nvPr>
        </p:nvSpPr>
        <p:spPr>
          <a:xfrm>
            <a:off x="686305" y="491060"/>
            <a:ext cx="10954833" cy="508684"/>
          </a:xfrm>
        </p:spPr>
        <p:txBody>
          <a:bodyPr/>
          <a:lstStyle/>
          <a:p>
            <a:r>
              <a:rPr lang="de-DE" dirty="0"/>
              <a:t>Erarbeitung einer Beobachtungsfrage - Think</a:t>
            </a:r>
          </a:p>
        </p:txBody>
      </p:sp>
      <p:sp>
        <p:nvSpPr>
          <p:cNvPr id="4" name="Datumsplatzhalter 3">
            <a:extLst>
              <a:ext uri="{FF2B5EF4-FFF2-40B4-BE49-F238E27FC236}">
                <a16:creationId xmlns:a16="http://schemas.microsoft.com/office/drawing/2014/main" id="{30C982CA-227A-4BD5-942F-0EED4569F9FE}"/>
              </a:ext>
            </a:extLst>
          </p:cNvPr>
          <p:cNvSpPr>
            <a:spLocks noGrp="1"/>
          </p:cNvSpPr>
          <p:nvPr>
            <p:ph type="dt" sz="half" idx="10"/>
          </p:nvPr>
        </p:nvSpPr>
        <p:spPr/>
        <p:txBody>
          <a:bodyPr/>
          <a:lstStyle/>
          <a:p>
            <a:fld id="{85D87A2C-633B-4F9B-B395-7A4263E5FC92}" type="datetime1">
              <a:rPr lang="de-DE" smtClean="0"/>
              <a:pPr/>
              <a:t>17.09.2025</a:t>
            </a:fld>
            <a:endParaRPr lang="de-DE" dirty="0"/>
          </a:p>
        </p:txBody>
      </p:sp>
    </p:spTree>
    <p:extLst>
      <p:ext uri="{BB962C8B-B14F-4D97-AF65-F5344CB8AC3E}">
        <p14:creationId xmlns:p14="http://schemas.microsoft.com/office/powerpoint/2010/main" val="60550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B9047-7231-8428-7FF2-8820F77E7C1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42FAB7C-0096-C240-6309-40E956853981}"/>
              </a:ext>
            </a:extLst>
          </p:cNvPr>
          <p:cNvSpPr>
            <a:spLocks noGrp="1"/>
          </p:cNvSpPr>
          <p:nvPr>
            <p:ph sz="half" idx="1"/>
          </p:nvPr>
        </p:nvSpPr>
        <p:spPr>
          <a:xfrm>
            <a:off x="686305" y="1498713"/>
            <a:ext cx="10954833" cy="2001726"/>
          </a:xfrm>
        </p:spPr>
        <p:txBody>
          <a:bodyPr>
            <a:normAutofit/>
          </a:bodyPr>
          <a:lstStyle/>
          <a:p>
            <a:pPr>
              <a:lnSpc>
                <a:spcPct val="120000"/>
              </a:lnSpc>
              <a:spcBef>
                <a:spcPct val="0"/>
              </a:spcBef>
              <a:spcAft>
                <a:spcPts val="0"/>
              </a:spcAft>
              <a:buNone/>
              <a:defRPr/>
            </a:pPr>
            <a:endParaRPr lang="de-DE" altLang="de-DE" sz="1800" b="1" dirty="0"/>
          </a:p>
          <a:p>
            <a:pPr marL="342900" indent="-342900">
              <a:spcBef>
                <a:spcPct val="0"/>
              </a:spcBef>
              <a:spcAft>
                <a:spcPts val="600"/>
              </a:spcAft>
              <a:buFont typeface="+mj-lt"/>
              <a:buAutoNum type="arabicPeriod"/>
              <a:defRPr/>
            </a:pPr>
            <a:r>
              <a:rPr lang="de-DE" altLang="de-DE" sz="1800" dirty="0"/>
              <a:t>Tauschen Sie sich über die Fragen und dazugehörigen Kommentare aus. </a:t>
            </a:r>
            <a:endParaRPr lang="de-DE" altLang="de-DE" sz="1800" dirty="0">
              <a:sym typeface="Wingdings" charset="2"/>
            </a:endParaRPr>
          </a:p>
          <a:p>
            <a:pPr marL="342900" indent="-342900">
              <a:lnSpc>
                <a:spcPct val="120000"/>
              </a:lnSpc>
              <a:spcBef>
                <a:spcPct val="0"/>
              </a:spcBef>
              <a:spcAft>
                <a:spcPts val="0"/>
              </a:spcAft>
              <a:buFont typeface="+mj-lt"/>
              <a:buAutoNum type="arabicPeriod"/>
              <a:defRPr/>
            </a:pPr>
            <a:endParaRPr lang="de-DE" altLang="de-DE" sz="1800" dirty="0">
              <a:sym typeface="Wingdings" charset="2"/>
            </a:endParaRPr>
          </a:p>
          <a:p>
            <a:pPr marL="342900" indent="-342900">
              <a:spcBef>
                <a:spcPct val="0"/>
              </a:spcBef>
              <a:spcAft>
                <a:spcPts val="0"/>
              </a:spcAft>
              <a:buFont typeface="+mj-lt"/>
              <a:buAutoNum type="arabicPeriod"/>
              <a:defRPr/>
            </a:pPr>
            <a:r>
              <a:rPr lang="de-DE" altLang="de-DE" sz="1800" dirty="0">
                <a:sym typeface="Wingdings" charset="2"/>
              </a:rPr>
              <a:t>Passen Sie ggf. Ihre Beobachtungsfrage an und formulieren Sie diese um.</a:t>
            </a:r>
          </a:p>
          <a:p>
            <a:pPr marL="342900" indent="-342900">
              <a:spcBef>
                <a:spcPct val="0"/>
              </a:spcBef>
              <a:spcAft>
                <a:spcPts val="0"/>
              </a:spcAft>
              <a:buFont typeface="Wingdings" panose="05000000000000000000" pitchFamily="2" charset="2"/>
              <a:buChar char="Ø"/>
              <a:defRPr/>
            </a:pPr>
            <a:endParaRPr lang="de-DE" altLang="de-DE" sz="1800" i="1" dirty="0">
              <a:solidFill>
                <a:schemeClr val="bg2"/>
              </a:solidFill>
              <a:sym typeface="Wingdings" charset="2"/>
            </a:endParaRPr>
          </a:p>
          <a:p>
            <a:pPr marL="0" indent="0">
              <a:spcAft>
                <a:spcPts val="0"/>
              </a:spcAft>
              <a:buNone/>
            </a:pPr>
            <a:endParaRPr lang="de-DE" dirty="0"/>
          </a:p>
        </p:txBody>
      </p:sp>
      <p:sp>
        <p:nvSpPr>
          <p:cNvPr id="3" name="Titel 2">
            <a:extLst>
              <a:ext uri="{FF2B5EF4-FFF2-40B4-BE49-F238E27FC236}">
                <a16:creationId xmlns:a16="http://schemas.microsoft.com/office/drawing/2014/main" id="{949C81CB-63EC-E5D6-E3ED-41E1C1F4F536}"/>
              </a:ext>
            </a:extLst>
          </p:cNvPr>
          <p:cNvSpPr>
            <a:spLocks noGrp="1"/>
          </p:cNvSpPr>
          <p:nvPr>
            <p:ph type="title"/>
          </p:nvPr>
        </p:nvSpPr>
        <p:spPr>
          <a:xfrm>
            <a:off x="686305" y="491060"/>
            <a:ext cx="10954833" cy="508684"/>
          </a:xfrm>
        </p:spPr>
        <p:txBody>
          <a:bodyPr/>
          <a:lstStyle/>
          <a:p>
            <a:r>
              <a:rPr lang="de-DE" dirty="0"/>
              <a:t>Überarbeitung der Beobachtungsfrage</a:t>
            </a:r>
          </a:p>
        </p:txBody>
      </p:sp>
      <p:sp>
        <p:nvSpPr>
          <p:cNvPr id="4" name="Datumsplatzhalter 3">
            <a:extLst>
              <a:ext uri="{FF2B5EF4-FFF2-40B4-BE49-F238E27FC236}">
                <a16:creationId xmlns:a16="http://schemas.microsoft.com/office/drawing/2014/main" id="{855D03BF-C0A8-D2A1-9946-0B7710CDFCDB}"/>
              </a:ext>
            </a:extLst>
          </p:cNvPr>
          <p:cNvSpPr>
            <a:spLocks noGrp="1"/>
          </p:cNvSpPr>
          <p:nvPr>
            <p:ph type="dt" sz="half" idx="10"/>
          </p:nvPr>
        </p:nvSpPr>
        <p:spPr/>
        <p:txBody>
          <a:bodyPr/>
          <a:lstStyle/>
          <a:p>
            <a:fld id="{85D87A2C-633B-4F9B-B395-7A4263E5FC92}" type="datetime1">
              <a:rPr lang="de-DE" smtClean="0"/>
              <a:pPr/>
              <a:t>17.09.2025</a:t>
            </a:fld>
            <a:endParaRPr lang="de-DE" dirty="0"/>
          </a:p>
        </p:txBody>
      </p:sp>
      <p:sp>
        <p:nvSpPr>
          <p:cNvPr id="5" name="Textfeld 4">
            <a:extLst>
              <a:ext uri="{FF2B5EF4-FFF2-40B4-BE49-F238E27FC236}">
                <a16:creationId xmlns:a16="http://schemas.microsoft.com/office/drawing/2014/main" id="{7154BE2C-6924-D51C-7C2E-C4E398B30899}"/>
              </a:ext>
            </a:extLst>
          </p:cNvPr>
          <p:cNvSpPr txBox="1"/>
          <p:nvPr/>
        </p:nvSpPr>
        <p:spPr>
          <a:xfrm>
            <a:off x="607219" y="1135475"/>
            <a:ext cx="2420856" cy="523220"/>
          </a:xfrm>
          <a:prstGeom prst="rect">
            <a:avLst/>
          </a:prstGeom>
          <a:noFill/>
        </p:spPr>
        <p:txBody>
          <a:bodyPr wrap="none" rtlCol="0">
            <a:spAutoFit/>
          </a:bodyPr>
          <a:lstStyle/>
          <a:p>
            <a:r>
              <a:rPr lang="de-DE" sz="2800" b="1" dirty="0">
                <a:solidFill>
                  <a:schemeClr val="tx2"/>
                </a:solidFill>
                <a:latin typeface="Arial" panose="020B0604020202020204" pitchFamily="34" charset="0"/>
                <a:cs typeface="Arial" panose="020B0604020202020204" pitchFamily="34" charset="0"/>
              </a:rPr>
              <a:t>Pair </a:t>
            </a:r>
            <a:r>
              <a:rPr lang="de-DE" sz="2800" b="1">
                <a:solidFill>
                  <a:schemeClr val="tx2"/>
                </a:solidFill>
                <a:latin typeface="Arial" panose="020B0604020202020204" pitchFamily="34" charset="0"/>
                <a:cs typeface="Arial" panose="020B0604020202020204" pitchFamily="34" charset="0"/>
              </a:rPr>
              <a:t>(10 </a:t>
            </a:r>
            <a:r>
              <a:rPr lang="de-DE" sz="2800" b="1" dirty="0">
                <a:solidFill>
                  <a:schemeClr val="tx2"/>
                </a:solidFill>
                <a:latin typeface="Arial" panose="020B0604020202020204" pitchFamily="34" charset="0"/>
                <a:cs typeface="Arial" panose="020B0604020202020204" pitchFamily="34" charset="0"/>
              </a:rPr>
              <a:t>Min.)</a:t>
            </a:r>
          </a:p>
        </p:txBody>
      </p:sp>
    </p:spTree>
    <p:extLst>
      <p:ext uri="{BB962C8B-B14F-4D97-AF65-F5344CB8AC3E}">
        <p14:creationId xmlns:p14="http://schemas.microsoft.com/office/powerpoint/2010/main" val="160178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0A08278-F4BB-424C-A678-7A762F0D19B5}"/>
              </a:ext>
            </a:extLst>
          </p:cNvPr>
          <p:cNvSpPr>
            <a:spLocks noGrp="1"/>
          </p:cNvSpPr>
          <p:nvPr>
            <p:ph type="dt" sz="half" idx="10"/>
          </p:nvPr>
        </p:nvSpPr>
        <p:spPr/>
        <p:txBody>
          <a:bodyPr/>
          <a:lstStyle/>
          <a:p>
            <a:fld id="{85D87A2C-633B-4F9B-B395-7A4263E5FC92}" type="datetime1">
              <a:rPr lang="de-DE" smtClean="0"/>
              <a:pPr/>
              <a:t>17.09.2025</a:t>
            </a:fld>
            <a:endParaRPr lang="de-DE" dirty="0"/>
          </a:p>
        </p:txBody>
      </p:sp>
      <p:sp>
        <p:nvSpPr>
          <p:cNvPr id="7" name="Textfeld 6">
            <a:extLst>
              <a:ext uri="{FF2B5EF4-FFF2-40B4-BE49-F238E27FC236}">
                <a16:creationId xmlns:a16="http://schemas.microsoft.com/office/drawing/2014/main" id="{00DE6540-0010-C3ED-C484-975DA4A56E74}"/>
              </a:ext>
            </a:extLst>
          </p:cNvPr>
          <p:cNvSpPr txBox="1"/>
          <p:nvPr/>
        </p:nvSpPr>
        <p:spPr>
          <a:xfrm>
            <a:off x="615155" y="1178338"/>
            <a:ext cx="2741456" cy="523220"/>
          </a:xfrm>
          <a:prstGeom prst="rect">
            <a:avLst/>
          </a:prstGeom>
          <a:noFill/>
        </p:spPr>
        <p:txBody>
          <a:bodyPr wrap="none" rtlCol="0">
            <a:spAutoFit/>
          </a:bodyPr>
          <a:lstStyle/>
          <a:p>
            <a:r>
              <a:rPr lang="de-DE" sz="2800" b="1" dirty="0">
                <a:solidFill>
                  <a:schemeClr val="tx2"/>
                </a:solidFill>
                <a:latin typeface="Arial" panose="020B0604020202020204" pitchFamily="34" charset="0"/>
                <a:cs typeface="Arial" panose="020B0604020202020204" pitchFamily="34" charset="0"/>
              </a:rPr>
              <a:t>Share (10 Min.)</a:t>
            </a:r>
          </a:p>
        </p:txBody>
      </p:sp>
      <p:sp>
        <p:nvSpPr>
          <p:cNvPr id="10" name="Titel 2">
            <a:extLst>
              <a:ext uri="{FF2B5EF4-FFF2-40B4-BE49-F238E27FC236}">
                <a16:creationId xmlns:a16="http://schemas.microsoft.com/office/drawing/2014/main" id="{DCAC88DA-FB63-9217-9898-BFF87E8927B3}"/>
              </a:ext>
            </a:extLst>
          </p:cNvPr>
          <p:cNvSpPr>
            <a:spLocks noGrp="1"/>
          </p:cNvSpPr>
          <p:nvPr>
            <p:ph type="title"/>
          </p:nvPr>
        </p:nvSpPr>
        <p:spPr>
          <a:xfrm>
            <a:off x="686305" y="491060"/>
            <a:ext cx="10954833" cy="508684"/>
          </a:xfrm>
        </p:spPr>
        <p:txBody>
          <a:bodyPr/>
          <a:lstStyle/>
          <a:p>
            <a:r>
              <a:rPr lang="de-DE" dirty="0"/>
              <a:t>Überarbeitung der Beobachtungsfrage</a:t>
            </a:r>
          </a:p>
        </p:txBody>
      </p:sp>
      <p:sp>
        <p:nvSpPr>
          <p:cNvPr id="11" name="Inhaltsplatzhalter 1">
            <a:extLst>
              <a:ext uri="{FF2B5EF4-FFF2-40B4-BE49-F238E27FC236}">
                <a16:creationId xmlns:a16="http://schemas.microsoft.com/office/drawing/2014/main" id="{40A87CAA-E017-8DAE-FF61-2D278F545EA8}"/>
              </a:ext>
            </a:extLst>
          </p:cNvPr>
          <p:cNvSpPr>
            <a:spLocks noGrp="1"/>
          </p:cNvSpPr>
          <p:nvPr>
            <p:ph sz="half" idx="1"/>
          </p:nvPr>
        </p:nvSpPr>
        <p:spPr>
          <a:xfrm>
            <a:off x="615155" y="1788645"/>
            <a:ext cx="10954833" cy="3474732"/>
          </a:xfrm>
        </p:spPr>
        <p:txBody>
          <a:bodyPr vert="horz" lIns="0" tIns="0" rIns="0" bIns="0" rtlCol="0">
            <a:noAutofit/>
          </a:bodyPr>
          <a:lstStyle/>
          <a:p>
            <a:pPr marL="0" indent="0">
              <a:buNone/>
            </a:pPr>
            <a:endParaRPr lang="de-DE" altLang="de-DE" dirty="0">
              <a:solidFill>
                <a:schemeClr val="bg2"/>
              </a:solidFill>
            </a:endParaRPr>
          </a:p>
          <a:p>
            <a:pPr marL="0" indent="0">
              <a:buNone/>
            </a:pPr>
            <a:r>
              <a:rPr lang="de-DE" altLang="de-DE" dirty="0">
                <a:solidFill>
                  <a:schemeClr val="bg2"/>
                </a:solidFill>
              </a:rPr>
              <a:t>Gibt es noch offene Fragen? </a:t>
            </a:r>
          </a:p>
          <a:p>
            <a:pPr marL="0" indent="0">
              <a:buNone/>
            </a:pPr>
            <a:endParaRPr lang="de-DE" altLang="de-DE" dirty="0">
              <a:solidFill>
                <a:schemeClr val="bg2"/>
              </a:solidFill>
              <a:sym typeface="Wingdings" charset="2"/>
            </a:endParaRPr>
          </a:p>
          <a:p>
            <a:pPr marL="0" indent="0">
              <a:buNone/>
            </a:pPr>
            <a:r>
              <a:rPr lang="de-DE" altLang="de-DE" dirty="0">
                <a:solidFill>
                  <a:schemeClr val="bg2"/>
                </a:solidFill>
                <a:sym typeface="Wingdings" charset="2"/>
              </a:rPr>
              <a:t>Daumenabfrage: Hat Ihre Beobachtungsfrage einen Bezug zu den KMK-Standards?</a:t>
            </a:r>
          </a:p>
          <a:p>
            <a:pPr marL="0" indent="0">
              <a:buNone/>
            </a:pPr>
            <a:r>
              <a:rPr lang="de-DE" altLang="de-DE" dirty="0">
                <a:solidFill>
                  <a:schemeClr val="bg2"/>
                </a:solidFill>
                <a:sym typeface="Wingdings" charset="2"/>
              </a:rPr>
              <a:t>Daumenabfrage: Hat Ihre Beobachtungsfrage einen Bezug zu Ihrem Wahlthema?</a:t>
            </a:r>
          </a:p>
          <a:p>
            <a:pPr marL="0" indent="0">
              <a:buNone/>
            </a:pPr>
            <a:endParaRPr lang="de-DE" altLang="de-DE" dirty="0">
              <a:solidFill>
                <a:schemeClr val="bg2"/>
              </a:solidFill>
              <a:sym typeface="Wingdings" charset="2"/>
            </a:endParaRPr>
          </a:p>
          <a:p>
            <a:pPr marL="0" indent="0">
              <a:buNone/>
            </a:pPr>
            <a:r>
              <a:rPr lang="de-DE" altLang="de-DE" dirty="0">
                <a:solidFill>
                  <a:schemeClr val="bg2"/>
                </a:solidFill>
                <a:sym typeface="Wingdings" charset="2"/>
              </a:rPr>
              <a:t>Was hat den Ausschlag für DIESE Beobachtungsfrage gegeben?</a:t>
            </a:r>
          </a:p>
          <a:p>
            <a:pPr marL="0" indent="0">
              <a:buNone/>
            </a:pPr>
            <a:r>
              <a:rPr lang="de-DE" altLang="de-DE" dirty="0">
                <a:solidFill>
                  <a:schemeClr val="bg2"/>
                </a:solidFill>
                <a:sym typeface="Wingdings" charset="2"/>
              </a:rPr>
              <a:t>Was brauchen Sie noch, um gut in das Praktikum starten zu können?</a:t>
            </a:r>
          </a:p>
          <a:p>
            <a:pPr marL="0" indent="0">
              <a:buNone/>
            </a:pPr>
            <a:endParaRPr lang="de-DE" altLang="de-DE" dirty="0">
              <a:solidFill>
                <a:schemeClr val="bg2"/>
              </a:solidFill>
              <a:sym typeface="Wingdings" charset="2"/>
            </a:endParaRPr>
          </a:p>
          <a:p>
            <a:pPr marL="0" indent="0">
              <a:buNone/>
            </a:pPr>
            <a:endParaRPr lang="de-DE" dirty="0">
              <a:solidFill>
                <a:schemeClr val="bg2"/>
              </a:solidFill>
            </a:endParaRPr>
          </a:p>
        </p:txBody>
      </p:sp>
    </p:spTree>
    <p:extLst>
      <p:ext uri="{BB962C8B-B14F-4D97-AF65-F5344CB8AC3E}">
        <p14:creationId xmlns:p14="http://schemas.microsoft.com/office/powerpoint/2010/main" val="20094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E8CEFDB-384C-9A04-759E-27FA7656E1E8}"/>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2EE40B21-E8BD-413E-BA33-038652396C5A}"/>
              </a:ext>
            </a:extLst>
          </p:cNvPr>
          <p:cNvSpPr>
            <a:spLocks noGrp="1"/>
          </p:cNvSpPr>
          <p:nvPr>
            <p:ph type="title"/>
          </p:nvPr>
        </p:nvSpPr>
        <p:spPr bwMode="auto"/>
        <p:txBody>
          <a:bodyPr/>
          <a:lstStyle/>
          <a:p>
            <a:pPr>
              <a:defRPr/>
            </a:pPr>
            <a:r>
              <a:rPr lang="de-DE" dirty="0"/>
              <a:t>Portfolio und Entwicklungsaufgabe</a:t>
            </a:r>
            <a:endParaRPr dirty="0"/>
          </a:p>
        </p:txBody>
      </p:sp>
      <p:sp>
        <p:nvSpPr>
          <p:cNvPr id="3" name="Textplatzhalter 2">
            <a:extLst>
              <a:ext uri="{FF2B5EF4-FFF2-40B4-BE49-F238E27FC236}">
                <a16:creationId xmlns:a16="http://schemas.microsoft.com/office/drawing/2014/main" id="{82500B9A-9B8B-9C6D-5353-1E4AAEB9770B}"/>
              </a:ext>
            </a:extLst>
          </p:cNvPr>
          <p:cNvSpPr>
            <a:spLocks noGrp="1"/>
          </p:cNvSpPr>
          <p:nvPr>
            <p:ph type="body" sz="quarter" idx="13"/>
          </p:nvPr>
        </p:nvSpPr>
        <p:spPr bwMode="auto"/>
        <p:txBody>
          <a:bodyPr/>
          <a:lstStyle/>
          <a:p>
            <a:pPr>
              <a:defRPr/>
            </a:pPr>
            <a:r>
              <a:rPr lang="de-DE" dirty="0"/>
              <a:t>04</a:t>
            </a:r>
            <a:endParaRPr dirty="0"/>
          </a:p>
        </p:txBody>
      </p:sp>
      <p:sp>
        <p:nvSpPr>
          <p:cNvPr id="4" name="Datumsplatzhalter 3">
            <a:extLst>
              <a:ext uri="{FF2B5EF4-FFF2-40B4-BE49-F238E27FC236}">
                <a16:creationId xmlns:a16="http://schemas.microsoft.com/office/drawing/2014/main" id="{DB534BF5-2B1B-2264-9A1D-5D4808E15AD3}"/>
              </a:ext>
            </a:extLst>
          </p:cNvPr>
          <p:cNvSpPr>
            <a:spLocks noGrp="1"/>
          </p:cNvSpPr>
          <p:nvPr>
            <p:ph type="dt" sz="half" idx="14"/>
          </p:nvPr>
        </p:nvSpPr>
        <p:spPr bwMode="auto"/>
        <p:txBody>
          <a:bodyPr/>
          <a:lstStyle/>
          <a:p>
            <a:pPr>
              <a:defRPr/>
            </a:pPr>
            <a:fld id="{962E2233-BC02-4692-A2EE-F8906B800895}" type="datetime1">
              <a:rPr lang="de-DE"/>
              <a:t>17.09.2025</a:t>
            </a:fld>
            <a:endParaRPr lang="de-DE"/>
          </a:p>
        </p:txBody>
      </p:sp>
    </p:spTree>
    <p:extLst>
      <p:ext uri="{BB962C8B-B14F-4D97-AF65-F5344CB8AC3E}">
        <p14:creationId xmlns:p14="http://schemas.microsoft.com/office/powerpoint/2010/main" val="290643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sz="half" idx="1"/>
          </p:nvPr>
        </p:nvSpPr>
        <p:spPr bwMode="auto">
          <a:xfrm>
            <a:off x="3950208" y="1365866"/>
            <a:ext cx="7690930" cy="4564555"/>
          </a:xfrm>
        </p:spPr>
        <p:txBody>
          <a:bodyPr/>
          <a:lstStyle/>
          <a:p>
            <a:pPr>
              <a:lnSpc>
                <a:spcPct val="150000"/>
              </a:lnSpc>
              <a:defRPr/>
            </a:pPr>
            <a:r>
              <a:rPr lang="de-DE" sz="2000" dirty="0">
                <a:sym typeface="Wingdings" panose="05000000000000000000" pitchFamily="2" charset="2"/>
              </a:rPr>
              <a:t>Das Ziel ist es, sich bewusst und systematisch mit einer persönlichen und individuell ausgewählten Entwicklungsaufgabe auseinandersetzen und Klarheit über eigene Ziele und Herausforderungen gewinnen. </a:t>
            </a:r>
          </a:p>
          <a:p>
            <a:pPr rtl="0" eaLnBrk="0" fontAlgn="base" hangingPunct="0">
              <a:lnSpc>
                <a:spcPct val="150000"/>
              </a:lnSpc>
              <a:spcBef>
                <a:spcPct val="0"/>
              </a:spcBef>
              <a:spcAft>
                <a:spcPct val="0"/>
              </a:spcAft>
              <a:buClrTx/>
              <a:buSzTx/>
            </a:pPr>
            <a:r>
              <a:rPr kumimoji="0" lang="de-DE" altLang="de-DE" sz="2000" b="0" i="0" u="none" strike="noStrike" cap="none" normalizeH="0" baseline="0" dirty="0">
                <a:ln>
                  <a:noFill/>
                </a:ln>
                <a:solidFill>
                  <a:schemeClr val="tx1"/>
                </a:solidFill>
                <a:effectLst/>
              </a:rPr>
              <a:t>Die Portfolioaufgabe zielt darauf ab, durch </a:t>
            </a:r>
            <a:r>
              <a:rPr lang="de-DE" altLang="de-DE" sz="2000" dirty="0"/>
              <a:t>die </a:t>
            </a:r>
            <a:r>
              <a:rPr kumimoji="0" lang="de-DE" altLang="de-DE" sz="2000" b="0" i="0" u="none" strike="noStrike" cap="none" normalizeH="0" baseline="0" dirty="0">
                <a:ln>
                  <a:noFill/>
                </a:ln>
                <a:solidFill>
                  <a:schemeClr val="tx1"/>
                </a:solidFill>
                <a:effectLst/>
              </a:rPr>
              <a:t>Reflexion eigener Herausforderungen und Entwicklungsaufgaben zu lernen, bewusst Verantwortung für die persönliche Weiterentwicklung zu übernehmen und individuelle Handlungskompetenzen zu stärken.</a:t>
            </a:r>
          </a:p>
          <a:p>
            <a:pPr marL="0" indent="0">
              <a:buNone/>
              <a:defRPr/>
            </a:pPr>
            <a:endParaRPr lang="de-DE" dirty="0">
              <a:sym typeface="Wingdings" panose="05000000000000000000" pitchFamily="2" charset="2"/>
            </a:endParaRPr>
          </a:p>
        </p:txBody>
      </p:sp>
      <p:sp>
        <p:nvSpPr>
          <p:cNvPr id="3" name="Titel 2"/>
          <p:cNvSpPr>
            <a:spLocks noGrp="1"/>
          </p:cNvSpPr>
          <p:nvPr>
            <p:ph type="title"/>
          </p:nvPr>
        </p:nvSpPr>
        <p:spPr bwMode="auto"/>
        <p:txBody>
          <a:bodyPr/>
          <a:lstStyle/>
          <a:p>
            <a:pPr>
              <a:defRPr/>
            </a:pPr>
            <a:r>
              <a:rPr lang="de-DE" dirty="0"/>
              <a:t>Individuelle Entwicklungsaufgaben: Ziel </a:t>
            </a:r>
            <a:br>
              <a:rPr lang="de-DE" dirty="0"/>
            </a:br>
            <a:br>
              <a:rPr lang="de-DE" dirty="0"/>
            </a:br>
            <a:endParaRPr lang="de-DE" dirty="0"/>
          </a:p>
        </p:txBody>
      </p:sp>
      <p:sp>
        <p:nvSpPr>
          <p:cNvPr id="4" name="Datumsplatzhalter 3"/>
          <p:cNvSpPr>
            <a:spLocks noGrp="1"/>
          </p:cNvSpPr>
          <p:nvPr>
            <p:ph type="dt" sz="half" idx="10"/>
          </p:nvPr>
        </p:nvSpPr>
        <p:spPr bwMode="auto"/>
        <p:txBody>
          <a:bodyPr/>
          <a:lstStyle/>
          <a:p>
            <a:pPr>
              <a:defRPr/>
            </a:pPr>
            <a:fld id="{85D87A2C-633B-4F9B-B395-7A4263E5FC92}" type="datetime1">
              <a:rPr lang="de-DE" smtClean="0"/>
              <a:t>17.09.2025</a:t>
            </a:fld>
            <a:endParaRPr lang="de-DE"/>
          </a:p>
        </p:txBody>
      </p:sp>
      <p:pic>
        <p:nvPicPr>
          <p:cNvPr id="8" name="Grafik 7" descr="Ein Bild, das Clipart, Grafiken, Darstellung, Kinderkunst enthält.&#10;&#10;Automatisch generierte Beschreibung">
            <a:extLst>
              <a:ext uri="{FF2B5EF4-FFF2-40B4-BE49-F238E27FC236}">
                <a16:creationId xmlns:a16="http://schemas.microsoft.com/office/drawing/2014/main" id="{276A1313-D7B7-51E6-C5AA-381987FA0B60}"/>
              </a:ext>
            </a:extLst>
          </p:cNvPr>
          <p:cNvPicPr>
            <a:picLocks noChangeAspect="1"/>
          </p:cNvPicPr>
          <p:nvPr/>
        </p:nvPicPr>
        <p:blipFill>
          <a:blip r:embed="rId3"/>
          <a:stretch>
            <a:fillRect/>
          </a:stretch>
        </p:blipFill>
        <p:spPr>
          <a:xfrm>
            <a:off x="1639882" y="1365866"/>
            <a:ext cx="1708133" cy="1701328"/>
          </a:xfrm>
          <a:prstGeom prst="rect">
            <a:avLst/>
          </a:prstGeom>
        </p:spPr>
      </p:pic>
      <p:sp>
        <p:nvSpPr>
          <p:cNvPr id="6" name="Textfeld 5">
            <a:extLst>
              <a:ext uri="{FF2B5EF4-FFF2-40B4-BE49-F238E27FC236}">
                <a16:creationId xmlns:a16="http://schemas.microsoft.com/office/drawing/2014/main" id="{2E12129F-39D0-5D1E-58FF-5D7FDAB801F0}"/>
              </a:ext>
            </a:extLst>
          </p:cNvPr>
          <p:cNvSpPr txBox="1"/>
          <p:nvPr/>
        </p:nvSpPr>
        <p:spPr>
          <a:xfrm>
            <a:off x="421481" y="5407201"/>
            <a:ext cx="11658600" cy="523220"/>
          </a:xfrm>
          <a:prstGeom prst="rect">
            <a:avLst/>
          </a:prstGeom>
          <a:noFill/>
        </p:spPr>
        <p:txBody>
          <a:bodyPr wrap="square">
            <a:spAutoFit/>
          </a:bodyPr>
          <a:lstStyle/>
          <a:p>
            <a:r>
              <a:rPr lang="de-DE" sz="1400" dirty="0">
                <a:latin typeface="Arial" panose="020B0604020202020204" pitchFamily="34" charset="0"/>
                <a:cs typeface="Arial" panose="020B0604020202020204" pitchFamily="34" charset="0"/>
                <a:hlinkClick r:id="rId4"/>
              </a:rPr>
              <a:t>https://zfl-lernen.de/online-kurs/praxisphasentransparenz/eop-digitaler-begleitkurs/portfolio-eop/?h5pPortfolioChapter=a447f118-a039-4b24-a259-65b8cfa39a9c&amp;h5pPortfolioToTop=true&amp;h5pPortfolioId=1170</a:t>
            </a:r>
            <a:r>
              <a:rPr lang="de-DE"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1910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sz="half" idx="1"/>
          </p:nvPr>
        </p:nvSpPr>
        <p:spPr bwMode="auto">
          <a:xfrm>
            <a:off x="686304" y="1107233"/>
            <a:ext cx="10954833" cy="5086398"/>
          </a:xfrm>
        </p:spPr>
        <p:txBody>
          <a:bodyPr>
            <a:normAutofit fontScale="92500"/>
          </a:bodyPr>
          <a:lstStyle/>
          <a:p>
            <a:pPr marL="0" indent="0">
              <a:lnSpc>
                <a:spcPct val="130000"/>
              </a:lnSpc>
              <a:spcAft>
                <a:spcPts val="600"/>
              </a:spcAft>
              <a:buNone/>
              <a:defRPr/>
            </a:pPr>
            <a:r>
              <a:rPr lang="de-DE" sz="2400" b="1" dirty="0"/>
              <a:t>Konkret: Warum brauchen wir Entwicklungsaufgaben im EOP?</a:t>
            </a:r>
          </a:p>
          <a:p>
            <a:pPr marL="0" indent="0">
              <a:lnSpc>
                <a:spcPct val="130000"/>
              </a:lnSpc>
              <a:spcAft>
                <a:spcPts val="600"/>
              </a:spcAft>
              <a:buNone/>
              <a:defRPr/>
            </a:pPr>
            <a:r>
              <a:rPr lang="de-DE" dirty="0"/>
              <a:t>Sie…</a:t>
            </a:r>
          </a:p>
          <a:p>
            <a:pPr marL="342900" indent="-342900">
              <a:lnSpc>
                <a:spcPct val="150000"/>
              </a:lnSpc>
              <a:spcAft>
                <a:spcPts val="600"/>
              </a:spcAft>
              <a:buFont typeface="Arial"/>
              <a:buChar char="•"/>
              <a:defRPr/>
            </a:pPr>
            <a:r>
              <a:rPr lang="de-DE" sz="1800" dirty="0"/>
              <a:t>betonen den Ansatz des berufslangen Lernens,</a:t>
            </a:r>
            <a:endParaRPr dirty="0"/>
          </a:p>
          <a:p>
            <a:pPr marL="342900" indent="-342900">
              <a:lnSpc>
                <a:spcPct val="150000"/>
              </a:lnSpc>
              <a:spcAft>
                <a:spcPts val="600"/>
              </a:spcAft>
              <a:buFont typeface="Arial"/>
              <a:buChar char="•"/>
              <a:defRPr/>
            </a:pPr>
            <a:r>
              <a:rPr lang="de-DE" sz="1800" dirty="0"/>
              <a:t>basieren auf Forschungsbefunden, die besagen, dass sich Professionalisierungsprozesse individuell und in Abhängigkeit zu den persönlichen Ressourcen der Beteiligten vollziehen,</a:t>
            </a:r>
            <a:endParaRPr dirty="0"/>
          </a:p>
          <a:p>
            <a:pPr marL="342900" indent="-342900">
              <a:lnSpc>
                <a:spcPct val="150000"/>
              </a:lnSpc>
              <a:spcAft>
                <a:spcPts val="600"/>
              </a:spcAft>
              <a:buFont typeface="Arial"/>
              <a:buChar char="•"/>
              <a:defRPr/>
            </a:pPr>
            <a:r>
              <a:rPr lang="de-DE" sz="1800" dirty="0"/>
              <a:t>verbinden objektive Sachansprüche mit subjektiven Bedürfnissen und Interessen der Lernenden ( Komfortzone verlassen),</a:t>
            </a:r>
            <a:endParaRPr dirty="0"/>
          </a:p>
          <a:p>
            <a:pPr marL="342900" indent="-342900">
              <a:lnSpc>
                <a:spcPct val="150000"/>
              </a:lnSpc>
              <a:spcAft>
                <a:spcPts val="600"/>
              </a:spcAft>
              <a:buFont typeface="Arial"/>
              <a:buChar char="•"/>
              <a:defRPr/>
            </a:pPr>
            <a:r>
              <a:rPr lang="de-DE" sz="1800" dirty="0"/>
              <a:t>werden von der Person selbst angenommen, d.h. sie werden von ihr mit Sinn und Bedeutung belegt (zentrale Voraussetzung!),</a:t>
            </a:r>
            <a:endParaRPr dirty="0"/>
          </a:p>
          <a:p>
            <a:pPr marL="342900" indent="-342900">
              <a:lnSpc>
                <a:spcPct val="150000"/>
              </a:lnSpc>
              <a:spcAft>
                <a:spcPts val="600"/>
              </a:spcAft>
              <a:buFont typeface="Arial"/>
              <a:buChar char="•"/>
              <a:defRPr/>
            </a:pPr>
            <a:r>
              <a:rPr lang="de-DE" sz="1800" dirty="0"/>
              <a:t>werden im EOP vor, während und nach der Praxisphase bearbeitet und im Portfolio notiert und reflektiert, </a:t>
            </a:r>
          </a:p>
          <a:p>
            <a:pPr marL="342900" indent="-342900">
              <a:lnSpc>
                <a:spcPct val="150000"/>
              </a:lnSpc>
              <a:spcAft>
                <a:spcPts val="600"/>
              </a:spcAft>
              <a:buFont typeface="Arial"/>
              <a:buChar char="•"/>
              <a:defRPr/>
            </a:pPr>
            <a:r>
              <a:rPr lang="de-DE" sz="1800" dirty="0"/>
              <a:t>können im Austausch mit den Lehrkräften im Praktikum in den Blick genommen werden.</a:t>
            </a:r>
          </a:p>
          <a:p>
            <a:pPr marL="342900" indent="-342900">
              <a:lnSpc>
                <a:spcPct val="150000"/>
              </a:lnSpc>
              <a:spcAft>
                <a:spcPts val="600"/>
              </a:spcAft>
              <a:buFont typeface="Arial"/>
              <a:buChar char="•"/>
              <a:defRPr/>
            </a:pPr>
            <a:endParaRPr lang="de-DE" sz="1800" dirty="0"/>
          </a:p>
          <a:p>
            <a:pPr marL="342900" indent="-342900">
              <a:lnSpc>
                <a:spcPct val="150000"/>
              </a:lnSpc>
              <a:spcAft>
                <a:spcPts val="600"/>
              </a:spcAft>
              <a:buFont typeface="Arial"/>
              <a:buChar char="•"/>
              <a:defRPr/>
            </a:pPr>
            <a:endParaRPr lang="de-DE" sz="2400" dirty="0"/>
          </a:p>
        </p:txBody>
      </p:sp>
      <p:sp>
        <p:nvSpPr>
          <p:cNvPr id="3" name="Titel 2"/>
          <p:cNvSpPr>
            <a:spLocks noGrp="1"/>
          </p:cNvSpPr>
          <p:nvPr>
            <p:ph type="title"/>
          </p:nvPr>
        </p:nvSpPr>
        <p:spPr bwMode="auto">
          <a:xfrm>
            <a:off x="686305" y="491060"/>
            <a:ext cx="10954833" cy="470637"/>
          </a:xfrm>
        </p:spPr>
        <p:txBody>
          <a:bodyPr/>
          <a:lstStyle/>
          <a:p>
            <a:pPr>
              <a:defRPr/>
            </a:pPr>
            <a:r>
              <a:rPr lang="de-DE" dirty="0"/>
              <a:t>Individuelle Entwicklungsaufgaben</a:t>
            </a:r>
            <a:endParaRPr dirty="0"/>
          </a:p>
        </p:txBody>
      </p:sp>
      <p:sp>
        <p:nvSpPr>
          <p:cNvPr id="4" name="Datumsplatzhalter 3"/>
          <p:cNvSpPr>
            <a:spLocks noGrp="1"/>
          </p:cNvSpPr>
          <p:nvPr>
            <p:ph type="dt" sz="half" idx="10"/>
          </p:nvPr>
        </p:nvSpPr>
        <p:spPr bwMode="auto"/>
        <p:txBody>
          <a:bodyPr/>
          <a:lstStyle/>
          <a:p>
            <a:pPr>
              <a:defRPr/>
            </a:pPr>
            <a:fld id="{85D87A2C-633B-4F9B-B395-7A4263E5FC92}" type="datetime1">
              <a:rPr lang="de-DE"/>
              <a:t>17.09.2025</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a:xfrm>
            <a:off x="1048570" y="433036"/>
            <a:ext cx="10954833" cy="1215630"/>
          </a:xfrm>
        </p:spPr>
        <p:txBody>
          <a:bodyPr/>
          <a:lstStyle/>
          <a:p>
            <a:pPr>
              <a:defRPr/>
            </a:pPr>
            <a:r>
              <a:rPr lang="de-DE" dirty="0">
                <a:latin typeface="Arial" panose="020B0604020202020204" pitchFamily="34" charset="0"/>
                <a:cs typeface="Arial" panose="020B0604020202020204" pitchFamily="34" charset="0"/>
              </a:rPr>
              <a:t>Individuelle Entwicklungsaufgaben: Beispiele </a:t>
            </a: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10"/>
          </p:nvPr>
        </p:nvSpPr>
        <p:spPr bwMode="auto"/>
        <p:txBody>
          <a:bodyPr/>
          <a:lstStyle/>
          <a:p>
            <a:pPr>
              <a:defRPr/>
            </a:pPr>
            <a:fld id="{85D87A2C-633B-4F9B-B395-7A4263E5FC92}" type="datetime1">
              <a:rPr lang="de-DE" smtClean="0">
                <a:latin typeface="Arial" panose="020B0604020202020204" pitchFamily="34" charset="0"/>
                <a:cs typeface="Arial" panose="020B0604020202020204" pitchFamily="34" charset="0"/>
              </a:rPr>
              <a:t>17.09.2025</a:t>
            </a:fld>
            <a:endParaRPr lang="de-DE">
              <a:latin typeface="Arial" panose="020B0604020202020204" pitchFamily="34" charset="0"/>
              <a:cs typeface="Arial" panose="020B0604020202020204" pitchFamily="34" charset="0"/>
            </a:endParaRPr>
          </a:p>
        </p:txBody>
      </p:sp>
      <p:pic>
        <p:nvPicPr>
          <p:cNvPr id="8" name="Grafik 7" descr="Ein Bild, das Clipart, Grafiken, Darstellung, Kinderkunst enthält.&#10;&#10;Automatisch generierte Beschreibung">
            <a:extLst>
              <a:ext uri="{FF2B5EF4-FFF2-40B4-BE49-F238E27FC236}">
                <a16:creationId xmlns:a16="http://schemas.microsoft.com/office/drawing/2014/main" id="{276A1313-D7B7-51E6-C5AA-381987FA0B60}"/>
              </a:ext>
            </a:extLst>
          </p:cNvPr>
          <p:cNvPicPr>
            <a:picLocks noChangeAspect="1"/>
          </p:cNvPicPr>
          <p:nvPr/>
        </p:nvPicPr>
        <p:blipFill>
          <a:blip r:embed="rId3"/>
          <a:stretch>
            <a:fillRect/>
          </a:stretch>
        </p:blipFill>
        <p:spPr>
          <a:xfrm>
            <a:off x="5357073" y="1028469"/>
            <a:ext cx="1708133" cy="1701328"/>
          </a:xfrm>
          <a:prstGeom prst="rect">
            <a:avLst/>
          </a:prstGeom>
        </p:spPr>
      </p:pic>
      <p:sp>
        <p:nvSpPr>
          <p:cNvPr id="7" name="Sprechblase: oval 6">
            <a:extLst>
              <a:ext uri="{FF2B5EF4-FFF2-40B4-BE49-F238E27FC236}">
                <a16:creationId xmlns:a16="http://schemas.microsoft.com/office/drawing/2014/main" id="{2E1CC6E2-DF6B-318F-8AB5-CC45DAEB4428}"/>
              </a:ext>
            </a:extLst>
          </p:cNvPr>
          <p:cNvSpPr/>
          <p:nvPr/>
        </p:nvSpPr>
        <p:spPr>
          <a:xfrm>
            <a:off x="3620339" y="2980344"/>
            <a:ext cx="5376672" cy="334302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0" i="0" dirty="0">
                <a:solidFill>
                  <a:schemeClr val="bg1"/>
                </a:solidFill>
                <a:effectLst/>
                <a:latin typeface="Arial" panose="020B0604020202020204" pitchFamily="34" charset="0"/>
                <a:cs typeface="Arial" panose="020B0604020202020204" pitchFamily="34" charset="0"/>
              </a:rPr>
              <a:t>In meiner Praxisphase, in der möchte ich meine Fähigkeiten im Konfliktmanagement weiterentwickeln. Mein Ziel ist es, in Konfliktsituationen […] schneller und sicherer zu handeln und dabei eine gute Mischung aus Einfühlungsvermögen und Durchsetzungsstärke zu finden.</a:t>
            </a:r>
            <a:endParaRPr lang="de-DE" dirty="0">
              <a:solidFill>
                <a:schemeClr val="bg1"/>
              </a:solidFill>
              <a:latin typeface="Arial" panose="020B0604020202020204" pitchFamily="34" charset="0"/>
              <a:cs typeface="Arial" panose="020B0604020202020204" pitchFamily="34" charset="0"/>
            </a:endParaRPr>
          </a:p>
        </p:txBody>
      </p:sp>
      <p:sp>
        <p:nvSpPr>
          <p:cNvPr id="9" name="Sprechblase: rechteckig mit abgerundeten Ecken 8">
            <a:extLst>
              <a:ext uri="{FF2B5EF4-FFF2-40B4-BE49-F238E27FC236}">
                <a16:creationId xmlns:a16="http://schemas.microsoft.com/office/drawing/2014/main" id="{B4DC7397-446B-2AE0-7D57-0AE2C45BB7C2}"/>
              </a:ext>
            </a:extLst>
          </p:cNvPr>
          <p:cNvSpPr/>
          <p:nvPr/>
        </p:nvSpPr>
        <p:spPr>
          <a:xfrm>
            <a:off x="188597" y="1098875"/>
            <a:ext cx="3849119" cy="284073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0" i="0" dirty="0">
                <a:solidFill>
                  <a:schemeClr val="bg1"/>
                </a:solidFill>
                <a:effectLst/>
                <a:latin typeface="Arial" panose="020B0604020202020204" pitchFamily="34" charset="0"/>
                <a:cs typeface="Arial" panose="020B0604020202020204" pitchFamily="34" charset="0"/>
              </a:rPr>
              <a:t>Für meine Praxisphase nehme ich mir vor, meine Organisationsfähigkeiten zu verbessern. Ich möchte gerne meine Routinen und Zeitmanagementfähigkeiten verbessern, um tägliche Aufgaben effizienter erledigen zu können, Prioritäten zu setzen und mit Stress umzugehen.</a:t>
            </a:r>
            <a:endParaRPr lang="de-DE" dirty="0">
              <a:solidFill>
                <a:schemeClr val="bg1"/>
              </a:solidFill>
              <a:latin typeface="Arial" panose="020B0604020202020204" pitchFamily="34" charset="0"/>
              <a:cs typeface="Arial" panose="020B0604020202020204" pitchFamily="34" charset="0"/>
            </a:endParaRPr>
          </a:p>
        </p:txBody>
      </p:sp>
      <p:sp>
        <p:nvSpPr>
          <p:cNvPr id="10" name="Sprechblase: rechteckig 9">
            <a:extLst>
              <a:ext uri="{FF2B5EF4-FFF2-40B4-BE49-F238E27FC236}">
                <a16:creationId xmlns:a16="http://schemas.microsoft.com/office/drawing/2014/main" id="{5031E4F8-1973-5F79-07AF-F502E0922B2E}"/>
              </a:ext>
            </a:extLst>
          </p:cNvPr>
          <p:cNvSpPr/>
          <p:nvPr/>
        </p:nvSpPr>
        <p:spPr>
          <a:xfrm>
            <a:off x="9095232" y="1548384"/>
            <a:ext cx="2908171" cy="408432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0" i="0" dirty="0">
                <a:solidFill>
                  <a:schemeClr val="bg1"/>
                </a:solidFill>
                <a:effectLst/>
                <a:latin typeface="Arial" panose="020B0604020202020204" pitchFamily="34" charset="0"/>
                <a:cs typeface="Arial" panose="020B0604020202020204" pitchFamily="34" charset="0"/>
              </a:rPr>
              <a:t>Ich möchte meine Fähigkeiten zu Kommunizieren verbessern</a:t>
            </a:r>
            <a:r>
              <a:rPr lang="de-DE" b="0" i="0">
                <a:solidFill>
                  <a:schemeClr val="bg1"/>
                </a:solidFill>
                <a:effectLst/>
                <a:latin typeface="Arial" panose="020B0604020202020204" pitchFamily="34" charset="0"/>
                <a:cs typeface="Arial" panose="020B0604020202020204" pitchFamily="34" charset="0"/>
              </a:rPr>
              <a:t>. </a:t>
            </a:r>
          </a:p>
          <a:p>
            <a:pPr algn="ctr"/>
            <a:r>
              <a:rPr lang="de-DE" b="0" i="0">
                <a:solidFill>
                  <a:schemeClr val="bg1"/>
                </a:solidFill>
                <a:effectLst/>
                <a:latin typeface="Arial" panose="020B0604020202020204" pitchFamily="34" charset="0"/>
                <a:cs typeface="Arial" panose="020B0604020202020204" pitchFamily="34" charset="0"/>
              </a:rPr>
              <a:t>Mein </a:t>
            </a:r>
            <a:r>
              <a:rPr lang="de-DE" b="0" i="0" dirty="0">
                <a:solidFill>
                  <a:schemeClr val="bg1"/>
                </a:solidFill>
                <a:effectLst/>
                <a:latin typeface="Arial" panose="020B0604020202020204" pitchFamily="34" charset="0"/>
                <a:cs typeface="Arial" panose="020B0604020202020204" pitchFamily="34" charset="0"/>
              </a:rPr>
              <a:t>Ziel ist es, in Gesprächen klarer formulieren zu können, was mit wichtig ist und was ich </a:t>
            </a:r>
            <a:r>
              <a:rPr lang="de-DE" b="0" i="0">
                <a:solidFill>
                  <a:schemeClr val="bg1"/>
                </a:solidFill>
                <a:effectLst/>
                <a:latin typeface="Arial" panose="020B0604020202020204" pitchFamily="34" charset="0"/>
                <a:cs typeface="Arial" panose="020B0604020202020204" pitchFamily="34" charset="0"/>
              </a:rPr>
              <a:t>mir wünsche.</a:t>
            </a:r>
            <a:endParaRPr lang="de-D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80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sz="half" idx="1"/>
          </p:nvPr>
        </p:nvSpPr>
        <p:spPr bwMode="auto">
          <a:xfrm>
            <a:off x="686305" y="1835256"/>
            <a:ext cx="10689618" cy="3822503"/>
          </a:xfrm>
        </p:spPr>
        <p:txBody>
          <a:bodyPr>
            <a:normAutofit fontScale="85000" lnSpcReduction="20000"/>
          </a:bodyPr>
          <a:lstStyle/>
          <a:p>
            <a:pPr marL="0" indent="0">
              <a:lnSpc>
                <a:spcPct val="130000"/>
              </a:lnSpc>
              <a:spcAft>
                <a:spcPts val="600"/>
              </a:spcAft>
              <a:buNone/>
              <a:defRPr/>
            </a:pPr>
            <a:r>
              <a:rPr lang="de-DE" sz="2200" b="1" dirty="0">
                <a:latin typeface="Arial" panose="020B0604020202020204" pitchFamily="34" charset="0"/>
                <a:cs typeface="Arial" panose="020B0604020202020204" pitchFamily="34" charset="0"/>
              </a:rPr>
              <a:t>Das Fünf-Schritte-Schema: </a:t>
            </a:r>
            <a:endParaRPr dirty="0">
              <a:latin typeface="Arial" panose="020B0604020202020204" pitchFamily="34" charset="0"/>
              <a:cs typeface="Arial" panose="020B0604020202020204" pitchFamily="34" charset="0"/>
            </a:endParaRPr>
          </a:p>
          <a:p>
            <a:pPr marL="342900" indent="-342900">
              <a:lnSpc>
                <a:spcPct val="170000"/>
              </a:lnSpc>
              <a:spcAft>
                <a:spcPts val="600"/>
              </a:spcAft>
              <a:buFont typeface="+mj-lt"/>
              <a:buAutoNum type="arabicPeriod"/>
              <a:defRPr/>
            </a:pPr>
            <a:r>
              <a:rPr lang="de-DE" dirty="0">
                <a:latin typeface="Arial" panose="020B0604020202020204" pitchFamily="34" charset="0"/>
                <a:cs typeface="Arial" panose="020B0604020202020204" pitchFamily="34" charset="0"/>
              </a:rPr>
              <a:t>Formulierung der Entwicklungsaufgabe: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i="1" dirty="0">
                <a:latin typeface="Arial" panose="020B0604020202020204" pitchFamily="34" charset="0"/>
                <a:cs typeface="Arial" panose="020B0604020202020204" pitchFamily="34" charset="0"/>
              </a:rPr>
              <a:t>Welche für mich persönlich relevante Entwicklungsaufgabe nehme ich mir für die Praxisphase vor? </a:t>
            </a:r>
            <a:endParaRPr i="1" dirty="0">
              <a:latin typeface="Arial" panose="020B0604020202020204" pitchFamily="34" charset="0"/>
              <a:cs typeface="Arial" panose="020B0604020202020204" pitchFamily="34" charset="0"/>
            </a:endParaRPr>
          </a:p>
          <a:p>
            <a:pPr marL="342900" indent="-342900">
              <a:lnSpc>
                <a:spcPct val="160000"/>
              </a:lnSpc>
              <a:spcAft>
                <a:spcPts val="600"/>
              </a:spcAft>
              <a:buFont typeface="+mj-lt"/>
              <a:buAutoNum type="arabicPeriod"/>
              <a:defRPr/>
            </a:pPr>
            <a:r>
              <a:rPr lang="de-DE" dirty="0">
                <a:latin typeface="Arial" panose="020B0604020202020204" pitchFamily="34" charset="0"/>
                <a:cs typeface="Arial" panose="020B0604020202020204" pitchFamily="34" charset="0"/>
              </a:rPr>
              <a:t>Welche Maßnahmen zur Umsetzung werde ich ergreifen?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r>
              <a:rPr lang="de-DE" i="1" dirty="0">
                <a:latin typeface="Arial" panose="020B0604020202020204" pitchFamily="34" charset="0"/>
                <a:cs typeface="Arial" panose="020B0604020202020204" pitchFamily="34" charset="0"/>
              </a:rPr>
              <a:t>Wie möchte ich vorgehen? </a:t>
            </a:r>
            <a:br>
              <a:rPr lang="de-DE" i="1" dirty="0">
                <a:latin typeface="Arial" panose="020B0604020202020204" pitchFamily="34" charset="0"/>
                <a:cs typeface="Arial" panose="020B0604020202020204" pitchFamily="34" charset="0"/>
              </a:rPr>
            </a:br>
            <a:r>
              <a:rPr lang="de-DE" i="1" dirty="0">
                <a:latin typeface="Arial" panose="020B0604020202020204" pitchFamily="34" charset="0"/>
                <a:cs typeface="Arial" panose="020B0604020202020204" pitchFamily="34" charset="0"/>
              </a:rPr>
              <a:t>	Welche Hilfen kann ich mir einholen? </a:t>
            </a:r>
            <a:br>
              <a:rPr lang="de-DE" i="1" dirty="0">
                <a:latin typeface="Arial" panose="020B0604020202020204" pitchFamily="34" charset="0"/>
                <a:cs typeface="Arial" panose="020B0604020202020204" pitchFamily="34" charset="0"/>
              </a:rPr>
            </a:br>
            <a:r>
              <a:rPr lang="de-DE" i="1" dirty="0">
                <a:latin typeface="Arial" panose="020B0604020202020204" pitchFamily="34" charset="0"/>
                <a:cs typeface="Arial" panose="020B0604020202020204" pitchFamily="34" charset="0"/>
              </a:rPr>
              <a:t>	Wer könnten Ansprechpartner*innen sein?</a:t>
            </a:r>
            <a:endParaRPr i="1" dirty="0">
              <a:latin typeface="Arial" panose="020B0604020202020204" pitchFamily="34" charset="0"/>
              <a:cs typeface="Arial" panose="020B0604020202020204" pitchFamily="34" charset="0"/>
            </a:endParaRPr>
          </a:p>
          <a:p>
            <a:pPr marL="342900" indent="-342900">
              <a:lnSpc>
                <a:spcPct val="160000"/>
              </a:lnSpc>
              <a:spcAft>
                <a:spcPts val="600"/>
              </a:spcAft>
              <a:buFont typeface="+mj-lt"/>
              <a:buAutoNum type="arabicPeriod"/>
              <a:defRPr/>
            </a:pPr>
            <a:r>
              <a:rPr lang="de-DE" dirty="0">
                <a:latin typeface="Arial" panose="020B0604020202020204" pitchFamily="34" charset="0"/>
                <a:cs typeface="Arial" panose="020B0604020202020204" pitchFamily="34" charset="0"/>
              </a:rPr>
              <a:t>Welche Hürden/Ängste/Gefahren sehe ich?</a:t>
            </a:r>
            <a:endParaRPr dirty="0">
              <a:latin typeface="Arial" panose="020B0604020202020204" pitchFamily="34" charset="0"/>
              <a:cs typeface="Arial" panose="020B0604020202020204" pitchFamily="34" charset="0"/>
            </a:endParaRPr>
          </a:p>
          <a:p>
            <a:pPr marL="342900" indent="-342900">
              <a:lnSpc>
                <a:spcPct val="160000"/>
              </a:lnSpc>
              <a:spcAft>
                <a:spcPts val="600"/>
              </a:spcAft>
              <a:buFont typeface="+mj-lt"/>
              <a:buAutoNum type="arabicPeriod"/>
              <a:defRPr/>
            </a:pPr>
            <a:r>
              <a:rPr lang="de-DE" dirty="0">
                <a:latin typeface="Arial" panose="020B0604020202020204" pitchFamily="34" charset="0"/>
                <a:cs typeface="Arial" panose="020B0604020202020204" pitchFamily="34" charset="0"/>
              </a:rPr>
              <a:t>Welche Ressourcen stehen mir zur Verfügung? </a:t>
            </a:r>
            <a:endParaRPr dirty="0">
              <a:latin typeface="Arial" panose="020B0604020202020204" pitchFamily="34" charset="0"/>
              <a:cs typeface="Arial" panose="020B0604020202020204" pitchFamily="34" charset="0"/>
            </a:endParaRPr>
          </a:p>
          <a:p>
            <a:pPr marL="342900" indent="-342900">
              <a:lnSpc>
                <a:spcPct val="160000"/>
              </a:lnSpc>
              <a:spcAft>
                <a:spcPts val="600"/>
              </a:spcAft>
              <a:buFont typeface="+mj-lt"/>
              <a:buAutoNum type="arabicPeriod"/>
              <a:defRPr/>
            </a:pPr>
            <a:r>
              <a:rPr lang="de-DE" dirty="0">
                <a:latin typeface="Arial" panose="020B0604020202020204" pitchFamily="34" charset="0"/>
                <a:cs typeface="Arial" panose="020B0604020202020204" pitchFamily="34" charset="0"/>
              </a:rPr>
              <a:t>An welchen Indikatoren kann ich erkennen, dass sich Erfolge eingestellt haben? </a:t>
            </a:r>
            <a:endParaRPr dirty="0">
              <a:latin typeface="Arial" panose="020B0604020202020204" pitchFamily="34" charset="0"/>
              <a:cs typeface="Arial" panose="020B0604020202020204" pitchFamily="34" charset="0"/>
            </a:endParaRPr>
          </a:p>
          <a:p>
            <a:pPr marL="0" indent="0">
              <a:lnSpc>
                <a:spcPct val="130000"/>
              </a:lnSpc>
              <a:spcAft>
                <a:spcPts val="600"/>
              </a:spcAft>
              <a:buNone/>
              <a:defRPr/>
            </a:pPr>
            <a:endParaRPr lang="de-DE" dirty="0">
              <a:latin typeface="Arial" panose="020B0604020202020204" pitchFamily="34" charset="0"/>
              <a:cs typeface="Arial" panose="020B0604020202020204" pitchFamily="34" charset="0"/>
            </a:endParaRPr>
          </a:p>
        </p:txBody>
      </p:sp>
      <p:sp>
        <p:nvSpPr>
          <p:cNvPr id="3" name="Titel 2"/>
          <p:cNvSpPr>
            <a:spLocks noGrp="1"/>
          </p:cNvSpPr>
          <p:nvPr>
            <p:ph type="title"/>
          </p:nvPr>
        </p:nvSpPr>
        <p:spPr bwMode="auto">
          <a:xfrm>
            <a:off x="686305" y="491060"/>
            <a:ext cx="10954833" cy="470637"/>
          </a:xfrm>
        </p:spPr>
        <p:txBody>
          <a:bodyPr/>
          <a:lstStyle/>
          <a:p>
            <a:pPr>
              <a:defRPr/>
            </a:pPr>
            <a:r>
              <a:rPr lang="de-DE" dirty="0">
                <a:latin typeface="Arial" panose="020B0604020202020204" pitchFamily="34" charset="0"/>
                <a:cs typeface="Arial" panose="020B0604020202020204" pitchFamily="34" charset="0"/>
              </a:rPr>
              <a:t>Individuelle Entwicklungsaufgaben</a:t>
            </a:r>
            <a:endParaRPr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10"/>
          </p:nvPr>
        </p:nvSpPr>
        <p:spPr bwMode="auto"/>
        <p:txBody>
          <a:bodyPr/>
          <a:lstStyle/>
          <a:p>
            <a:pPr>
              <a:defRPr/>
            </a:pPr>
            <a:fld id="{85D87A2C-633B-4F9B-B395-7A4263E5FC92}" type="datetime1">
              <a:rPr lang="de-DE">
                <a:latin typeface="Arial" panose="020B0604020202020204" pitchFamily="34" charset="0"/>
                <a:cs typeface="Arial" panose="020B0604020202020204" pitchFamily="34" charset="0"/>
              </a:rPr>
              <a:t>17.09.2025</a:t>
            </a:fld>
            <a:endParaRPr lang="de-DE">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008E9A22-A9E8-4307-FAA6-158FB05708A8}"/>
              </a:ext>
            </a:extLst>
          </p:cNvPr>
          <p:cNvSpPr txBox="1"/>
          <p:nvPr/>
        </p:nvSpPr>
        <p:spPr>
          <a:xfrm>
            <a:off x="550862" y="965407"/>
            <a:ext cx="10825316" cy="775084"/>
          </a:xfrm>
          <a:prstGeom prst="rect">
            <a:avLst/>
          </a:prstGeom>
          <a:noFill/>
        </p:spPr>
        <p:txBody>
          <a:bodyPr wrap="square">
            <a:spAutoFit/>
          </a:bodyPr>
          <a:lstStyle/>
          <a:p>
            <a:pPr marL="0" indent="0">
              <a:lnSpc>
                <a:spcPct val="130000"/>
              </a:lnSpc>
              <a:spcAft>
                <a:spcPts val="600"/>
              </a:spcAft>
              <a:buNone/>
              <a:defRPr/>
            </a:pPr>
            <a:r>
              <a:rPr lang="de-DE" dirty="0">
                <a:latin typeface="Arial" panose="020B0604020202020204" pitchFamily="34" charset="0"/>
                <a:cs typeface="Arial" panose="020B0604020202020204" pitchFamily="34" charset="0"/>
              </a:rPr>
              <a:t>Think (10 Min.) Sie bearbeiten ihre eigene Entwicklungsaufgabe angelehnt an die Themen des Seminars (Wahlthemen, Multiprofessionalität und Erweiterter Bildungsbegriff) mithilfe des Fünf-Schritte-Schemas.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de-DE" dirty="0"/>
              <a:t>Austausch</a:t>
            </a:r>
            <a:r>
              <a:rPr lang="de-DE" dirty="0">
                <a:latin typeface="Arial" panose="020B0604020202020204" pitchFamily="34" charset="0"/>
                <a:cs typeface="Arial" panose="020B0604020202020204" pitchFamily="34" charset="0"/>
              </a:rPr>
              <a:t>phase: Meine Entwicklungsaufgabe(n)</a:t>
            </a:r>
            <a:endParaRPr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10"/>
          </p:nvPr>
        </p:nvSpPr>
        <p:spPr bwMode="auto"/>
        <p:txBody>
          <a:bodyPr/>
          <a:lstStyle/>
          <a:p>
            <a:pPr>
              <a:defRPr/>
            </a:pPr>
            <a:fld id="{85D87A2C-633B-4F9B-B395-7A4263E5FC92}" type="datetime1">
              <a:rPr lang="de-DE">
                <a:latin typeface="Arial" panose="020B0604020202020204" pitchFamily="34" charset="0"/>
                <a:cs typeface="Arial" panose="020B0604020202020204" pitchFamily="34" charset="0"/>
              </a:rPr>
              <a:t>17.09.2025</a:t>
            </a:fld>
            <a:endParaRPr lang="de-DE">
              <a:latin typeface="Arial" panose="020B0604020202020204" pitchFamily="34" charset="0"/>
              <a:cs typeface="Arial" panose="020B0604020202020204" pitchFamily="34" charset="0"/>
            </a:endParaRPr>
          </a:p>
        </p:txBody>
      </p:sp>
      <p:sp>
        <p:nvSpPr>
          <p:cNvPr id="9" name="Textfeld 8"/>
          <p:cNvSpPr txBox="1"/>
          <p:nvPr/>
        </p:nvSpPr>
        <p:spPr bwMode="auto">
          <a:xfrm>
            <a:off x="1694001" y="1706690"/>
            <a:ext cx="2213630" cy="307777"/>
          </a:xfrm>
          <a:prstGeom prst="rect">
            <a:avLst/>
          </a:prstGeom>
          <a:noFill/>
        </p:spPr>
        <p:txBody>
          <a:bodyPr wrap="square" rtlCol="0">
            <a:spAutoFit/>
          </a:bodyPr>
          <a:lstStyle/>
          <a:p>
            <a:pPr>
              <a:defRPr/>
            </a:pPr>
            <a:r>
              <a:rPr lang="de-DE" sz="1400" dirty="0">
                <a:solidFill>
                  <a:schemeClr val="tx2"/>
                </a:solidFill>
                <a:latin typeface="Arial" panose="020B0604020202020204" pitchFamily="34" charset="0"/>
                <a:cs typeface="Arial" panose="020B0604020202020204" pitchFamily="34" charset="0"/>
              </a:rPr>
              <a:t>Peer-Feedback (15 Min.)</a:t>
            </a:r>
            <a:endParaRPr sz="1400" dirty="0">
              <a:solidFill>
                <a:schemeClr val="tx2"/>
              </a:solidFill>
              <a:latin typeface="Arial" panose="020B0604020202020204" pitchFamily="34" charset="0"/>
              <a:cs typeface="Arial" panose="020B0604020202020204" pitchFamily="34" charset="0"/>
            </a:endParaRPr>
          </a:p>
        </p:txBody>
      </p:sp>
      <p:pic>
        <p:nvPicPr>
          <p:cNvPr id="5" name="Grafik 4" descr="Ein Bild, das Entwurf, Lineart, Zeichnung, Darstellung enthält.&#10;&#10;Automatisch generierte Beschreibung">
            <a:extLst>
              <a:ext uri="{FF2B5EF4-FFF2-40B4-BE49-F238E27FC236}">
                <a16:creationId xmlns:a16="http://schemas.microsoft.com/office/drawing/2014/main" id="{33E5AFC8-8ED5-DE26-CB85-C085C8CFDAA5}"/>
              </a:ext>
            </a:extLst>
          </p:cNvPr>
          <p:cNvPicPr>
            <a:picLocks noChangeAspect="1"/>
          </p:cNvPicPr>
          <p:nvPr/>
        </p:nvPicPr>
        <p:blipFill rotWithShape="1">
          <a:blip r:embed="rId3"/>
          <a:srcRect l="34061" r="35350" b="30394"/>
          <a:stretch/>
        </p:blipFill>
        <p:spPr bwMode="auto">
          <a:xfrm>
            <a:off x="1833397" y="2103735"/>
            <a:ext cx="2294703" cy="2739799"/>
          </a:xfrm>
          <a:prstGeom prst="rect">
            <a:avLst/>
          </a:prstGeom>
          <a:ln>
            <a:noFill/>
          </a:ln>
          <a:extLst>
            <a:ext uri="{53640926-AAD7-44D8-BBD7-CCE9431645EC}">
              <a14:shadowObscured xmlns:a14="http://schemas.microsoft.com/office/drawing/2010/main"/>
            </a:ext>
          </a:extLst>
        </p:spPr>
      </p:pic>
      <p:sp>
        <p:nvSpPr>
          <p:cNvPr id="7" name="Textfeld 6">
            <a:extLst>
              <a:ext uri="{FF2B5EF4-FFF2-40B4-BE49-F238E27FC236}">
                <a16:creationId xmlns:a16="http://schemas.microsoft.com/office/drawing/2014/main" id="{2EE1B925-F69C-2B05-6AED-0DB9E9A0AE57}"/>
              </a:ext>
            </a:extLst>
          </p:cNvPr>
          <p:cNvSpPr txBox="1"/>
          <p:nvPr/>
        </p:nvSpPr>
        <p:spPr>
          <a:xfrm>
            <a:off x="4627570" y="1790320"/>
            <a:ext cx="6097314" cy="4185761"/>
          </a:xfrm>
          <a:prstGeom prst="rect">
            <a:avLst/>
          </a:prstGeom>
          <a:noFill/>
        </p:spPr>
        <p:txBody>
          <a:bodyPr wrap="square">
            <a:spAutoFit/>
          </a:bodyPr>
          <a:lstStyle/>
          <a:p>
            <a:pPr>
              <a:spcAft>
                <a:spcPts val="600"/>
              </a:spcAft>
              <a:defRPr/>
            </a:pPr>
            <a:r>
              <a:rPr lang="de-DE" sz="1600" dirty="0">
                <a:latin typeface="Arial" panose="020B0604020202020204" pitchFamily="34" charset="0"/>
                <a:cs typeface="Arial" panose="020B0604020202020204" pitchFamily="34" charset="0"/>
              </a:rPr>
              <a:t>Stellen Sie sich gegenseitig in Ihren Lernteams Ihre Entwicklungsaufgabe vor. Gehen Sie schrittweise vor: </a:t>
            </a:r>
            <a:endParaRPr lang="de-DE" dirty="0">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Stellen Sie die Entwicklungsaufgabe vor.</a:t>
            </a:r>
            <a:endParaRPr lang="de-DE" dirty="0">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Nennen Sie Ihre Überlegungen/Anliegen/Fragen zu Ihrer Entwicklungsaufgabe.</a:t>
            </a:r>
          </a:p>
          <a:p>
            <a:pPr marL="742950" lvl="1" indent="-285750">
              <a:spcAft>
                <a:spcPts val="60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Die Partner*innen hören zu.</a:t>
            </a:r>
            <a:endParaRPr lang="de-DE" dirty="0">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Die Partner*innen fragen zurück, geben ggf. neue Impulse, äußern eigene Ideen.</a:t>
            </a:r>
            <a:endParaRPr lang="de-DE" dirty="0">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Notieren Sie gemeinsam, was offengeblieben ist und was ggf. im Plenum besprochen und geklärt werden soll.</a:t>
            </a:r>
          </a:p>
          <a:p>
            <a:pPr marL="742950" lvl="1" indent="-285750">
              <a:spcAft>
                <a:spcPts val="60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Sie tauschen die Rollen.</a:t>
            </a:r>
          </a:p>
          <a:p>
            <a:pPr lvl="1">
              <a:spcAft>
                <a:spcPts val="600"/>
              </a:spcAft>
              <a:defRPr/>
            </a:pPr>
            <a:endParaRPr lang="de-DE"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de-DE" sz="1600" dirty="0">
                <a:latin typeface="Arial" panose="020B0604020202020204" pitchFamily="34" charset="0"/>
                <a:cs typeface="Arial" panose="020B0604020202020204" pitchFamily="34" charset="0"/>
              </a:rPr>
              <a:t>Halten Sie für Ihren Portfolioeintrag fest: Welche guten Impulse für die eigene Weiterarbeit möchten Sie nutzen? </a:t>
            </a:r>
            <a:endParaRPr lang="de-DE"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E0AEE65A-3F79-8E7F-9C64-286F24755499}"/>
              </a:ext>
            </a:extLst>
          </p:cNvPr>
          <p:cNvPicPr>
            <a:picLocks noChangeAspect="1"/>
          </p:cNvPicPr>
          <p:nvPr/>
        </p:nvPicPr>
        <p:blipFill>
          <a:blip r:embed="rId4"/>
          <a:stretch>
            <a:fillRect/>
          </a:stretch>
        </p:blipFill>
        <p:spPr>
          <a:xfrm>
            <a:off x="4128100" y="5266262"/>
            <a:ext cx="890587" cy="883462"/>
          </a:xfrm>
          <a:prstGeom prst="rect">
            <a:avLst/>
          </a:prstGeom>
        </p:spPr>
      </p:pic>
    </p:spTree>
    <p:extLst>
      <p:ext uri="{BB962C8B-B14F-4D97-AF65-F5344CB8AC3E}">
        <p14:creationId xmlns:p14="http://schemas.microsoft.com/office/powerpoint/2010/main" val="138817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D61B84-7095-4003-A9F6-1794177F75F8}"/>
              </a:ext>
            </a:extLst>
          </p:cNvPr>
          <p:cNvSpPr>
            <a:spLocks noGrp="1"/>
          </p:cNvSpPr>
          <p:nvPr>
            <p:ph sz="half" idx="1"/>
          </p:nvPr>
        </p:nvSpPr>
        <p:spPr/>
        <p:txBody>
          <a:bodyPr/>
          <a:lstStyle/>
          <a:p>
            <a:pPr marL="342900" indent="-342900">
              <a:lnSpc>
                <a:spcPct val="150000"/>
              </a:lnSpc>
              <a:buFont typeface="+mj-lt"/>
              <a:buAutoNum type="arabicPeriod"/>
            </a:pPr>
            <a:r>
              <a:rPr lang="de-DE" dirty="0"/>
              <a:t>Check-In</a:t>
            </a:r>
          </a:p>
          <a:p>
            <a:pPr marL="342900" indent="-342900">
              <a:lnSpc>
                <a:spcPct val="150000"/>
              </a:lnSpc>
              <a:buFont typeface="+mj-lt"/>
              <a:buAutoNum type="arabicPeriod"/>
            </a:pPr>
            <a:r>
              <a:rPr lang="de-DE" dirty="0"/>
              <a:t>Rückblick: Forschendes Lernen</a:t>
            </a:r>
          </a:p>
          <a:p>
            <a:pPr marL="342900" indent="-342900">
              <a:lnSpc>
                <a:spcPct val="150000"/>
              </a:lnSpc>
              <a:buFont typeface="+mj-lt"/>
              <a:buAutoNum type="arabicPeriod"/>
            </a:pPr>
            <a:r>
              <a:rPr lang="de-DE" dirty="0"/>
              <a:t>Beobachtungsfragen</a:t>
            </a:r>
          </a:p>
          <a:p>
            <a:pPr marL="342900" indent="-342900">
              <a:lnSpc>
                <a:spcPct val="150000"/>
              </a:lnSpc>
              <a:buFont typeface="+mj-lt"/>
              <a:buAutoNum type="arabicPeriod"/>
            </a:pPr>
            <a:r>
              <a:rPr lang="de-DE" dirty="0"/>
              <a:t>Portfolio und Entwicklungsaufgabe</a:t>
            </a:r>
          </a:p>
          <a:p>
            <a:pPr marL="342900" indent="-342900">
              <a:lnSpc>
                <a:spcPct val="150000"/>
              </a:lnSpc>
              <a:buFont typeface="+mj-lt"/>
              <a:buAutoNum type="arabicPeriod"/>
            </a:pPr>
            <a:r>
              <a:rPr lang="de-DE" dirty="0">
                <a:solidFill>
                  <a:schemeClr val="bg1">
                    <a:lumMod val="50000"/>
                  </a:schemeClr>
                </a:solidFill>
              </a:rPr>
              <a:t>Arbeit mit Fallvignetten (bei ausreichender Zeit)</a:t>
            </a:r>
          </a:p>
          <a:p>
            <a:pPr marL="342900" indent="-342900">
              <a:lnSpc>
                <a:spcPct val="150000"/>
              </a:lnSpc>
              <a:buFont typeface="+mj-lt"/>
              <a:buAutoNum type="arabicPeriod"/>
            </a:pPr>
            <a:r>
              <a:rPr lang="de-DE" dirty="0"/>
              <a:t>Ausblick und Check-out</a:t>
            </a:r>
          </a:p>
          <a:p>
            <a:pPr marL="342900" indent="-342900">
              <a:lnSpc>
                <a:spcPct val="150000"/>
              </a:lnSpc>
              <a:buFont typeface="+mj-lt"/>
              <a:buAutoNum type="arabicPeriod"/>
            </a:pPr>
            <a:endParaRPr lang="de-DE" dirty="0"/>
          </a:p>
        </p:txBody>
      </p:sp>
      <p:sp>
        <p:nvSpPr>
          <p:cNvPr id="3" name="Titel 2">
            <a:extLst>
              <a:ext uri="{FF2B5EF4-FFF2-40B4-BE49-F238E27FC236}">
                <a16:creationId xmlns:a16="http://schemas.microsoft.com/office/drawing/2014/main" id="{592D9A62-641C-4811-AF07-0A4D80506D6C}"/>
              </a:ext>
            </a:extLst>
          </p:cNvPr>
          <p:cNvSpPr>
            <a:spLocks noGrp="1"/>
          </p:cNvSpPr>
          <p:nvPr>
            <p:ph type="title"/>
          </p:nvPr>
        </p:nvSpPr>
        <p:spPr/>
        <p:txBody>
          <a:bodyPr/>
          <a:lstStyle/>
          <a:p>
            <a:r>
              <a:rPr lang="de-DE" dirty="0"/>
              <a:t>Inhalte dieser Sitzung</a:t>
            </a:r>
          </a:p>
        </p:txBody>
      </p:sp>
      <p:sp>
        <p:nvSpPr>
          <p:cNvPr id="4" name="Datumsplatzhalter 3">
            <a:extLst>
              <a:ext uri="{FF2B5EF4-FFF2-40B4-BE49-F238E27FC236}">
                <a16:creationId xmlns:a16="http://schemas.microsoft.com/office/drawing/2014/main" id="{034A41BB-B637-411F-B95F-2DF6A563C626}"/>
              </a:ext>
            </a:extLst>
          </p:cNvPr>
          <p:cNvSpPr>
            <a:spLocks noGrp="1"/>
          </p:cNvSpPr>
          <p:nvPr>
            <p:ph type="dt" sz="half" idx="10"/>
          </p:nvPr>
        </p:nvSpPr>
        <p:spPr/>
        <p:txBody>
          <a:bodyPr/>
          <a:lstStyle/>
          <a:p>
            <a:fld id="{85D87A2C-633B-4F9B-B395-7A4263E5FC92}" type="datetime1">
              <a:rPr lang="de-DE" smtClean="0"/>
              <a:pPr/>
              <a:t>17.09.2025</a:t>
            </a:fld>
            <a:endParaRPr lang="de-DE" dirty="0"/>
          </a:p>
        </p:txBody>
      </p:sp>
    </p:spTree>
    <p:extLst>
      <p:ext uri="{BB962C8B-B14F-4D97-AF65-F5344CB8AC3E}">
        <p14:creationId xmlns:p14="http://schemas.microsoft.com/office/powerpoint/2010/main" val="1760475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EBC9E44-8B76-4704-1A56-C6432DA9464F}"/>
            </a:ext>
          </a:extLst>
        </p:cNvPr>
        <p:cNvGrpSpPr/>
        <p:nvPr/>
      </p:nvGrpSpPr>
      <p:grpSpPr bwMode="auto">
        <a:xfrm>
          <a:off x="0" y="0"/>
          <a:ext cx="0" cy="0"/>
          <a:chOff x="0" y="0"/>
          <a:chExt cx="0" cy="0"/>
        </a:xfrm>
      </p:grpSpPr>
      <p:pic>
        <p:nvPicPr>
          <p:cNvPr id="3074" name="Picture 2" descr="Question,question mark,response,symbol,characters - free image from  needpix.com">
            <a:extLst>
              <a:ext uri="{FF2B5EF4-FFF2-40B4-BE49-F238E27FC236}">
                <a16:creationId xmlns:a16="http://schemas.microsoft.com/office/drawing/2014/main" id="{E486DB88-FFB4-B227-B788-4394A6C40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3106">
            <a:off x="6080447" y="914401"/>
            <a:ext cx="4777740" cy="4777740"/>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a:extLst>
              <a:ext uri="{FF2B5EF4-FFF2-40B4-BE49-F238E27FC236}">
                <a16:creationId xmlns:a16="http://schemas.microsoft.com/office/drawing/2014/main" id="{A4EAD44C-5180-BB03-C320-8A24940CFF75}"/>
              </a:ext>
            </a:extLst>
          </p:cNvPr>
          <p:cNvSpPr>
            <a:spLocks noGrp="1"/>
          </p:cNvSpPr>
          <p:nvPr>
            <p:ph type="dt" sz="half" idx="10"/>
          </p:nvPr>
        </p:nvSpPr>
        <p:spPr bwMode="auto"/>
        <p:txBody>
          <a:bodyPr/>
          <a:lstStyle/>
          <a:p>
            <a:pPr>
              <a:defRPr/>
            </a:pPr>
            <a:fld id="{85D87A2C-633B-4F9B-B395-7A4263E5FC92}" type="datetime1">
              <a:rPr lang="de-DE" smtClean="0"/>
              <a:t>17.09.2025</a:t>
            </a:fld>
            <a:endParaRPr lang="de-DE"/>
          </a:p>
        </p:txBody>
      </p:sp>
      <p:sp>
        <p:nvSpPr>
          <p:cNvPr id="7" name="Textfeld 6">
            <a:extLst>
              <a:ext uri="{FF2B5EF4-FFF2-40B4-BE49-F238E27FC236}">
                <a16:creationId xmlns:a16="http://schemas.microsoft.com/office/drawing/2014/main" id="{4EB16A6F-D4D5-80CD-7083-9430F03A0E0A}"/>
              </a:ext>
            </a:extLst>
          </p:cNvPr>
          <p:cNvSpPr txBox="1"/>
          <p:nvPr/>
        </p:nvSpPr>
        <p:spPr>
          <a:xfrm flipH="1">
            <a:off x="870644" y="2271936"/>
            <a:ext cx="2094466" cy="400110"/>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Share (10 Min.)</a:t>
            </a:r>
          </a:p>
        </p:txBody>
      </p:sp>
      <p:sp>
        <p:nvSpPr>
          <p:cNvPr id="11" name="Inhaltsplatzhalter 1">
            <a:extLst>
              <a:ext uri="{FF2B5EF4-FFF2-40B4-BE49-F238E27FC236}">
                <a16:creationId xmlns:a16="http://schemas.microsoft.com/office/drawing/2014/main" id="{9DDF0607-AE39-CCD1-0746-D8264E62FD88}"/>
              </a:ext>
            </a:extLst>
          </p:cNvPr>
          <p:cNvSpPr txBox="1">
            <a:spLocks/>
          </p:cNvSpPr>
          <p:nvPr/>
        </p:nvSpPr>
        <p:spPr bwMode="auto">
          <a:xfrm>
            <a:off x="976237" y="2697389"/>
            <a:ext cx="7690930" cy="731611"/>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defRPr/>
            </a:pPr>
            <a:r>
              <a:rPr lang="de-DE" sz="2000" dirty="0">
                <a:sym typeface="Wingdings" panose="05000000000000000000" pitchFamily="2" charset="2"/>
              </a:rPr>
              <a:t>Welche Fragen sind offen geblieben?</a:t>
            </a:r>
          </a:p>
          <a:p>
            <a:pPr marL="0" indent="0">
              <a:lnSpc>
                <a:spcPct val="150000"/>
              </a:lnSpc>
              <a:buFont typeface="Arial" panose="020B0604020202020204" pitchFamily="34" charset="0"/>
              <a:buNone/>
              <a:defRPr/>
            </a:pPr>
            <a:endParaRPr lang="de-DE" altLang="de-DE" sz="2000" dirty="0">
              <a:sym typeface="Wingdings" panose="05000000000000000000" pitchFamily="2" charset="2"/>
            </a:endParaRPr>
          </a:p>
          <a:p>
            <a:pPr marL="0" indent="0">
              <a:lnSpc>
                <a:spcPct val="150000"/>
              </a:lnSpc>
              <a:buFont typeface="Arial" panose="020B0604020202020204" pitchFamily="34" charset="0"/>
              <a:buNone/>
              <a:defRPr/>
            </a:pPr>
            <a:endParaRPr lang="de-DE" altLang="de-DE" sz="2000" dirty="0"/>
          </a:p>
          <a:p>
            <a:pPr marL="0" indent="0" eaLnBrk="0" fontAlgn="base" hangingPunct="0">
              <a:lnSpc>
                <a:spcPct val="150000"/>
              </a:lnSpc>
              <a:spcBef>
                <a:spcPct val="0"/>
              </a:spcBef>
              <a:spcAft>
                <a:spcPct val="0"/>
              </a:spcAft>
              <a:buClrTx/>
              <a:buSzTx/>
              <a:buFont typeface="Arial" panose="020B0604020202020204" pitchFamily="34" charset="0"/>
              <a:buNone/>
            </a:pPr>
            <a:endParaRPr lang="de-DE" altLang="de-DE" sz="2000" dirty="0"/>
          </a:p>
          <a:p>
            <a:pPr marL="0" indent="0" eaLnBrk="0" fontAlgn="base" hangingPunct="0">
              <a:lnSpc>
                <a:spcPct val="150000"/>
              </a:lnSpc>
              <a:spcBef>
                <a:spcPct val="0"/>
              </a:spcBef>
              <a:spcAft>
                <a:spcPct val="0"/>
              </a:spcAft>
              <a:buClrTx/>
              <a:buSzTx/>
              <a:buFont typeface="Arial" panose="020B0604020202020204" pitchFamily="34" charset="0"/>
              <a:buNone/>
            </a:pPr>
            <a:endParaRPr lang="de-DE" dirty="0">
              <a:sym typeface="Wingdings" panose="05000000000000000000" pitchFamily="2" charset="2"/>
            </a:endParaRPr>
          </a:p>
        </p:txBody>
      </p:sp>
      <p:sp>
        <p:nvSpPr>
          <p:cNvPr id="2" name="Titel 2">
            <a:extLst>
              <a:ext uri="{FF2B5EF4-FFF2-40B4-BE49-F238E27FC236}">
                <a16:creationId xmlns:a16="http://schemas.microsoft.com/office/drawing/2014/main" id="{B94E85C3-0975-6877-9E0B-B671EB0F5CF6}"/>
              </a:ext>
            </a:extLst>
          </p:cNvPr>
          <p:cNvSpPr txBox="1">
            <a:spLocks/>
          </p:cNvSpPr>
          <p:nvPr/>
        </p:nvSpPr>
        <p:spPr bwMode="auto">
          <a:xfrm>
            <a:off x="838705" y="643460"/>
            <a:ext cx="10954833" cy="59060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cap="none" baseline="0">
                <a:solidFill>
                  <a:schemeClr val="accent1"/>
                </a:solidFill>
                <a:latin typeface="Arial" panose="020B0604020202020204" pitchFamily="34" charset="0"/>
                <a:ea typeface="+mj-ea"/>
                <a:cs typeface="Arial" panose="020B0604020202020204" pitchFamily="34" charset="0"/>
              </a:defRPr>
            </a:lvl1pPr>
          </a:lstStyle>
          <a:p>
            <a:pPr>
              <a:defRPr/>
            </a:pPr>
            <a:r>
              <a:rPr lang="de-DE" dirty="0"/>
              <a:t>Individuelle Entwicklungsaufgaben</a:t>
            </a:r>
            <a:br>
              <a:rPr lang="de-DE" dirty="0"/>
            </a:br>
            <a:endParaRPr lang="de-DE" dirty="0"/>
          </a:p>
        </p:txBody>
      </p:sp>
      <p:sp>
        <p:nvSpPr>
          <p:cNvPr id="5" name="Textfeld 4">
            <a:extLst>
              <a:ext uri="{FF2B5EF4-FFF2-40B4-BE49-F238E27FC236}">
                <a16:creationId xmlns:a16="http://schemas.microsoft.com/office/drawing/2014/main" id="{B3F25041-52D8-FD14-3859-A26322B09718}"/>
              </a:ext>
            </a:extLst>
          </p:cNvPr>
          <p:cNvSpPr txBox="1"/>
          <p:nvPr/>
        </p:nvSpPr>
        <p:spPr>
          <a:xfrm rot="894398">
            <a:off x="6421918" y="5276813"/>
            <a:ext cx="4094797" cy="338554"/>
          </a:xfrm>
          <a:prstGeom prst="rect">
            <a:avLst/>
          </a:prstGeom>
          <a:noFill/>
        </p:spPr>
        <p:txBody>
          <a:bodyPr wrap="square">
            <a:spAutoFit/>
          </a:bodyPr>
          <a:lstStyle/>
          <a:p>
            <a:r>
              <a:rPr lang="de-DE" sz="800" dirty="0"/>
              <a:t>https://www.needpix.com/photo/487659/question-question-mark-response-symbol-characters-help-request-note-punctuation-marks</a:t>
            </a:r>
          </a:p>
        </p:txBody>
      </p:sp>
    </p:spTree>
    <p:extLst>
      <p:ext uri="{BB962C8B-B14F-4D97-AF65-F5344CB8AC3E}">
        <p14:creationId xmlns:p14="http://schemas.microsoft.com/office/powerpoint/2010/main" val="296251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F0AC3118-7E20-C0C2-29A3-156D0C6BA70F}"/>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00081A55-38B4-19F3-2792-4C679D674A75}"/>
              </a:ext>
            </a:extLst>
          </p:cNvPr>
          <p:cNvSpPr>
            <a:spLocks noGrp="1"/>
          </p:cNvSpPr>
          <p:nvPr>
            <p:ph type="title"/>
          </p:nvPr>
        </p:nvSpPr>
        <p:spPr bwMode="auto"/>
        <p:txBody>
          <a:bodyPr/>
          <a:lstStyle/>
          <a:p>
            <a:pPr>
              <a:defRPr/>
            </a:pPr>
            <a:r>
              <a:rPr lang="de-DE" dirty="0"/>
              <a:t>Fallvignetten</a:t>
            </a:r>
            <a:endParaRPr dirty="0"/>
          </a:p>
        </p:txBody>
      </p:sp>
      <p:sp>
        <p:nvSpPr>
          <p:cNvPr id="3" name="Textplatzhalter 2">
            <a:extLst>
              <a:ext uri="{FF2B5EF4-FFF2-40B4-BE49-F238E27FC236}">
                <a16:creationId xmlns:a16="http://schemas.microsoft.com/office/drawing/2014/main" id="{B87CCCCF-D9EF-ECF8-251F-15B9F626CDAC}"/>
              </a:ext>
            </a:extLst>
          </p:cNvPr>
          <p:cNvSpPr>
            <a:spLocks noGrp="1"/>
          </p:cNvSpPr>
          <p:nvPr>
            <p:ph type="body" sz="quarter" idx="13"/>
          </p:nvPr>
        </p:nvSpPr>
        <p:spPr bwMode="auto"/>
        <p:txBody>
          <a:bodyPr/>
          <a:lstStyle/>
          <a:p>
            <a:pPr>
              <a:defRPr/>
            </a:pPr>
            <a:r>
              <a:rPr lang="de-DE" dirty="0"/>
              <a:t>05</a:t>
            </a:r>
            <a:endParaRPr dirty="0"/>
          </a:p>
        </p:txBody>
      </p:sp>
      <p:sp>
        <p:nvSpPr>
          <p:cNvPr id="4" name="Datumsplatzhalter 3">
            <a:extLst>
              <a:ext uri="{FF2B5EF4-FFF2-40B4-BE49-F238E27FC236}">
                <a16:creationId xmlns:a16="http://schemas.microsoft.com/office/drawing/2014/main" id="{184AA407-BA4E-E5BC-1C78-0E06B778B93F}"/>
              </a:ext>
            </a:extLst>
          </p:cNvPr>
          <p:cNvSpPr>
            <a:spLocks noGrp="1"/>
          </p:cNvSpPr>
          <p:nvPr>
            <p:ph type="dt" sz="half" idx="14"/>
          </p:nvPr>
        </p:nvSpPr>
        <p:spPr bwMode="auto"/>
        <p:txBody>
          <a:bodyPr/>
          <a:lstStyle/>
          <a:p>
            <a:pPr>
              <a:defRPr/>
            </a:pPr>
            <a:fld id="{962E2233-BC02-4692-A2EE-F8906B800895}" type="datetime1">
              <a:rPr lang="de-DE"/>
              <a:t>17.09.2025</a:t>
            </a:fld>
            <a:endParaRPr lang="de-DE"/>
          </a:p>
        </p:txBody>
      </p:sp>
    </p:spTree>
    <p:extLst>
      <p:ext uri="{BB962C8B-B14F-4D97-AF65-F5344CB8AC3E}">
        <p14:creationId xmlns:p14="http://schemas.microsoft.com/office/powerpoint/2010/main" val="310052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4CF3893-FD6F-4F64-9D05-E96A8D949958}"/>
              </a:ext>
            </a:extLst>
          </p:cNvPr>
          <p:cNvSpPr>
            <a:spLocks noGrp="1"/>
          </p:cNvSpPr>
          <p:nvPr>
            <p:ph type="dt" sz="half" idx="10"/>
          </p:nvPr>
        </p:nvSpPr>
        <p:spPr/>
        <p:txBody>
          <a:bodyPr/>
          <a:lstStyle/>
          <a:p>
            <a:fld id="{85D87A2C-633B-4F9B-B395-7A4263E5FC92}" type="datetime1">
              <a:rPr lang="de-DE" smtClean="0"/>
              <a:t>17.09.2025</a:t>
            </a:fld>
            <a:endParaRPr lang="de-DE" dirty="0"/>
          </a:p>
        </p:txBody>
      </p:sp>
      <p:sp>
        <p:nvSpPr>
          <p:cNvPr id="8" name="Titel 2">
            <a:extLst>
              <a:ext uri="{FF2B5EF4-FFF2-40B4-BE49-F238E27FC236}">
                <a16:creationId xmlns:a16="http://schemas.microsoft.com/office/drawing/2014/main" id="{F3DD997D-1B97-4DB2-A31B-BFE504ABDBD6}"/>
              </a:ext>
            </a:extLst>
          </p:cNvPr>
          <p:cNvSpPr>
            <a:spLocks noGrp="1"/>
          </p:cNvSpPr>
          <p:nvPr>
            <p:ph type="title"/>
          </p:nvPr>
        </p:nvSpPr>
        <p:spPr>
          <a:xfrm>
            <a:off x="686305" y="731877"/>
            <a:ext cx="8855801" cy="649811"/>
          </a:xfrm>
        </p:spPr>
        <p:txBody>
          <a:bodyPr/>
          <a:lstStyle/>
          <a:p>
            <a:r>
              <a:rPr lang="de-DE" dirty="0"/>
              <a:t>Fallbeispiel 1</a:t>
            </a:r>
          </a:p>
        </p:txBody>
      </p:sp>
      <p:sp>
        <p:nvSpPr>
          <p:cNvPr id="3" name="Textfeld 2">
            <a:extLst>
              <a:ext uri="{FF2B5EF4-FFF2-40B4-BE49-F238E27FC236}">
                <a16:creationId xmlns:a16="http://schemas.microsoft.com/office/drawing/2014/main" id="{88FC196F-4A29-5C8D-E1BC-85A9C2EA97F0}"/>
              </a:ext>
            </a:extLst>
          </p:cNvPr>
          <p:cNvSpPr txBox="1"/>
          <p:nvPr/>
        </p:nvSpPr>
        <p:spPr>
          <a:xfrm>
            <a:off x="686305" y="2164207"/>
            <a:ext cx="5005368" cy="1987916"/>
          </a:xfrm>
          <a:prstGeom prst="rect">
            <a:avLst/>
          </a:prstGeom>
          <a:noFill/>
        </p:spPr>
        <p:txBody>
          <a:bodyPr wrap="square">
            <a:spAutoFit/>
          </a:bodyPr>
          <a:lstStyle/>
          <a:p>
            <a:pPr>
              <a:lnSpc>
                <a:spcPct val="115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Zwei Kolleg*innen sprechen über ausländische Schüler*innen: „Kein Wunder, die ist ja auch eine von elf Kindern, total asoziale Familie, da kann ja nichts bei rumkommen – naja, seien wir mal ehrlich, da wo die herkommen ist so ein Verhalten norma</a:t>
            </a:r>
            <a:r>
              <a:rPr lang="de-DE" kern="100" dirty="0">
                <a:latin typeface="Aptos" panose="020B0004020202020204" pitchFamily="34" charset="0"/>
                <a:ea typeface="Aptos" panose="020B0004020202020204" pitchFamily="34" charset="0"/>
                <a:cs typeface="Times New Roman" panose="02020603050405020304" pitchFamily="18" charset="0"/>
              </a:rPr>
              <a:t>l.“</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8" name="Picture 4" descr="Conjugation German &quot;entwürdigen&quot; - All forms of verb, examples, rules |  Netzverb Dictionary">
            <a:extLst>
              <a:ext uri="{FF2B5EF4-FFF2-40B4-BE49-F238E27FC236}">
                <a16:creationId xmlns:a16="http://schemas.microsoft.com/office/drawing/2014/main" id="{5C4D9DE5-1332-DE99-83DD-902D33B4B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05140">
            <a:off x="8015288" y="386922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onjugation &quot;lästern&quot; - Alle Formen des Verbs, Beispiele, Regeln | Netzverb  Wörterbuch">
            <a:extLst>
              <a:ext uri="{FF2B5EF4-FFF2-40B4-BE49-F238E27FC236}">
                <a16:creationId xmlns:a16="http://schemas.microsoft.com/office/drawing/2014/main" id="{E744C69D-173F-9BB0-A61A-16C473E1A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2301">
            <a:off x="7366923" y="114940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9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4CF3893-FD6F-4F64-9D05-E96A8D949958}"/>
              </a:ext>
            </a:extLst>
          </p:cNvPr>
          <p:cNvSpPr>
            <a:spLocks noGrp="1"/>
          </p:cNvSpPr>
          <p:nvPr>
            <p:ph type="dt" sz="half" idx="10"/>
          </p:nvPr>
        </p:nvSpPr>
        <p:spPr/>
        <p:txBody>
          <a:bodyPr/>
          <a:lstStyle/>
          <a:p>
            <a:fld id="{85D87A2C-633B-4F9B-B395-7A4263E5FC92}" type="datetime1">
              <a:rPr lang="de-DE" smtClean="0"/>
              <a:t>17.09.2025</a:t>
            </a:fld>
            <a:endParaRPr lang="de-DE" dirty="0"/>
          </a:p>
        </p:txBody>
      </p:sp>
      <p:sp>
        <p:nvSpPr>
          <p:cNvPr id="8" name="Titel 2">
            <a:extLst>
              <a:ext uri="{FF2B5EF4-FFF2-40B4-BE49-F238E27FC236}">
                <a16:creationId xmlns:a16="http://schemas.microsoft.com/office/drawing/2014/main" id="{F3DD997D-1B97-4DB2-A31B-BFE504ABDBD6}"/>
              </a:ext>
            </a:extLst>
          </p:cNvPr>
          <p:cNvSpPr>
            <a:spLocks noGrp="1"/>
          </p:cNvSpPr>
          <p:nvPr>
            <p:ph type="title"/>
          </p:nvPr>
        </p:nvSpPr>
        <p:spPr>
          <a:xfrm>
            <a:off x="782891" y="902944"/>
            <a:ext cx="8537858" cy="649811"/>
          </a:xfrm>
        </p:spPr>
        <p:txBody>
          <a:bodyPr/>
          <a:lstStyle/>
          <a:p>
            <a:r>
              <a:rPr lang="de-DE" dirty="0"/>
              <a:t>Fallbeispiel 2</a:t>
            </a:r>
          </a:p>
        </p:txBody>
      </p:sp>
      <p:sp>
        <p:nvSpPr>
          <p:cNvPr id="3" name="Textfeld 2">
            <a:extLst>
              <a:ext uri="{FF2B5EF4-FFF2-40B4-BE49-F238E27FC236}">
                <a16:creationId xmlns:a16="http://schemas.microsoft.com/office/drawing/2014/main" id="{88FC196F-4A29-5C8D-E1BC-85A9C2EA97F0}"/>
              </a:ext>
            </a:extLst>
          </p:cNvPr>
          <p:cNvSpPr txBox="1"/>
          <p:nvPr/>
        </p:nvSpPr>
        <p:spPr>
          <a:xfrm>
            <a:off x="704986" y="2568534"/>
            <a:ext cx="5005368" cy="1987916"/>
          </a:xfrm>
          <a:prstGeom prst="rect">
            <a:avLst/>
          </a:prstGeom>
          <a:noFill/>
        </p:spPr>
        <p:txBody>
          <a:bodyPr wrap="square">
            <a:spAutoFit/>
          </a:bodyPr>
          <a:lstStyle/>
          <a:p>
            <a:pPr>
              <a:lnSpc>
                <a:spcPct val="115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Den Studierenden wird während des Praktikums der Zutritt zum Lehrer*</a:t>
            </a:r>
            <a:r>
              <a:rPr lang="de-DE" sz="1800" kern="100" dirty="0" err="1">
                <a:effectLst/>
                <a:latin typeface="Aptos" panose="020B0004020202020204" pitchFamily="34" charset="0"/>
                <a:ea typeface="Aptos" panose="020B0004020202020204" pitchFamily="34" charset="0"/>
                <a:cs typeface="Times New Roman" panose="02020603050405020304" pitchFamily="18" charset="0"/>
              </a:rPr>
              <a:t>innenzimmer</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verwehrt. Studierende dürfen außerdem aus vermeintlichen Datenschutzgründen nicht in die Hefte von Schüler*innen gucken und auch nicht an Konferenzen und Besprechungen teilnehmen.</a:t>
            </a:r>
          </a:p>
        </p:txBody>
      </p:sp>
      <p:pic>
        <p:nvPicPr>
          <p:cNvPr id="3074" name="Picture 2" descr="Conjugation German &quot;verweigern&quot; - All forms of verb, examples, rules |  Netzverb Dictionary">
            <a:extLst>
              <a:ext uri="{FF2B5EF4-FFF2-40B4-BE49-F238E27FC236}">
                <a16:creationId xmlns:a16="http://schemas.microsoft.com/office/drawing/2014/main" id="{69167C58-65E6-EC5F-919A-C2A70CDDA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0396">
            <a:off x="7193756" y="117195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klination &quot;Zutritt&quot; - Alle Fälle des Substantivs, Plural und Artikel |  Netzverb Wörterbuch">
            <a:extLst>
              <a:ext uri="{FF2B5EF4-FFF2-40B4-BE49-F238E27FC236}">
                <a16:creationId xmlns:a16="http://schemas.microsoft.com/office/drawing/2014/main" id="{8F47856A-FC90-7C07-42CA-CE5176AF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4078">
            <a:off x="7036593" y="387470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8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4CF3893-FD6F-4F64-9D05-E96A8D949958}"/>
              </a:ext>
            </a:extLst>
          </p:cNvPr>
          <p:cNvSpPr>
            <a:spLocks noGrp="1"/>
          </p:cNvSpPr>
          <p:nvPr>
            <p:ph type="dt" sz="half" idx="10"/>
          </p:nvPr>
        </p:nvSpPr>
        <p:spPr/>
        <p:txBody>
          <a:bodyPr/>
          <a:lstStyle/>
          <a:p>
            <a:fld id="{85D87A2C-633B-4F9B-B395-7A4263E5FC92}" type="datetime1">
              <a:rPr lang="de-DE" smtClean="0"/>
              <a:t>17.09.2025</a:t>
            </a:fld>
            <a:endParaRPr lang="de-DE" dirty="0"/>
          </a:p>
        </p:txBody>
      </p:sp>
      <p:sp>
        <p:nvSpPr>
          <p:cNvPr id="8" name="Titel 2">
            <a:extLst>
              <a:ext uri="{FF2B5EF4-FFF2-40B4-BE49-F238E27FC236}">
                <a16:creationId xmlns:a16="http://schemas.microsoft.com/office/drawing/2014/main" id="{F3DD997D-1B97-4DB2-A31B-BFE504ABDBD6}"/>
              </a:ext>
            </a:extLst>
          </p:cNvPr>
          <p:cNvSpPr>
            <a:spLocks noGrp="1"/>
          </p:cNvSpPr>
          <p:nvPr>
            <p:ph type="title"/>
          </p:nvPr>
        </p:nvSpPr>
        <p:spPr>
          <a:xfrm>
            <a:off x="975771" y="611844"/>
            <a:ext cx="9582692" cy="649811"/>
          </a:xfrm>
        </p:spPr>
        <p:txBody>
          <a:bodyPr/>
          <a:lstStyle/>
          <a:p>
            <a:r>
              <a:rPr lang="de-DE" dirty="0"/>
              <a:t>Fallbeispiel 3</a:t>
            </a:r>
          </a:p>
        </p:txBody>
      </p:sp>
      <p:sp>
        <p:nvSpPr>
          <p:cNvPr id="3" name="Textfeld 2">
            <a:extLst>
              <a:ext uri="{FF2B5EF4-FFF2-40B4-BE49-F238E27FC236}">
                <a16:creationId xmlns:a16="http://schemas.microsoft.com/office/drawing/2014/main" id="{88FC196F-4A29-5C8D-E1BC-85A9C2EA97F0}"/>
              </a:ext>
            </a:extLst>
          </p:cNvPr>
          <p:cNvSpPr txBox="1"/>
          <p:nvPr/>
        </p:nvSpPr>
        <p:spPr>
          <a:xfrm>
            <a:off x="866697" y="2396730"/>
            <a:ext cx="5005368" cy="1350819"/>
          </a:xfrm>
          <a:prstGeom prst="rect">
            <a:avLst/>
          </a:prstGeom>
          <a:noFill/>
        </p:spPr>
        <p:txBody>
          <a:bodyPr wrap="square">
            <a:spAutoFit/>
          </a:bodyPr>
          <a:lstStyle/>
          <a:p>
            <a:pPr>
              <a:lnSpc>
                <a:spcPct val="115000"/>
              </a:lnSpc>
              <a:spcAft>
                <a:spcPts val="800"/>
              </a:spcAft>
            </a:pPr>
            <a:r>
              <a:rPr lang="de-DE" kern="100" dirty="0">
                <a:latin typeface="Aptos" panose="020B0004020202020204" pitchFamily="34" charset="0"/>
                <a:ea typeface="Aptos" panose="020B0004020202020204" pitchFamily="34" charset="0"/>
                <a:cs typeface="Times New Roman" panose="02020603050405020304" pitchFamily="18" charset="0"/>
              </a:rPr>
              <a:t>Schüler*innen beleidigen sich rassistisch z.B. auf dem Schulhof oder im Unterricht „Ich bin doch keine Türke – das mache ich nicht“; „du schwule Sau“,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Conjugation German &quot;beschimpfen&quot; - All forms of verb, examples, rules |  Netzverb Dictionary">
            <a:extLst>
              <a:ext uri="{FF2B5EF4-FFF2-40B4-BE49-F238E27FC236}">
                <a16:creationId xmlns:a16="http://schemas.microsoft.com/office/drawing/2014/main" id="{0665746F-75A9-1A3D-CBAE-334674759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5855">
            <a:off x="7880934" y="132504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onjugation &quot;beleidigen&quot; - Alle Formen des Verbs, Beispiele, Regeln |  Netzverb Wörterbuch">
            <a:extLst>
              <a:ext uri="{FF2B5EF4-FFF2-40B4-BE49-F238E27FC236}">
                <a16:creationId xmlns:a16="http://schemas.microsoft.com/office/drawing/2014/main" id="{594E6586-7433-C3DC-45C2-D0DEA0059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7743">
            <a:off x="6786564" y="367188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30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42AD6D3-E34C-D14A-7D72-E2F6E85D6045}"/>
            </a:ext>
          </a:extLst>
        </p:cNvPr>
        <p:cNvGrpSpPr/>
        <p:nvPr/>
      </p:nvGrpSpPr>
      <p:grpSpPr>
        <a:xfrm>
          <a:off x="0" y="0"/>
          <a:ext cx="0" cy="0"/>
          <a:chOff x="0" y="0"/>
          <a:chExt cx="0" cy="0"/>
        </a:xfrm>
      </p:grpSpPr>
      <p:sp>
        <p:nvSpPr>
          <p:cNvPr id="4" name="Datumsplatzhalter 3">
            <a:extLst>
              <a:ext uri="{FF2B5EF4-FFF2-40B4-BE49-F238E27FC236}">
                <a16:creationId xmlns:a16="http://schemas.microsoft.com/office/drawing/2014/main" id="{85690CFB-2B04-A41B-6C23-44B20A0C3452}"/>
              </a:ext>
            </a:extLst>
          </p:cNvPr>
          <p:cNvSpPr>
            <a:spLocks noGrp="1"/>
          </p:cNvSpPr>
          <p:nvPr>
            <p:ph type="dt" sz="half" idx="10"/>
          </p:nvPr>
        </p:nvSpPr>
        <p:spPr/>
        <p:txBody>
          <a:bodyPr/>
          <a:lstStyle/>
          <a:p>
            <a:fld id="{85D87A2C-633B-4F9B-B395-7A4263E5FC92}" type="datetime1">
              <a:rPr lang="de-DE" smtClean="0"/>
              <a:t>17.09.2025</a:t>
            </a:fld>
            <a:endParaRPr lang="de-DE" dirty="0"/>
          </a:p>
        </p:txBody>
      </p:sp>
      <p:sp>
        <p:nvSpPr>
          <p:cNvPr id="8" name="Titel 2">
            <a:extLst>
              <a:ext uri="{FF2B5EF4-FFF2-40B4-BE49-F238E27FC236}">
                <a16:creationId xmlns:a16="http://schemas.microsoft.com/office/drawing/2014/main" id="{1908B3A2-2473-6C45-CEC7-1BE26431C174}"/>
              </a:ext>
            </a:extLst>
          </p:cNvPr>
          <p:cNvSpPr>
            <a:spLocks noGrp="1"/>
          </p:cNvSpPr>
          <p:nvPr>
            <p:ph type="title"/>
          </p:nvPr>
        </p:nvSpPr>
        <p:spPr>
          <a:xfrm>
            <a:off x="980706" y="644273"/>
            <a:ext cx="9782717" cy="649811"/>
          </a:xfrm>
        </p:spPr>
        <p:txBody>
          <a:bodyPr/>
          <a:lstStyle/>
          <a:p>
            <a:r>
              <a:rPr lang="de-DE" dirty="0"/>
              <a:t>Fallbeispiel 4</a:t>
            </a:r>
          </a:p>
        </p:txBody>
      </p:sp>
      <p:sp>
        <p:nvSpPr>
          <p:cNvPr id="3" name="Textfeld 2">
            <a:extLst>
              <a:ext uri="{FF2B5EF4-FFF2-40B4-BE49-F238E27FC236}">
                <a16:creationId xmlns:a16="http://schemas.microsoft.com/office/drawing/2014/main" id="{A3584CCC-D618-2333-F792-013E6F843863}"/>
              </a:ext>
            </a:extLst>
          </p:cNvPr>
          <p:cNvSpPr txBox="1"/>
          <p:nvPr/>
        </p:nvSpPr>
        <p:spPr>
          <a:xfrm>
            <a:off x="866697" y="2396730"/>
            <a:ext cx="5005368" cy="1032270"/>
          </a:xfrm>
          <a:prstGeom prst="rect">
            <a:avLst/>
          </a:prstGeom>
          <a:noFill/>
        </p:spPr>
        <p:txBody>
          <a:bodyPr wrap="square">
            <a:spAutoFit/>
          </a:bodyPr>
          <a:lstStyle/>
          <a:p>
            <a:pPr>
              <a:lnSpc>
                <a:spcPct val="115000"/>
              </a:lnSpc>
              <a:spcAft>
                <a:spcPts val="800"/>
              </a:spcAft>
            </a:pPr>
            <a:r>
              <a:rPr lang="de-DE" kern="100" dirty="0">
                <a:latin typeface="Aptos" panose="020B0004020202020204" pitchFamily="34" charset="0"/>
                <a:ea typeface="Aptos" panose="020B0004020202020204" pitchFamily="34" charset="0"/>
                <a:cs typeface="Times New Roman" panose="02020603050405020304" pitchFamily="18" charset="0"/>
              </a:rPr>
              <a:t>Studierende sollen bei Erkrankung der Lehrkraft alleine in den Unterricht gehen und Kinder beaufsichtigen.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098" name="Picture 2" descr="Deklination &quot;Aufsichtspflicht&quot; - Alle Fälle des Substantivs, Plural und  Artikel | Netzverb Wörterbuch">
            <a:extLst>
              <a:ext uri="{FF2B5EF4-FFF2-40B4-BE49-F238E27FC236}">
                <a16:creationId xmlns:a16="http://schemas.microsoft.com/office/drawing/2014/main" id="{774B757A-D0D7-9023-6C34-322CE7024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7056">
            <a:off x="7364412" y="2165152"/>
            <a:ext cx="306705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8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Ausblick und Check-out</a:t>
            </a:r>
            <a:endParaRPr dirty="0"/>
          </a:p>
        </p:txBody>
      </p:sp>
      <p:sp>
        <p:nvSpPr>
          <p:cNvPr id="3" name="Textplatzhalter 2"/>
          <p:cNvSpPr>
            <a:spLocks noGrp="1"/>
          </p:cNvSpPr>
          <p:nvPr>
            <p:ph type="body" sz="quarter" idx="13"/>
          </p:nvPr>
        </p:nvSpPr>
        <p:spPr bwMode="auto"/>
        <p:txBody>
          <a:bodyPr/>
          <a:lstStyle/>
          <a:p>
            <a:pPr>
              <a:defRPr/>
            </a:pPr>
            <a:r>
              <a:rPr lang="de-DE" dirty="0"/>
              <a:t>06</a:t>
            </a:r>
            <a:endParaRPr dirty="0"/>
          </a:p>
        </p:txBody>
      </p:sp>
      <p:sp>
        <p:nvSpPr>
          <p:cNvPr id="4" name="Datumsplatzhalter 3"/>
          <p:cNvSpPr>
            <a:spLocks noGrp="1"/>
          </p:cNvSpPr>
          <p:nvPr>
            <p:ph type="dt" sz="half" idx="14"/>
          </p:nvPr>
        </p:nvSpPr>
        <p:spPr bwMode="auto"/>
        <p:txBody>
          <a:bodyPr/>
          <a:lstStyle/>
          <a:p>
            <a:pPr>
              <a:defRPr/>
            </a:pPr>
            <a:fld id="{962E2233-BC02-4692-A2EE-F8906B800895}" type="datetime1">
              <a:rPr lang="de-DE"/>
              <a:t>17.09.2025</a:t>
            </a:fld>
            <a:endParaRPr lang="de-DE"/>
          </a:p>
        </p:txBody>
      </p:sp>
    </p:spTree>
    <p:extLst>
      <p:ext uri="{BB962C8B-B14F-4D97-AF65-F5344CB8AC3E}">
        <p14:creationId xmlns:p14="http://schemas.microsoft.com/office/powerpoint/2010/main" val="1787527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CE00A0-C5AA-42AD-8B19-0E64F9EA6AF0}"/>
              </a:ext>
            </a:extLst>
          </p:cNvPr>
          <p:cNvSpPr>
            <a:spLocks noGrp="1"/>
          </p:cNvSpPr>
          <p:nvPr>
            <p:ph type="title"/>
          </p:nvPr>
        </p:nvSpPr>
        <p:spPr/>
        <p:txBody>
          <a:bodyPr/>
          <a:lstStyle/>
          <a:p>
            <a:r>
              <a:rPr lang="de-DE"/>
              <a:t>Ausblick</a:t>
            </a:r>
            <a:endParaRPr lang="de-DE" dirty="0"/>
          </a:p>
        </p:txBody>
      </p:sp>
      <p:sp>
        <p:nvSpPr>
          <p:cNvPr id="4" name="Datumsplatzhalter 3">
            <a:extLst>
              <a:ext uri="{FF2B5EF4-FFF2-40B4-BE49-F238E27FC236}">
                <a16:creationId xmlns:a16="http://schemas.microsoft.com/office/drawing/2014/main" id="{734468C7-045C-4DA3-B918-0AD38C0DC36A}"/>
              </a:ext>
            </a:extLst>
          </p:cNvPr>
          <p:cNvSpPr>
            <a:spLocks noGrp="1"/>
          </p:cNvSpPr>
          <p:nvPr>
            <p:ph type="dt" sz="half" idx="10"/>
          </p:nvPr>
        </p:nvSpPr>
        <p:spPr/>
        <p:txBody>
          <a:bodyPr/>
          <a:lstStyle/>
          <a:p>
            <a:fld id="{85D87A2C-633B-4F9B-B395-7A4263E5FC92}" type="datetime1">
              <a:rPr lang="de-DE" smtClean="0"/>
              <a:pPr/>
              <a:t>17.09.2025</a:t>
            </a:fld>
            <a:endParaRPr lang="de-DE" dirty="0"/>
          </a:p>
        </p:txBody>
      </p:sp>
      <p:graphicFrame>
        <p:nvGraphicFramePr>
          <p:cNvPr id="5" name="Tabelle 4">
            <a:extLst>
              <a:ext uri="{FF2B5EF4-FFF2-40B4-BE49-F238E27FC236}">
                <a16:creationId xmlns:a16="http://schemas.microsoft.com/office/drawing/2014/main" id="{45952F8C-4949-4FE5-A433-FC9E7FE8DC03}"/>
              </a:ext>
            </a:extLst>
          </p:cNvPr>
          <p:cNvGraphicFramePr>
            <a:graphicFrameLocks noGrp="1"/>
          </p:cNvGraphicFramePr>
          <p:nvPr>
            <p:extLst>
              <p:ext uri="{D42A27DB-BD31-4B8C-83A1-F6EECF244321}">
                <p14:modId xmlns:p14="http://schemas.microsoft.com/office/powerpoint/2010/main" val="2106024662"/>
              </p:ext>
            </p:extLst>
          </p:nvPr>
        </p:nvGraphicFramePr>
        <p:xfrm>
          <a:off x="702906" y="1137920"/>
          <a:ext cx="10802789" cy="2931160"/>
        </p:xfrm>
        <a:graphic>
          <a:graphicData uri="http://schemas.openxmlformats.org/drawingml/2006/table">
            <a:tbl>
              <a:tblPr firstRow="1" bandRow="1">
                <a:tableStyleId>{5C22544A-7EE6-4342-B048-85BDC9FD1C3A}</a:tableStyleId>
              </a:tblPr>
              <a:tblGrid>
                <a:gridCol w="3052014">
                  <a:extLst>
                    <a:ext uri="{9D8B030D-6E8A-4147-A177-3AD203B41FA5}">
                      <a16:colId xmlns:a16="http://schemas.microsoft.com/office/drawing/2014/main" val="1063061331"/>
                    </a:ext>
                  </a:extLst>
                </a:gridCol>
                <a:gridCol w="7750775">
                  <a:extLst>
                    <a:ext uri="{9D8B030D-6E8A-4147-A177-3AD203B41FA5}">
                      <a16:colId xmlns:a16="http://schemas.microsoft.com/office/drawing/2014/main" val="65859884"/>
                    </a:ext>
                  </a:extLst>
                </a:gridCol>
              </a:tblGrid>
              <a:tr h="370840">
                <a:tc gridSpan="2">
                  <a:txBody>
                    <a:bodyPr/>
                    <a:lstStyle/>
                    <a:p>
                      <a:pPr algn="ctr"/>
                      <a:r>
                        <a:rPr lang="de-DE" dirty="0">
                          <a:latin typeface="Arial" panose="020B0604020202020204" pitchFamily="34" charset="0"/>
                          <a:cs typeface="Arial" panose="020B0604020202020204" pitchFamily="34" charset="0"/>
                        </a:rPr>
                        <a:t>Übersicht: Bisherige Fristen und Termine</a:t>
                      </a:r>
                    </a:p>
                  </a:txBody>
                  <a:tcPr/>
                </a:tc>
                <a:tc hMerge="1">
                  <a:txBody>
                    <a:bodyPr/>
                    <a:lstStyle/>
                    <a:p>
                      <a:endParaRPr lang="de-DE" dirty="0"/>
                    </a:p>
                  </a:txBody>
                  <a:tcPr/>
                </a:tc>
                <a:extLst>
                  <a:ext uri="{0D108BD9-81ED-4DB2-BD59-A6C34878D82A}">
                    <a16:rowId xmlns:a16="http://schemas.microsoft.com/office/drawing/2014/main" val="3611572004"/>
                  </a:ext>
                </a:extLst>
              </a:tr>
              <a:tr h="370840">
                <a:tc>
                  <a:txBody>
                    <a:bodyPr/>
                    <a:lstStyle/>
                    <a:p>
                      <a:r>
                        <a:rPr lang="de-DE" dirty="0">
                          <a:solidFill>
                            <a:srgbClr val="FF0000"/>
                          </a:solidFill>
                          <a:latin typeface="Arial" panose="020B0604020202020204" pitchFamily="34" charset="0"/>
                          <a:cs typeface="Arial" panose="020B0604020202020204" pitchFamily="34" charset="0"/>
                        </a:rPr>
                        <a:t>00.00.26; 00:00 – 00:00 Uhr</a:t>
                      </a:r>
                    </a:p>
                  </a:txBody>
                  <a:tcPr/>
                </a:tc>
                <a:tc>
                  <a:txBody>
                    <a:bodyPr/>
                    <a:lstStyle/>
                    <a:p>
                      <a:r>
                        <a:rPr lang="de-DE" dirty="0">
                          <a:latin typeface="Arial" panose="020B0604020202020204" pitchFamily="34" charset="0"/>
                          <a:cs typeface="Arial" panose="020B0604020202020204" pitchFamily="34" charset="0"/>
                        </a:rPr>
                        <a:t>Beratungssitzung </a:t>
                      </a:r>
                      <a:r>
                        <a:rPr lang="de-DE" b="1" dirty="0">
                          <a:latin typeface="Arial" panose="020B0604020202020204" pitchFamily="34" charset="0"/>
                          <a:cs typeface="Arial" panose="020B0604020202020204" pitchFamily="34" charset="0"/>
                        </a:rPr>
                        <a:t>Lernteams </a:t>
                      </a:r>
                    </a:p>
                    <a:p>
                      <a:r>
                        <a:rPr lang="de-DE" b="1" dirty="0">
                          <a:latin typeface="Arial" panose="020B0604020202020204" pitchFamily="34" charset="0"/>
                          <a:cs typeface="Arial" panose="020B0604020202020204" pitchFamily="34" charset="0"/>
                        </a:rPr>
                        <a:t>Demokratiebildung, Digitalisierung, Gesundheit</a:t>
                      </a:r>
                    </a:p>
                  </a:txBody>
                  <a:tcPr/>
                </a:tc>
                <a:extLst>
                  <a:ext uri="{0D108BD9-81ED-4DB2-BD59-A6C34878D82A}">
                    <a16:rowId xmlns:a16="http://schemas.microsoft.com/office/drawing/2014/main" val="6412868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FF0000"/>
                          </a:solidFill>
                          <a:latin typeface="Arial" panose="020B0604020202020204" pitchFamily="34" charset="0"/>
                          <a:cs typeface="Arial" panose="020B0604020202020204" pitchFamily="34" charset="0"/>
                        </a:rPr>
                        <a:t>00.00.26; 00:00 – 00:00 Uhr</a:t>
                      </a:r>
                    </a:p>
                    <a:p>
                      <a:endParaRPr lang="de-DE" dirty="0">
                        <a:solidFill>
                          <a:srgbClr val="FF0000"/>
                        </a:solidFill>
                        <a:highlight>
                          <a:srgbClr val="FFFF00"/>
                        </a:highlight>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Beratungssitzung </a:t>
                      </a:r>
                      <a:r>
                        <a:rPr lang="de-DE" b="1" dirty="0">
                          <a:latin typeface="Arial" panose="020B0604020202020204" pitchFamily="34" charset="0"/>
                          <a:cs typeface="Arial" panose="020B0604020202020204" pitchFamily="34" charset="0"/>
                        </a:rPr>
                        <a:t>Lernteams</a:t>
                      </a:r>
                    </a:p>
                    <a:p>
                      <a:r>
                        <a:rPr lang="de-DE" b="1" dirty="0">
                          <a:latin typeface="Arial" panose="020B0604020202020204" pitchFamily="34" charset="0"/>
                          <a:cs typeface="Arial" panose="020B0604020202020204" pitchFamily="34" charset="0"/>
                        </a:rPr>
                        <a:t>Beratung, Vielfalt</a:t>
                      </a:r>
                      <a:r>
                        <a:rPr lang="de-DE" b="1">
                          <a:latin typeface="Arial" panose="020B0604020202020204" pitchFamily="34" charset="0"/>
                          <a:cs typeface="Arial" panose="020B0604020202020204" pitchFamily="34" charset="0"/>
                        </a:rPr>
                        <a:t>, alternative Schulkonzepte; BNE</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17221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FF0000"/>
                          </a:solidFill>
                          <a:latin typeface="Arial" panose="020B0604020202020204" pitchFamily="34" charset="0"/>
                          <a:cs typeface="Arial" panose="020B0604020202020204" pitchFamily="34" charset="0"/>
                        </a:rPr>
                        <a:t>bis 00.00.26, bis 00 Uhr</a:t>
                      </a:r>
                    </a:p>
                    <a:p>
                      <a:endParaRPr lang="de-DE" dirty="0">
                        <a:solidFill>
                          <a:srgbClr val="FF0000"/>
                        </a:solidFill>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Fertigstellung und Freischaltung ALLER Portfolioaufgaben </a:t>
                      </a:r>
                      <a:r>
                        <a:rPr lang="de-DE" dirty="0">
                          <a:solidFill>
                            <a:srgbClr val="FF0000"/>
                          </a:solidFill>
                          <a:latin typeface="Arial" panose="020B0604020202020204" pitchFamily="34" charset="0"/>
                          <a:cs typeface="Arial" panose="020B0604020202020204" pitchFamily="34" charset="0"/>
                        </a:rPr>
                        <a:t>(Voraussetzung für den Modulabschluss)</a:t>
                      </a:r>
                    </a:p>
                  </a:txBody>
                  <a:tcPr/>
                </a:tc>
                <a:extLst>
                  <a:ext uri="{0D108BD9-81ED-4DB2-BD59-A6C34878D82A}">
                    <a16:rowId xmlns:a16="http://schemas.microsoft.com/office/drawing/2014/main" val="29467565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FF0000"/>
                          </a:solidFill>
                          <a:latin typeface="Arial" panose="020B0604020202020204" pitchFamily="34" charset="0"/>
                          <a:cs typeface="Arial" panose="020B0604020202020204" pitchFamily="34" charset="0"/>
                        </a:rPr>
                        <a:t>00.00.26; 00:00 – 00:00 Uhr</a:t>
                      </a:r>
                    </a:p>
                    <a:p>
                      <a:endParaRPr lang="de-DE" dirty="0">
                        <a:solidFill>
                          <a:schemeClr val="accent6">
                            <a:lumMod val="75000"/>
                          </a:schemeClr>
                        </a:solidFill>
                        <a:highlight>
                          <a:srgbClr val="FFFF00"/>
                        </a:highlight>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Gemeinsame, längere Abschluss-Seminarsitzung </a:t>
                      </a:r>
                      <a:r>
                        <a:rPr lang="de-DE" dirty="0">
                          <a:solidFill>
                            <a:srgbClr val="FF0000"/>
                          </a:solidFill>
                          <a:latin typeface="Arial" panose="020B0604020202020204" pitchFamily="34" charset="0"/>
                          <a:cs typeface="Arial" panose="020B0604020202020204" pitchFamily="34" charset="0"/>
                        </a:rPr>
                        <a:t>(ebenfalls obligatorisch für den Modulabschluss)</a:t>
                      </a:r>
                    </a:p>
                  </a:txBody>
                  <a:tcPr/>
                </a:tc>
                <a:extLst>
                  <a:ext uri="{0D108BD9-81ED-4DB2-BD59-A6C34878D82A}">
                    <a16:rowId xmlns:a16="http://schemas.microsoft.com/office/drawing/2014/main" val="965202835"/>
                  </a:ext>
                </a:extLst>
              </a:tr>
            </a:tbl>
          </a:graphicData>
        </a:graphic>
      </p:graphicFrame>
      <p:graphicFrame>
        <p:nvGraphicFramePr>
          <p:cNvPr id="2" name="Tabelle 1">
            <a:extLst>
              <a:ext uri="{FF2B5EF4-FFF2-40B4-BE49-F238E27FC236}">
                <a16:creationId xmlns:a16="http://schemas.microsoft.com/office/drawing/2014/main" id="{85F65F33-ECAD-C473-3BC8-759E281D91BB}"/>
              </a:ext>
            </a:extLst>
          </p:cNvPr>
          <p:cNvGraphicFramePr>
            <a:graphicFrameLocks noGrp="1"/>
          </p:cNvGraphicFramePr>
          <p:nvPr>
            <p:extLst>
              <p:ext uri="{D42A27DB-BD31-4B8C-83A1-F6EECF244321}">
                <p14:modId xmlns:p14="http://schemas.microsoft.com/office/powerpoint/2010/main" val="1861579183"/>
              </p:ext>
            </p:extLst>
          </p:nvPr>
        </p:nvGraphicFramePr>
        <p:xfrm>
          <a:off x="702906" y="4395900"/>
          <a:ext cx="10802789" cy="640080"/>
        </p:xfrm>
        <a:graphic>
          <a:graphicData uri="http://schemas.openxmlformats.org/drawingml/2006/table">
            <a:tbl>
              <a:tblPr firstRow="1" bandRow="1">
                <a:tableStyleId>{5C22544A-7EE6-4342-B048-85BDC9FD1C3A}</a:tableStyleId>
              </a:tblPr>
              <a:tblGrid>
                <a:gridCol w="3052014">
                  <a:extLst>
                    <a:ext uri="{9D8B030D-6E8A-4147-A177-3AD203B41FA5}">
                      <a16:colId xmlns:a16="http://schemas.microsoft.com/office/drawing/2014/main" val="3942630351"/>
                    </a:ext>
                  </a:extLst>
                </a:gridCol>
                <a:gridCol w="7750775">
                  <a:extLst>
                    <a:ext uri="{9D8B030D-6E8A-4147-A177-3AD203B41FA5}">
                      <a16:colId xmlns:a16="http://schemas.microsoft.com/office/drawing/2014/main" val="267285045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FF0000"/>
                          </a:solidFill>
                          <a:latin typeface="Arial" panose="020B0604020202020204" pitchFamily="34" charset="0"/>
                          <a:cs typeface="Arial" panose="020B0604020202020204" pitchFamily="34" charset="0"/>
                        </a:rPr>
                        <a:t>bis 00.00.26, 00 Uhr</a:t>
                      </a:r>
                    </a:p>
                    <a:p>
                      <a:endParaRPr lang="de-DE" dirty="0">
                        <a:solidFill>
                          <a:srgbClr val="FF0000"/>
                        </a:solidFill>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Fertigstellung und Freischaltung ALLER Portfolioaufgaben </a:t>
                      </a:r>
                      <a:r>
                        <a:rPr lang="de-DE" dirty="0">
                          <a:solidFill>
                            <a:srgbClr val="FF0000"/>
                          </a:solidFill>
                          <a:latin typeface="Arial" panose="020B0604020202020204" pitchFamily="34" charset="0"/>
                          <a:cs typeface="Arial" panose="020B0604020202020204" pitchFamily="34" charset="0"/>
                        </a:rPr>
                        <a:t>(Voraussetzung für den Modulabschluss)</a:t>
                      </a:r>
                    </a:p>
                  </a:txBody>
                  <a:tcPr/>
                </a:tc>
                <a:extLst>
                  <a:ext uri="{0D108BD9-81ED-4DB2-BD59-A6C34878D82A}">
                    <a16:rowId xmlns:a16="http://schemas.microsoft.com/office/drawing/2014/main" val="2163624951"/>
                  </a:ext>
                </a:extLst>
              </a:tr>
            </a:tbl>
          </a:graphicData>
        </a:graphic>
      </p:graphicFrame>
    </p:spTree>
    <p:extLst>
      <p:ext uri="{BB962C8B-B14F-4D97-AF65-F5344CB8AC3E}">
        <p14:creationId xmlns:p14="http://schemas.microsoft.com/office/powerpoint/2010/main" val="4210894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ACF5FCE-D126-4E6D-A9EE-0A6EF2EAA282}"/>
              </a:ext>
            </a:extLst>
          </p:cNvPr>
          <p:cNvSpPr>
            <a:spLocks noGrp="1"/>
          </p:cNvSpPr>
          <p:nvPr>
            <p:ph sz="half" idx="1"/>
          </p:nvPr>
        </p:nvSpPr>
        <p:spPr>
          <a:xfrm>
            <a:off x="1178587" y="3225653"/>
            <a:ext cx="8533895" cy="595357"/>
          </a:xfrm>
        </p:spPr>
        <p:txBody>
          <a:bodyPr/>
          <a:lstStyle/>
          <a:p>
            <a:pPr marL="0" indent="0">
              <a:buNone/>
              <a:defRPr/>
            </a:pPr>
            <a:r>
              <a:rPr lang="de-DE" sz="2400" dirty="0"/>
              <a:t>So fühle ich mich auf das Praktikum vorbereitet:</a:t>
            </a:r>
          </a:p>
          <a:p>
            <a:pPr>
              <a:defRPr/>
            </a:pPr>
            <a:endParaRPr lang="de-DE" sz="2400" dirty="0"/>
          </a:p>
          <a:p>
            <a:pPr>
              <a:defRPr/>
            </a:pPr>
            <a:endParaRPr lang="de-DE" sz="2400" dirty="0"/>
          </a:p>
        </p:txBody>
      </p:sp>
      <p:sp>
        <p:nvSpPr>
          <p:cNvPr id="3" name="Titel 2">
            <a:extLst>
              <a:ext uri="{FF2B5EF4-FFF2-40B4-BE49-F238E27FC236}">
                <a16:creationId xmlns:a16="http://schemas.microsoft.com/office/drawing/2014/main" id="{EA18B208-451B-4619-893D-E206392B6EBF}"/>
              </a:ext>
            </a:extLst>
          </p:cNvPr>
          <p:cNvSpPr>
            <a:spLocks noGrp="1"/>
          </p:cNvSpPr>
          <p:nvPr>
            <p:ph type="title"/>
          </p:nvPr>
        </p:nvSpPr>
        <p:spPr>
          <a:xfrm>
            <a:off x="1085755" y="785668"/>
            <a:ext cx="10954833" cy="595356"/>
          </a:xfrm>
        </p:spPr>
        <p:txBody>
          <a:bodyPr/>
          <a:lstStyle/>
          <a:p>
            <a:r>
              <a:rPr lang="de-DE" dirty="0"/>
              <a:t>4. Check-Out</a:t>
            </a:r>
          </a:p>
        </p:txBody>
      </p:sp>
      <p:sp>
        <p:nvSpPr>
          <p:cNvPr id="4" name="Datumsplatzhalter 3">
            <a:extLst>
              <a:ext uri="{FF2B5EF4-FFF2-40B4-BE49-F238E27FC236}">
                <a16:creationId xmlns:a16="http://schemas.microsoft.com/office/drawing/2014/main" id="{435D1F93-6343-4CFF-8B41-D82893550A15}"/>
              </a:ext>
            </a:extLst>
          </p:cNvPr>
          <p:cNvSpPr>
            <a:spLocks noGrp="1"/>
          </p:cNvSpPr>
          <p:nvPr>
            <p:ph type="dt" sz="half" idx="10"/>
          </p:nvPr>
        </p:nvSpPr>
        <p:spPr>
          <a:xfrm>
            <a:off x="7676227" y="6323366"/>
            <a:ext cx="1221711" cy="244830"/>
          </a:xfrm>
        </p:spPr>
        <p:txBody>
          <a:bodyPr/>
          <a:lstStyle/>
          <a:p>
            <a:fld id="{85D87A2C-633B-4F9B-B395-7A4263E5FC92}" type="datetime1">
              <a:rPr lang="de-DE" smtClean="0"/>
              <a:pPr/>
              <a:t>17.09.2025</a:t>
            </a:fld>
            <a:endParaRPr lang="de-DE" dirty="0"/>
          </a:p>
        </p:txBody>
      </p:sp>
      <p:sp>
        <p:nvSpPr>
          <p:cNvPr id="5" name="Fußzeilenplatzhalter 4">
            <a:extLst>
              <a:ext uri="{FF2B5EF4-FFF2-40B4-BE49-F238E27FC236}">
                <a16:creationId xmlns:a16="http://schemas.microsoft.com/office/drawing/2014/main" id="{D915E069-8312-4F07-862C-87260D892A24}"/>
              </a:ext>
            </a:extLst>
          </p:cNvPr>
          <p:cNvSpPr>
            <a:spLocks noGrp="1"/>
          </p:cNvSpPr>
          <p:nvPr>
            <p:ph type="ftr" sz="quarter" idx="11"/>
          </p:nvPr>
        </p:nvSpPr>
        <p:spPr bwMode="auto">
          <a:xfrm>
            <a:off x="4072128" y="6323366"/>
            <a:ext cx="3596668" cy="244830"/>
          </a:xfrm>
          <a:prstGeom prst="rect">
            <a:avLst/>
          </a:prstGeom>
        </p:spPr>
        <p:txBody>
          <a:bodyPr vert="horz" lIns="0" tIns="0" rIns="0" bIns="0" rtlCol="0" anchor="ctr" anchorCtr="0"/>
          <a:lstStyle>
            <a:defPPr>
              <a:defRPr lang="de-DE"/>
            </a:defPPr>
            <a:lvl1pPr marL="0" algn="l" defTabSz="914400">
              <a:defRPr sz="1050" b="0" i="0">
                <a:solidFill>
                  <a:schemeClr val="bg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pic>
        <p:nvPicPr>
          <p:cNvPr id="1026" name="Picture 2" descr="Offene Tür - Kostenlose Vektor-Clipart-Bilder auf creazilla.com">
            <a:extLst>
              <a:ext uri="{FF2B5EF4-FFF2-40B4-BE49-F238E27FC236}">
                <a16:creationId xmlns:a16="http://schemas.microsoft.com/office/drawing/2014/main" id="{805FC0DB-310D-72AB-D358-8A6304D3A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5197">
            <a:off x="7073047" y="593731"/>
            <a:ext cx="2204469" cy="203359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8C1F8520-73F2-09D6-18AE-FAA4C00963D2}"/>
              </a:ext>
            </a:extLst>
          </p:cNvPr>
          <p:cNvSpPr txBox="1"/>
          <p:nvPr/>
        </p:nvSpPr>
        <p:spPr>
          <a:xfrm>
            <a:off x="9212221" y="2326589"/>
            <a:ext cx="2159723" cy="461665"/>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  Quelle: https://creazilla.com/de/media/clipart/34626/offene-tur</a:t>
            </a:r>
          </a:p>
        </p:txBody>
      </p:sp>
    </p:spTree>
    <p:extLst>
      <p:ext uri="{BB962C8B-B14F-4D97-AF65-F5344CB8AC3E}">
        <p14:creationId xmlns:p14="http://schemas.microsoft.com/office/powerpoint/2010/main" val="129589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Cartoon, Design enthält.&#10;&#10;Automatisch generierte Beschreibung">
            <a:extLst>
              <a:ext uri="{FF2B5EF4-FFF2-40B4-BE49-F238E27FC236}">
                <a16:creationId xmlns:a16="http://schemas.microsoft.com/office/drawing/2014/main" id="{CE28CC77-DEA4-5DD2-2FCE-67696758908A}"/>
              </a:ext>
            </a:extLst>
          </p:cNvPr>
          <p:cNvPicPr>
            <a:picLocks noChangeAspect="1"/>
          </p:cNvPicPr>
          <p:nvPr/>
        </p:nvPicPr>
        <p:blipFill>
          <a:blip r:embed="rId3"/>
          <a:stretch>
            <a:fillRect/>
          </a:stretch>
        </p:blipFill>
        <p:spPr>
          <a:xfrm>
            <a:off x="4624043" y="1124218"/>
            <a:ext cx="6104368" cy="5524641"/>
          </a:xfrm>
          <a:prstGeom prst="rect">
            <a:avLst/>
          </a:prstGeom>
        </p:spPr>
      </p:pic>
      <p:sp>
        <p:nvSpPr>
          <p:cNvPr id="2" name="Inhaltsplatzhalter 1">
            <a:extLst>
              <a:ext uri="{FF2B5EF4-FFF2-40B4-BE49-F238E27FC236}">
                <a16:creationId xmlns:a16="http://schemas.microsoft.com/office/drawing/2014/main" id="{FD0B9B0A-AB61-4CDD-8199-4EEBA87F438F}"/>
              </a:ext>
            </a:extLst>
          </p:cNvPr>
          <p:cNvSpPr>
            <a:spLocks noGrp="1"/>
          </p:cNvSpPr>
          <p:nvPr>
            <p:ph sz="half" idx="1"/>
          </p:nvPr>
        </p:nvSpPr>
        <p:spPr>
          <a:xfrm>
            <a:off x="444565" y="2775592"/>
            <a:ext cx="4119067" cy="1392548"/>
          </a:xfrm>
        </p:spPr>
        <p:txBody>
          <a:bodyPr/>
          <a:lstStyle/>
          <a:p>
            <a:pPr marL="0" indent="0">
              <a:buNone/>
            </a:pPr>
            <a:r>
              <a:rPr lang="de-DE" dirty="0">
                <a:hlinkClick r:id="rId4"/>
              </a:rPr>
              <a:t>https://zfl-lernen.de/online-kurs/praxisphasentransparenz/eop-digitaler-begleitkurs/</a:t>
            </a:r>
            <a:r>
              <a:rPr lang="de-DE" dirty="0"/>
              <a:t> </a:t>
            </a:r>
          </a:p>
        </p:txBody>
      </p:sp>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17.09.2025</a:t>
            </a:fld>
            <a:endParaRPr lang="de-DE" dirty="0">
              <a:cs typeface="Arial" panose="020B0604020202020204" pitchFamily="34" charset="0"/>
            </a:endParaRPr>
          </a:p>
        </p:txBody>
      </p:sp>
      <p:sp>
        <p:nvSpPr>
          <p:cNvPr id="6" name="Ellipse 5">
            <a:extLst>
              <a:ext uri="{FF2B5EF4-FFF2-40B4-BE49-F238E27FC236}">
                <a16:creationId xmlns:a16="http://schemas.microsoft.com/office/drawing/2014/main" id="{78AB05E8-516E-7497-09AA-02D91A621901}"/>
              </a:ext>
            </a:extLst>
          </p:cNvPr>
          <p:cNvSpPr/>
          <p:nvPr/>
        </p:nvSpPr>
        <p:spPr>
          <a:xfrm>
            <a:off x="5266894" y="4481774"/>
            <a:ext cx="896827" cy="940242"/>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de-DE"/>
          </a:p>
        </p:txBody>
      </p:sp>
    </p:spTree>
    <p:extLst>
      <p:ext uri="{BB962C8B-B14F-4D97-AF65-F5344CB8AC3E}">
        <p14:creationId xmlns:p14="http://schemas.microsoft.com/office/powerpoint/2010/main" val="2530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quarter" idx="13"/>
          </p:nvPr>
        </p:nvSpPr>
        <p:spPr bwMode="auto"/>
        <p:txBody>
          <a:bodyPr/>
          <a:lstStyle/>
          <a:p>
            <a:pPr>
              <a:defRPr/>
            </a:pPr>
            <a:r>
              <a:rPr lang="de-DE"/>
              <a:t>01</a:t>
            </a:r>
            <a:endParaRPr/>
          </a:p>
        </p:txBody>
      </p:sp>
      <p:sp>
        <p:nvSpPr>
          <p:cNvPr id="4" name="Datumsplatzhalter 3"/>
          <p:cNvSpPr>
            <a:spLocks noGrp="1"/>
          </p:cNvSpPr>
          <p:nvPr>
            <p:ph type="dt" sz="half" idx="14"/>
          </p:nvPr>
        </p:nvSpPr>
        <p:spPr bwMode="auto"/>
        <p:txBody>
          <a:bodyPr/>
          <a:lstStyle/>
          <a:p>
            <a:pPr>
              <a:defRPr/>
            </a:pPr>
            <a:fld id="{962E2233-BC02-4692-A2EE-F8906B800895}" type="datetime1">
              <a:rPr lang="de-DE"/>
              <a:t>17.09.2025</a:t>
            </a:fld>
            <a:endParaRPr lang="de-DE"/>
          </a:p>
        </p:txBody>
      </p:sp>
      <p:sp>
        <p:nvSpPr>
          <p:cNvPr id="6" name="Titel 5"/>
          <p:cNvSpPr>
            <a:spLocks noGrp="1"/>
          </p:cNvSpPr>
          <p:nvPr>
            <p:ph type="title"/>
          </p:nvPr>
        </p:nvSpPr>
        <p:spPr bwMode="auto"/>
        <p:txBody>
          <a:bodyPr/>
          <a:lstStyle/>
          <a:p>
            <a:pPr>
              <a:defRPr/>
            </a:pPr>
            <a:r>
              <a:rPr lang="de-DE"/>
              <a:t>Check-in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6" name="Picture 2" descr="Kostenlose foto : Schule, Schüler, Kinder, Tafel, Buntstifte, Schultaschen,  Bildung, Lernen, Wissen, school enrolment, Schulbeginn, bunt, Hausaufgaben,  Karikatur, Kunst, spielen, Illustration, Erholung, erfundener Charakter,  Spaß, Baum, Grafikdesign ...">
            <a:extLst>
              <a:ext uri="{FF2B5EF4-FFF2-40B4-BE49-F238E27FC236}">
                <a16:creationId xmlns:a16="http://schemas.microsoft.com/office/drawing/2014/main" id="{3FB01D7C-317D-F1DA-FCAB-B40A72876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96935">
            <a:off x="1381126" y="3193257"/>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bwMode="auto">
          <a:xfrm>
            <a:off x="686305" y="491060"/>
            <a:ext cx="10954833" cy="728140"/>
          </a:xfrm>
        </p:spPr>
        <p:txBody>
          <a:bodyPr/>
          <a:lstStyle/>
          <a:p>
            <a:pPr>
              <a:defRPr/>
            </a:pPr>
            <a:r>
              <a:rPr lang="de-DE" dirty="0"/>
              <a:t>01. Check-In</a:t>
            </a:r>
            <a:endParaRPr dirty="0"/>
          </a:p>
        </p:txBody>
      </p:sp>
      <p:sp>
        <p:nvSpPr>
          <p:cNvPr id="4" name="Datumsplatzhalter 3"/>
          <p:cNvSpPr>
            <a:spLocks noGrp="1"/>
          </p:cNvSpPr>
          <p:nvPr>
            <p:ph type="dt" sz="half" idx="10"/>
          </p:nvPr>
        </p:nvSpPr>
        <p:spPr bwMode="auto"/>
        <p:txBody>
          <a:bodyPr/>
          <a:lstStyle/>
          <a:p>
            <a:pPr>
              <a:defRPr/>
            </a:pPr>
            <a:fld id="{85D87A2C-633B-4F9B-B395-7A4263E5FC92}" type="datetime1">
              <a:rPr lang="de-DE"/>
              <a:t>17.09.2025</a:t>
            </a:fld>
            <a:endParaRPr lang="de-DE"/>
          </a:p>
        </p:txBody>
      </p:sp>
      <p:sp>
        <p:nvSpPr>
          <p:cNvPr id="11" name="Inhaltsplatzhalter 1">
            <a:extLst>
              <a:ext uri="{FF2B5EF4-FFF2-40B4-BE49-F238E27FC236}">
                <a16:creationId xmlns:a16="http://schemas.microsoft.com/office/drawing/2014/main" id="{88A03087-71C6-A38F-286E-2F84068A3289}"/>
              </a:ext>
            </a:extLst>
          </p:cNvPr>
          <p:cNvSpPr txBox="1">
            <a:spLocks/>
          </p:cNvSpPr>
          <p:nvPr/>
        </p:nvSpPr>
        <p:spPr bwMode="auto">
          <a:xfrm>
            <a:off x="3071413" y="2494540"/>
            <a:ext cx="5412259" cy="1434523"/>
          </a:xfrm>
          <a:prstGeom prst="rect">
            <a:avLst/>
          </a:prstGeom>
        </p:spPr>
        <p:txBody>
          <a:bodyPr vert="horz" lIns="0" tIns="0" rIns="0" bIns="0" rtlCol="0">
            <a:noAutofit/>
          </a:bodyPr>
          <a:lstStyle>
            <a:lvl1pPr marL="228600" indent="-228600" algn="l" defTabSz="91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1pPr>
            <a:lvl2pPr marL="446400" indent="-228600" algn="l" defTabSz="73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2pPr>
            <a:lvl3pPr marL="675000" indent="-228600" algn="l" defTabSz="91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3pPr>
            <a:lvl4pPr marL="880200" indent="-228600" algn="l" defTabSz="91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4pPr>
            <a:lvl5pPr marL="1121400" indent="-228600" algn="l" defTabSz="91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Font typeface="Arial"/>
              <a:buNone/>
              <a:defRPr/>
            </a:pPr>
            <a:r>
              <a:rPr lang="de-DE" sz="2000" b="1" dirty="0">
                <a:solidFill>
                  <a:schemeClr val="tx2"/>
                </a:solidFill>
              </a:rPr>
              <a:t>Letzte Sitzung vor dem Praktikum: </a:t>
            </a:r>
          </a:p>
          <a:p>
            <a:pPr marL="0" indent="0" algn="ctr">
              <a:buFont typeface="Arial"/>
              <a:buNone/>
              <a:defRPr/>
            </a:pPr>
            <a:r>
              <a:rPr lang="de-DE" sz="2400" dirty="0"/>
              <a:t>Worauf freuen Sie sich beim Gedanken an Ihr Praktikum am meisten?</a:t>
            </a:r>
          </a:p>
        </p:txBody>
      </p:sp>
      <p:sp>
        <p:nvSpPr>
          <p:cNvPr id="5" name="Textfeld 4">
            <a:extLst>
              <a:ext uri="{FF2B5EF4-FFF2-40B4-BE49-F238E27FC236}">
                <a16:creationId xmlns:a16="http://schemas.microsoft.com/office/drawing/2014/main" id="{BD8B272D-6B20-B22A-0175-1B2E2BE31B1F}"/>
              </a:ext>
            </a:extLst>
          </p:cNvPr>
          <p:cNvSpPr txBox="1"/>
          <p:nvPr/>
        </p:nvSpPr>
        <p:spPr>
          <a:xfrm rot="20397582">
            <a:off x="2004417" y="4898513"/>
            <a:ext cx="2031801" cy="215444"/>
          </a:xfrm>
          <a:prstGeom prst="rect">
            <a:avLst/>
          </a:prstGeom>
          <a:noFill/>
        </p:spPr>
        <p:txBody>
          <a:bodyPr wrap="square">
            <a:spAutoFit/>
          </a:bodyPr>
          <a:lstStyle/>
          <a:p>
            <a:r>
              <a:rPr lang="de-DE" sz="800" dirty="0">
                <a:latin typeface="Arial" panose="020B0604020202020204" pitchFamily="34" charset="0"/>
                <a:cs typeface="Arial" panose="020B0604020202020204" pitchFamily="34" charset="0"/>
              </a:rPr>
              <a:t>https://pxhere.com/de/photo/1443557</a:t>
            </a:r>
          </a:p>
        </p:txBody>
      </p:sp>
      <p:pic>
        <p:nvPicPr>
          <p:cNvPr id="12" name="Picture 4" descr="Zurück zur Schule - Kostenlose Vektor-Clipart-Bilder auf creazilla.com">
            <a:extLst>
              <a:ext uri="{FF2B5EF4-FFF2-40B4-BE49-F238E27FC236}">
                <a16:creationId xmlns:a16="http://schemas.microsoft.com/office/drawing/2014/main" id="{80AB7CF2-04E2-60E1-22F8-82B0D4934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94665">
            <a:off x="8362229" y="428626"/>
            <a:ext cx="2519586" cy="32317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B29DC051-C1A5-BA01-7813-B1359A75539A}"/>
              </a:ext>
            </a:extLst>
          </p:cNvPr>
          <p:cNvSpPr txBox="1"/>
          <p:nvPr/>
        </p:nvSpPr>
        <p:spPr>
          <a:xfrm rot="1296487">
            <a:off x="7902003" y="2319498"/>
            <a:ext cx="1829616" cy="338554"/>
          </a:xfrm>
          <a:prstGeom prst="rect">
            <a:avLst/>
          </a:prstGeom>
          <a:noFill/>
        </p:spPr>
        <p:txBody>
          <a:bodyPr wrap="square">
            <a:spAutoFit/>
          </a:bodyPr>
          <a:lstStyle/>
          <a:p>
            <a:r>
              <a:rPr lang="de-DE" sz="800" dirty="0">
                <a:latin typeface="Arial" panose="020B0604020202020204" pitchFamily="34" charset="0"/>
                <a:cs typeface="Arial" panose="020B0604020202020204" pitchFamily="34" charset="0"/>
              </a:rPr>
              <a:t>https://creazilla.com/de/media/clipart/29123/zuruck-zur-schule</a:t>
            </a:r>
          </a:p>
        </p:txBody>
      </p:sp>
    </p:spTree>
    <p:extLst>
      <p:ext uri="{BB962C8B-B14F-4D97-AF65-F5344CB8AC3E}">
        <p14:creationId xmlns:p14="http://schemas.microsoft.com/office/powerpoint/2010/main" val="9127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Forschendes Lernen</a:t>
            </a:r>
            <a:endParaRPr dirty="0"/>
          </a:p>
        </p:txBody>
      </p:sp>
      <p:sp>
        <p:nvSpPr>
          <p:cNvPr id="3" name="Textplatzhalter 2"/>
          <p:cNvSpPr>
            <a:spLocks noGrp="1"/>
          </p:cNvSpPr>
          <p:nvPr>
            <p:ph type="body" sz="quarter" idx="13"/>
          </p:nvPr>
        </p:nvSpPr>
        <p:spPr bwMode="auto"/>
        <p:txBody>
          <a:bodyPr/>
          <a:lstStyle/>
          <a:p>
            <a:pPr>
              <a:defRPr/>
            </a:pPr>
            <a:r>
              <a:rPr lang="de-DE"/>
              <a:t>02</a:t>
            </a:r>
            <a:endParaRPr/>
          </a:p>
        </p:txBody>
      </p:sp>
      <p:sp>
        <p:nvSpPr>
          <p:cNvPr id="4" name="Datumsplatzhalter 3"/>
          <p:cNvSpPr>
            <a:spLocks noGrp="1"/>
          </p:cNvSpPr>
          <p:nvPr>
            <p:ph type="dt" sz="half" idx="14"/>
          </p:nvPr>
        </p:nvSpPr>
        <p:spPr bwMode="auto"/>
        <p:txBody>
          <a:bodyPr/>
          <a:lstStyle/>
          <a:p>
            <a:pPr>
              <a:defRPr/>
            </a:pPr>
            <a:fld id="{962E2233-BC02-4692-A2EE-F8906B800895}" type="datetime1">
              <a:rPr lang="de-DE"/>
              <a:t>17.09.2025</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3C0E03F-2DD4-4183-BFFB-A5D0B484BD3E}"/>
              </a:ext>
            </a:extLst>
          </p:cNvPr>
          <p:cNvSpPr>
            <a:spLocks noGrp="1"/>
          </p:cNvSpPr>
          <p:nvPr>
            <p:ph type="dt" sz="half" idx="10"/>
          </p:nvPr>
        </p:nvSpPr>
        <p:spPr/>
        <p:txBody>
          <a:bodyPr/>
          <a:lstStyle/>
          <a:p>
            <a:fld id="{85D87A2C-633B-4F9B-B395-7A4263E5FC92}" type="datetime1">
              <a:rPr lang="de-DE" smtClean="0"/>
              <a:pPr/>
              <a:t>17.09.2025</a:t>
            </a:fld>
            <a:endParaRPr lang="de-DE" dirty="0"/>
          </a:p>
        </p:txBody>
      </p:sp>
      <p:sp>
        <p:nvSpPr>
          <p:cNvPr id="5" name="Titel 2">
            <a:extLst>
              <a:ext uri="{FF2B5EF4-FFF2-40B4-BE49-F238E27FC236}">
                <a16:creationId xmlns:a16="http://schemas.microsoft.com/office/drawing/2014/main" id="{FB41491E-3632-4F45-BA32-11541674EB22}"/>
              </a:ext>
            </a:extLst>
          </p:cNvPr>
          <p:cNvSpPr txBox="1">
            <a:spLocks/>
          </p:cNvSpPr>
          <p:nvPr/>
        </p:nvSpPr>
        <p:spPr>
          <a:xfrm>
            <a:off x="686305" y="491060"/>
            <a:ext cx="10954833" cy="5748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cap="none" baseline="0">
                <a:solidFill>
                  <a:schemeClr val="accent1"/>
                </a:solidFill>
                <a:latin typeface="Arial" panose="020B0604020202020204" pitchFamily="34" charset="0"/>
                <a:ea typeface="+mj-ea"/>
                <a:cs typeface="Arial" panose="020B0604020202020204" pitchFamily="34" charset="0"/>
              </a:defRPr>
            </a:lvl1pPr>
          </a:lstStyle>
          <a:p>
            <a:r>
              <a:rPr lang="de-DE"/>
              <a:t>Forschendes Lernen</a:t>
            </a:r>
            <a:endParaRPr lang="de-DE" dirty="0"/>
          </a:p>
        </p:txBody>
      </p:sp>
      <p:sp>
        <p:nvSpPr>
          <p:cNvPr id="6" name="Datumsplatzhalter 3">
            <a:extLst>
              <a:ext uri="{FF2B5EF4-FFF2-40B4-BE49-F238E27FC236}">
                <a16:creationId xmlns:a16="http://schemas.microsoft.com/office/drawing/2014/main" id="{D557C452-D561-4757-9463-36E21EF4C562}"/>
              </a:ext>
            </a:extLst>
          </p:cNvPr>
          <p:cNvSpPr txBox="1">
            <a:spLocks/>
          </p:cNvSpPr>
          <p:nvPr/>
        </p:nvSpPr>
        <p:spPr>
          <a:xfrm>
            <a:off x="7676227" y="6323366"/>
            <a:ext cx="1221711"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D87A2C-633B-4F9B-B395-7A4263E5FC92}" type="datetime1">
              <a:rPr lang="de-DE" smtClean="0"/>
              <a:pPr/>
              <a:t>17.09.2025</a:t>
            </a:fld>
            <a:endParaRPr lang="de-DE" dirty="0"/>
          </a:p>
        </p:txBody>
      </p:sp>
      <p:sp>
        <p:nvSpPr>
          <p:cNvPr id="7" name="Inhaltsplatzhalter 3">
            <a:extLst>
              <a:ext uri="{FF2B5EF4-FFF2-40B4-BE49-F238E27FC236}">
                <a16:creationId xmlns:a16="http://schemas.microsoft.com/office/drawing/2014/main" id="{E6F90D4A-8241-4179-970B-5467E7E2C93F}"/>
              </a:ext>
            </a:extLst>
          </p:cNvPr>
          <p:cNvSpPr>
            <a:spLocks noGrp="1"/>
          </p:cNvSpPr>
          <p:nvPr/>
        </p:nvSpPr>
        <p:spPr bwMode="auto">
          <a:xfrm>
            <a:off x="1727139" y="1238856"/>
            <a:ext cx="4134753" cy="1022852"/>
          </a:xfrm>
          <a:prstGeom prst="rect">
            <a:avLst/>
          </a:prstGeom>
          <a:solidFill>
            <a:srgbClr val="92D050"/>
          </a:solidFill>
          <a:ln>
            <a:noFill/>
          </a:ln>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marL="514350" indent="-514350" algn="l" defTabSz="457200" rtl="0" eaLnBrk="1" latinLnBrk="0" hangingPunct="1">
              <a:spcBef>
                <a:spcPct val="20000"/>
              </a:spcBef>
              <a:buClr>
                <a:schemeClr val="tx1">
                  <a:lumMod val="75000"/>
                  <a:lumOff val="25000"/>
                </a:schemeClr>
              </a:buClr>
              <a:buFont typeface="+mj-lt"/>
              <a:buAutoNum type="arabicPeriod"/>
              <a:defRPr sz="3200" kern="1200">
                <a:solidFill>
                  <a:schemeClr val="lt1"/>
                </a:solidFill>
                <a:latin typeface="+mn-lt"/>
                <a:ea typeface="+mn-ea"/>
                <a:cs typeface="+mn-cs"/>
              </a:defRPr>
            </a:lvl1pPr>
            <a:lvl2pPr marL="914400" indent="-457200" algn="l" defTabSz="457200" rtl="0" eaLnBrk="1" latinLnBrk="0" hangingPunct="1">
              <a:spcBef>
                <a:spcPct val="20000"/>
              </a:spcBef>
              <a:buClr>
                <a:schemeClr val="tx1">
                  <a:lumMod val="75000"/>
                  <a:lumOff val="25000"/>
                </a:schemeClr>
              </a:buClr>
              <a:buFont typeface="+mj-lt"/>
              <a:buAutoNum type="alphaLcParenR"/>
              <a:defRPr sz="2400" kern="1200" baseline="0">
                <a:solidFill>
                  <a:schemeClr val="lt1"/>
                </a:solidFill>
                <a:latin typeface="+mn-lt"/>
                <a:ea typeface="+mn-ea"/>
                <a:cs typeface="+mn-cs"/>
              </a:defRPr>
            </a:lvl2pPr>
            <a:lvl3pPr marL="1371600" indent="-457200" algn="l" defTabSz="457200" rtl="0" eaLnBrk="1" latinLnBrk="0" hangingPunct="1">
              <a:spcBef>
                <a:spcPct val="20000"/>
              </a:spcBef>
              <a:buClr>
                <a:schemeClr val="tx1">
                  <a:lumMod val="75000"/>
                  <a:lumOff val="25000"/>
                </a:schemeClr>
              </a:buClr>
              <a:buFont typeface="Arial" charset="0"/>
              <a:buChar char="•"/>
              <a:defRPr sz="2000" kern="1200">
                <a:solidFill>
                  <a:schemeClr val="lt1"/>
                </a:solidFill>
                <a:latin typeface="+mn-lt"/>
                <a:ea typeface="+mn-ea"/>
                <a:cs typeface="+mn-cs"/>
              </a:defRPr>
            </a:lvl3pPr>
            <a:lvl4pPr marL="1714500" indent="-342900" algn="l" defTabSz="457200" rtl="0" eaLnBrk="1" latinLnBrk="0" hangingPunct="1">
              <a:spcBef>
                <a:spcPct val="20000"/>
              </a:spcBef>
              <a:buClr>
                <a:schemeClr val="tx1">
                  <a:lumMod val="75000"/>
                  <a:lumOff val="25000"/>
                </a:schemeClr>
              </a:buClr>
              <a:buFont typeface="Arial" charset="0"/>
              <a:buChar char="•"/>
              <a:defRPr sz="1800" kern="1200" baseline="0">
                <a:solidFill>
                  <a:schemeClr val="lt1"/>
                </a:solidFill>
                <a:latin typeface="+mn-lt"/>
                <a:ea typeface="+mn-ea"/>
                <a:cs typeface="+mn-cs"/>
              </a:defRPr>
            </a:lvl4pPr>
            <a:lvl5pPr marL="2171700" indent="-342900" algn="l" defTabSz="457200" rtl="0" eaLnBrk="1" latinLnBrk="0" hangingPunct="1">
              <a:spcBef>
                <a:spcPct val="20000"/>
              </a:spcBef>
              <a:buClr>
                <a:schemeClr val="tx1">
                  <a:lumMod val="75000"/>
                  <a:lumOff val="25000"/>
                </a:schemeClr>
              </a:buClr>
              <a:buFont typeface="Arial" charset="0"/>
              <a:buChar char="•"/>
              <a:defRPr sz="1600" kern="1200" baseline="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defRPr/>
            </a:pPr>
            <a:r>
              <a:rPr lang="de-DE" sz="2800" dirty="0">
                <a:solidFill>
                  <a:schemeClr val="bg1"/>
                </a:solidFill>
                <a:latin typeface="Arial" panose="020B0604020202020204" pitchFamily="34" charset="0"/>
                <a:cs typeface="Arial" panose="020B0604020202020204" pitchFamily="34" charset="0"/>
              </a:rPr>
              <a:t>KMK-Standards</a:t>
            </a:r>
            <a:endParaRPr dirty="0">
              <a:latin typeface="Arial" panose="020B0604020202020204" pitchFamily="34" charset="0"/>
              <a:cs typeface="Arial" panose="020B0604020202020204" pitchFamily="34" charset="0"/>
            </a:endParaRPr>
          </a:p>
        </p:txBody>
      </p:sp>
      <p:sp>
        <p:nvSpPr>
          <p:cNvPr id="8" name="Sechseck 7">
            <a:extLst>
              <a:ext uri="{FF2B5EF4-FFF2-40B4-BE49-F238E27FC236}">
                <a16:creationId xmlns:a16="http://schemas.microsoft.com/office/drawing/2014/main" id="{97184437-5ADF-46FA-AB9D-4F7465AABCC5}"/>
              </a:ext>
            </a:extLst>
          </p:cNvPr>
          <p:cNvSpPr/>
          <p:nvPr/>
        </p:nvSpPr>
        <p:spPr bwMode="auto">
          <a:xfrm>
            <a:off x="4082991" y="2693268"/>
            <a:ext cx="4134753" cy="998379"/>
          </a:xfrm>
          <a:prstGeom prst="hexagon">
            <a:avLst>
              <a:gd name="adj" fmla="val 25000"/>
              <a:gd name="vf" fmla="val 115470"/>
            </a:avLst>
          </a:prstGeom>
          <a:gradFill>
            <a:gsLst>
              <a:gs pos="0">
                <a:srgbClr val="A2C3D2"/>
              </a:gs>
              <a:gs pos="0">
                <a:schemeClr val="accent1">
                  <a:lumMod val="20000"/>
                  <a:lumOff val="80000"/>
                  <a:shade val="100000"/>
                  <a:satMod val="115000"/>
                </a:schemeClr>
              </a:gs>
              <a:gs pos="99000">
                <a:schemeClr val="accent1">
                  <a:lumMod val="20000"/>
                  <a:lumOff val="80000"/>
                  <a:shade val="67500"/>
                  <a:satMod val="115000"/>
                </a:schemeClr>
              </a:gs>
            </a:gsLst>
            <a:path path="circle"/>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de-DE" sz="2200" dirty="0">
                <a:solidFill>
                  <a:schemeClr val="tx1"/>
                </a:solidFill>
                <a:latin typeface="Arial" panose="020B0604020202020204" pitchFamily="34" charset="0"/>
                <a:cs typeface="Arial" panose="020B0604020202020204" pitchFamily="34" charset="0"/>
              </a:rPr>
              <a:t>Beobachtungsfrage</a:t>
            </a:r>
            <a:endParaRPr dirty="0">
              <a:latin typeface="Arial" panose="020B0604020202020204" pitchFamily="34" charset="0"/>
              <a:cs typeface="Arial" panose="020B0604020202020204" pitchFamily="34" charset="0"/>
            </a:endParaRPr>
          </a:p>
        </p:txBody>
      </p:sp>
      <p:sp>
        <p:nvSpPr>
          <p:cNvPr id="9" name="Sechseck 8">
            <a:extLst>
              <a:ext uri="{FF2B5EF4-FFF2-40B4-BE49-F238E27FC236}">
                <a16:creationId xmlns:a16="http://schemas.microsoft.com/office/drawing/2014/main" id="{036A6523-7625-4D7C-99D0-2D234FCB5E56}"/>
              </a:ext>
            </a:extLst>
          </p:cNvPr>
          <p:cNvSpPr/>
          <p:nvPr/>
        </p:nvSpPr>
        <p:spPr bwMode="auto">
          <a:xfrm>
            <a:off x="4739922" y="4137322"/>
            <a:ext cx="2917511" cy="953690"/>
          </a:xfrm>
          <a:prstGeom prst="hexagon">
            <a:avLst>
              <a:gd name="adj" fmla="val 25000"/>
              <a:gd name="vf" fmla="val 115470"/>
            </a:avLst>
          </a:prstGeom>
          <a:gradFill>
            <a:gsLst>
              <a:gs pos="0">
                <a:srgbClr val="A2C3D2"/>
              </a:gs>
              <a:gs pos="0">
                <a:schemeClr val="accent1">
                  <a:lumMod val="20000"/>
                  <a:lumOff val="80000"/>
                  <a:shade val="100000"/>
                  <a:satMod val="115000"/>
                </a:schemeClr>
              </a:gs>
              <a:gs pos="99000">
                <a:schemeClr val="accent1">
                  <a:lumMod val="20000"/>
                  <a:lumOff val="80000"/>
                  <a:shade val="67500"/>
                  <a:satMod val="115000"/>
                </a:schemeClr>
              </a:gs>
            </a:gsLst>
            <a:path path="circle"/>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de-DE" sz="2200" b="1" dirty="0">
                <a:solidFill>
                  <a:schemeClr val="tx1"/>
                </a:solidFill>
                <a:latin typeface="Arial" panose="020B0604020202020204" pitchFamily="34" charset="0"/>
                <a:cs typeface="Arial" panose="020B0604020202020204" pitchFamily="34" charset="0"/>
              </a:rPr>
              <a:t>Beobachtung</a:t>
            </a:r>
            <a:r>
              <a:rPr lang="de-DE" sz="2200" dirty="0">
                <a:solidFill>
                  <a:schemeClr val="tx1"/>
                </a:solidFill>
                <a:latin typeface="Arial" panose="020B0604020202020204" pitchFamily="34" charset="0"/>
                <a:cs typeface="Arial" panose="020B0604020202020204" pitchFamily="34" charset="0"/>
              </a:rPr>
              <a:t> im Praktikum</a:t>
            </a:r>
            <a:endParaRPr dirty="0">
              <a:latin typeface="Arial" panose="020B0604020202020204" pitchFamily="34" charset="0"/>
              <a:cs typeface="Arial" panose="020B0604020202020204" pitchFamily="34" charset="0"/>
            </a:endParaRPr>
          </a:p>
        </p:txBody>
      </p:sp>
      <p:sp>
        <p:nvSpPr>
          <p:cNvPr id="10" name="Sechseck 9">
            <a:extLst>
              <a:ext uri="{FF2B5EF4-FFF2-40B4-BE49-F238E27FC236}">
                <a16:creationId xmlns:a16="http://schemas.microsoft.com/office/drawing/2014/main" id="{8849A8E8-1F4E-45A3-92C4-BD18D554DFC7}"/>
              </a:ext>
            </a:extLst>
          </p:cNvPr>
          <p:cNvSpPr/>
          <p:nvPr/>
        </p:nvSpPr>
        <p:spPr bwMode="auto">
          <a:xfrm>
            <a:off x="7803395" y="4936977"/>
            <a:ext cx="3120459" cy="953690"/>
          </a:xfrm>
          <a:prstGeom prst="hexagon">
            <a:avLst>
              <a:gd name="adj" fmla="val 25000"/>
              <a:gd name="vf" fmla="val 115470"/>
            </a:avLst>
          </a:prstGeom>
          <a:gradFill>
            <a:gsLst>
              <a:gs pos="0">
                <a:srgbClr val="A2C3D2"/>
              </a:gs>
              <a:gs pos="0">
                <a:schemeClr val="accent1">
                  <a:lumMod val="20000"/>
                  <a:lumOff val="80000"/>
                  <a:shade val="100000"/>
                  <a:satMod val="115000"/>
                </a:schemeClr>
              </a:gs>
              <a:gs pos="99000">
                <a:schemeClr val="accent1">
                  <a:lumMod val="20000"/>
                  <a:lumOff val="80000"/>
                  <a:shade val="67500"/>
                  <a:satMod val="115000"/>
                </a:schemeClr>
              </a:gs>
            </a:gsLst>
            <a:path path="circle"/>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de-DE" sz="2200" dirty="0">
                <a:solidFill>
                  <a:schemeClr val="tx1"/>
                </a:solidFill>
                <a:latin typeface="Arial" panose="020B0604020202020204" pitchFamily="34" charset="0"/>
                <a:cs typeface="Arial" panose="020B0604020202020204" pitchFamily="34" charset="0"/>
              </a:rPr>
              <a:t>Dokumentation im Portfolio</a:t>
            </a:r>
            <a:endParaRPr dirty="0">
              <a:latin typeface="Arial" panose="020B0604020202020204" pitchFamily="34" charset="0"/>
              <a:cs typeface="Arial" panose="020B0604020202020204" pitchFamily="34" charset="0"/>
            </a:endParaRPr>
          </a:p>
        </p:txBody>
      </p:sp>
      <p:sp>
        <p:nvSpPr>
          <p:cNvPr id="11" name="Sechseck 10">
            <a:extLst>
              <a:ext uri="{FF2B5EF4-FFF2-40B4-BE49-F238E27FC236}">
                <a16:creationId xmlns:a16="http://schemas.microsoft.com/office/drawing/2014/main" id="{8897DB42-11A7-4458-98FC-CEEAC36FA4B3}"/>
              </a:ext>
            </a:extLst>
          </p:cNvPr>
          <p:cNvSpPr/>
          <p:nvPr/>
        </p:nvSpPr>
        <p:spPr bwMode="auto">
          <a:xfrm>
            <a:off x="1665546" y="4936977"/>
            <a:ext cx="2917511" cy="953690"/>
          </a:xfrm>
          <a:prstGeom prst="hexagon">
            <a:avLst>
              <a:gd name="adj" fmla="val 25000"/>
              <a:gd name="vf" fmla="val 115470"/>
            </a:avLst>
          </a:prstGeom>
          <a:gradFill>
            <a:gsLst>
              <a:gs pos="0">
                <a:srgbClr val="A2C3D2"/>
              </a:gs>
              <a:gs pos="0">
                <a:schemeClr val="accent1">
                  <a:lumMod val="20000"/>
                  <a:lumOff val="80000"/>
                  <a:shade val="100000"/>
                  <a:satMod val="115000"/>
                </a:schemeClr>
              </a:gs>
              <a:gs pos="99000">
                <a:schemeClr val="accent1">
                  <a:lumMod val="20000"/>
                  <a:lumOff val="80000"/>
                  <a:shade val="67500"/>
                  <a:satMod val="115000"/>
                </a:schemeClr>
              </a:gs>
            </a:gsLst>
            <a:path path="circle"/>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de-DE" sz="2200" dirty="0">
                <a:solidFill>
                  <a:schemeClr val="tx1"/>
                </a:solidFill>
                <a:latin typeface="Arial" panose="020B0604020202020204" pitchFamily="34" charset="0"/>
                <a:cs typeface="Arial" panose="020B0604020202020204" pitchFamily="34" charset="0"/>
              </a:rPr>
              <a:t>Austausch im Lernteam</a:t>
            </a:r>
          </a:p>
        </p:txBody>
      </p:sp>
      <p:sp>
        <p:nvSpPr>
          <p:cNvPr id="12" name="Inhaltsplatzhalter 3">
            <a:extLst>
              <a:ext uri="{FF2B5EF4-FFF2-40B4-BE49-F238E27FC236}">
                <a16:creationId xmlns:a16="http://schemas.microsoft.com/office/drawing/2014/main" id="{D3125377-A104-448C-B85B-72F69B593780}"/>
              </a:ext>
            </a:extLst>
          </p:cNvPr>
          <p:cNvSpPr>
            <a:spLocks/>
          </p:cNvSpPr>
          <p:nvPr/>
        </p:nvSpPr>
        <p:spPr bwMode="auto">
          <a:xfrm>
            <a:off x="6305287" y="1242989"/>
            <a:ext cx="4134753" cy="1034339"/>
          </a:xfrm>
          <a:prstGeom prst="rect">
            <a:avLst/>
          </a:prstGeom>
          <a:solidFill>
            <a:srgbClr val="E5AB49"/>
          </a:solidFill>
          <a:ln>
            <a:noFill/>
          </a:ln>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indent="0" algn="ctr">
              <a:buFont typeface="+mj-lt"/>
              <a:buNone/>
              <a:defRPr/>
            </a:pPr>
            <a:r>
              <a:rPr lang="de-DE" sz="2800" dirty="0">
                <a:solidFill>
                  <a:schemeClr val="bg1"/>
                </a:solidFill>
                <a:latin typeface="Arial" panose="020B0604020202020204" pitchFamily="34" charset="0"/>
                <a:cs typeface="Arial" panose="020B0604020202020204" pitchFamily="34" charset="0"/>
              </a:rPr>
              <a:t>Wahlthema</a:t>
            </a:r>
            <a:endParaRPr dirty="0">
              <a:latin typeface="Arial" panose="020B0604020202020204" pitchFamily="34" charset="0"/>
              <a:cs typeface="Arial" panose="020B0604020202020204" pitchFamily="34" charset="0"/>
            </a:endParaRPr>
          </a:p>
        </p:txBody>
      </p:sp>
      <p:sp>
        <p:nvSpPr>
          <p:cNvPr id="13" name="Eingebuchteter Richtungspfeil 14">
            <a:extLst>
              <a:ext uri="{FF2B5EF4-FFF2-40B4-BE49-F238E27FC236}">
                <a16:creationId xmlns:a16="http://schemas.microsoft.com/office/drawing/2014/main" id="{9E832D78-0019-4A5E-8769-E988B7A850DA}"/>
              </a:ext>
            </a:extLst>
          </p:cNvPr>
          <p:cNvSpPr/>
          <p:nvPr/>
        </p:nvSpPr>
        <p:spPr bwMode="auto">
          <a:xfrm rot="5400000">
            <a:off x="5983277" y="3863941"/>
            <a:ext cx="176678" cy="288476"/>
          </a:xfrm>
          <a:prstGeom prst="chevron">
            <a:avLst>
              <a:gd name="adj" fmla="val 50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de-DE">
              <a:solidFill>
                <a:schemeClr val="tx1"/>
              </a:solidFill>
              <a:latin typeface="Arial" panose="020B0604020202020204" pitchFamily="34" charset="0"/>
              <a:cs typeface="Arial" panose="020B0604020202020204" pitchFamily="34" charset="0"/>
            </a:endParaRPr>
          </a:p>
        </p:txBody>
      </p:sp>
      <p:sp>
        <p:nvSpPr>
          <p:cNvPr id="14" name="Eingebuchteter Richtungspfeil 15">
            <a:extLst>
              <a:ext uri="{FF2B5EF4-FFF2-40B4-BE49-F238E27FC236}">
                <a16:creationId xmlns:a16="http://schemas.microsoft.com/office/drawing/2014/main" id="{99DF0AA4-D506-4E87-A67A-586F20DBF458}"/>
              </a:ext>
            </a:extLst>
          </p:cNvPr>
          <p:cNvSpPr/>
          <p:nvPr/>
        </p:nvSpPr>
        <p:spPr bwMode="auto">
          <a:xfrm rot="5400000">
            <a:off x="7007324" y="2253888"/>
            <a:ext cx="176678" cy="288476"/>
          </a:xfrm>
          <a:prstGeom prst="chevron">
            <a:avLst>
              <a:gd name="adj" fmla="val 50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de-DE">
              <a:solidFill>
                <a:schemeClr val="tx1"/>
              </a:solidFill>
              <a:latin typeface="Arial" panose="020B0604020202020204" pitchFamily="34" charset="0"/>
              <a:cs typeface="Arial" panose="020B0604020202020204" pitchFamily="34" charset="0"/>
            </a:endParaRPr>
          </a:p>
        </p:txBody>
      </p:sp>
      <p:sp>
        <p:nvSpPr>
          <p:cNvPr id="15" name="Eingebuchteter Richtungspfeil 17">
            <a:extLst>
              <a:ext uri="{FF2B5EF4-FFF2-40B4-BE49-F238E27FC236}">
                <a16:creationId xmlns:a16="http://schemas.microsoft.com/office/drawing/2014/main" id="{D2E96042-3A5C-4596-8FB2-E3001BD0A696}"/>
              </a:ext>
            </a:extLst>
          </p:cNvPr>
          <p:cNvSpPr/>
          <p:nvPr/>
        </p:nvSpPr>
        <p:spPr bwMode="auto">
          <a:xfrm rot="5400000">
            <a:off x="5019373" y="2241665"/>
            <a:ext cx="176678" cy="288476"/>
          </a:xfrm>
          <a:prstGeom prst="chevron">
            <a:avLst>
              <a:gd name="adj" fmla="val 50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de-DE">
              <a:solidFill>
                <a:schemeClr val="tx1"/>
              </a:solidFill>
              <a:latin typeface="Arial" panose="020B0604020202020204" pitchFamily="34" charset="0"/>
              <a:cs typeface="Arial" panose="020B0604020202020204" pitchFamily="34" charset="0"/>
            </a:endParaRPr>
          </a:p>
        </p:txBody>
      </p:sp>
      <p:sp>
        <p:nvSpPr>
          <p:cNvPr id="16" name="Eingebuchteter Richtungspfeil 18">
            <a:extLst>
              <a:ext uri="{FF2B5EF4-FFF2-40B4-BE49-F238E27FC236}">
                <a16:creationId xmlns:a16="http://schemas.microsoft.com/office/drawing/2014/main" id="{15E2E2A9-7435-4AFC-AE40-BF60CA39B993}"/>
              </a:ext>
            </a:extLst>
          </p:cNvPr>
          <p:cNvSpPr/>
          <p:nvPr/>
        </p:nvSpPr>
        <p:spPr bwMode="auto">
          <a:xfrm rot="9242606">
            <a:off x="4570179" y="4843427"/>
            <a:ext cx="229602" cy="221981"/>
          </a:xfrm>
          <a:prstGeom prst="chevron">
            <a:avLst>
              <a:gd name="adj" fmla="val 50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de-DE">
              <a:solidFill>
                <a:schemeClr val="tx1"/>
              </a:solidFill>
              <a:latin typeface="Arial" panose="020B0604020202020204" pitchFamily="34" charset="0"/>
              <a:cs typeface="Arial" panose="020B0604020202020204" pitchFamily="34" charset="0"/>
            </a:endParaRPr>
          </a:p>
        </p:txBody>
      </p:sp>
      <p:sp>
        <p:nvSpPr>
          <p:cNvPr id="17" name="Eingebuchteter Richtungspfeil 20">
            <a:extLst>
              <a:ext uri="{FF2B5EF4-FFF2-40B4-BE49-F238E27FC236}">
                <a16:creationId xmlns:a16="http://schemas.microsoft.com/office/drawing/2014/main" id="{1D84B6DA-6C11-4557-BE0E-080DAD86C291}"/>
              </a:ext>
            </a:extLst>
          </p:cNvPr>
          <p:cNvSpPr/>
          <p:nvPr/>
        </p:nvSpPr>
        <p:spPr bwMode="auto">
          <a:xfrm rot="12357393" flipH="1">
            <a:off x="7594679" y="4856872"/>
            <a:ext cx="229602" cy="221981"/>
          </a:xfrm>
          <a:prstGeom prst="chevron">
            <a:avLst>
              <a:gd name="adj" fmla="val 50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de-DE">
              <a:solidFill>
                <a:schemeClr val="tx1"/>
              </a:solidFill>
              <a:latin typeface="Arial" panose="020B0604020202020204" pitchFamily="34" charset="0"/>
              <a:cs typeface="Arial" panose="020B0604020202020204" pitchFamily="34" charset="0"/>
            </a:endParaRPr>
          </a:p>
        </p:txBody>
      </p:sp>
      <p:sp>
        <p:nvSpPr>
          <p:cNvPr id="18" name="Rechteck: abgerundete Ecken 17">
            <a:extLst>
              <a:ext uri="{FF2B5EF4-FFF2-40B4-BE49-F238E27FC236}">
                <a16:creationId xmlns:a16="http://schemas.microsoft.com/office/drawing/2014/main" id="{1E542675-0361-43EA-9492-640DBD41F0B0}"/>
              </a:ext>
            </a:extLst>
          </p:cNvPr>
          <p:cNvSpPr/>
          <p:nvPr/>
        </p:nvSpPr>
        <p:spPr bwMode="auto">
          <a:xfrm>
            <a:off x="3823587" y="2545910"/>
            <a:ext cx="4653562" cy="1298101"/>
          </a:xfrm>
          <a:prstGeom prst="round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68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4C18F56-E42F-4D6A-892C-7DDBDED37343}"/>
              </a:ext>
            </a:extLst>
          </p:cNvPr>
          <p:cNvSpPr>
            <a:spLocks noGrp="1"/>
          </p:cNvSpPr>
          <p:nvPr>
            <p:ph sz="half" idx="1"/>
          </p:nvPr>
        </p:nvSpPr>
        <p:spPr>
          <a:xfrm>
            <a:off x="618583" y="1177467"/>
            <a:ext cx="10954833" cy="4167393"/>
          </a:xfrm>
        </p:spPr>
        <p:txBody>
          <a:bodyPr/>
          <a:lstStyle/>
          <a:p>
            <a:pPr marL="0" indent="0" algn="ctr" fontAlgn="auto">
              <a:spcAft>
                <a:spcPts val="0"/>
              </a:spcAft>
              <a:buNone/>
              <a:defRPr/>
            </a:pPr>
            <a:r>
              <a:rPr lang="de-DE" sz="1800" b="1" dirty="0"/>
              <a:t>Beobachtungsfrage für mein EOP – Warum?</a:t>
            </a:r>
          </a:p>
          <a:p>
            <a:pPr fontAlgn="auto">
              <a:spcAft>
                <a:spcPts val="0"/>
              </a:spcAft>
              <a:defRPr/>
            </a:pPr>
            <a:endParaRPr lang="de-DE" sz="1800" b="1" dirty="0"/>
          </a:p>
          <a:p>
            <a:pPr fontAlgn="auto">
              <a:spcAft>
                <a:spcPts val="0"/>
              </a:spcAft>
              <a:defRPr/>
            </a:pPr>
            <a:endParaRPr lang="de-DE" sz="1800" b="1" dirty="0"/>
          </a:p>
          <a:p>
            <a:pPr marL="342900" indent="-342900" fontAlgn="auto">
              <a:spcAft>
                <a:spcPts val="300"/>
              </a:spcAft>
              <a:buFont typeface="Wingdings" charset="2"/>
              <a:buChar char="ü"/>
              <a:defRPr/>
            </a:pPr>
            <a:r>
              <a:rPr lang="de-DE" sz="1800" u="sng" dirty="0"/>
              <a:t>Sinnvolle</a:t>
            </a:r>
            <a:r>
              <a:rPr lang="de-DE" sz="1800" dirty="0"/>
              <a:t> </a:t>
            </a:r>
            <a:r>
              <a:rPr lang="de-DE" sz="1800" dirty="0">
                <a:sym typeface="Wingdings"/>
              </a:rPr>
              <a:t>Verknüpfung von Theorie und Praxis (auf Basis eurer Interessen!)</a:t>
            </a:r>
          </a:p>
          <a:p>
            <a:pPr marL="342900" indent="-342900" fontAlgn="auto">
              <a:spcAft>
                <a:spcPts val="300"/>
              </a:spcAft>
              <a:buFont typeface="Wingdings" charset="2"/>
              <a:buChar char="ü"/>
              <a:defRPr/>
            </a:pPr>
            <a:r>
              <a:rPr lang="de-DE" sz="1800" dirty="0">
                <a:sym typeface="Wingdings"/>
              </a:rPr>
              <a:t>Vorbereitung auf die zukünftige eigene Lehrer*</a:t>
            </a:r>
            <a:r>
              <a:rPr lang="de-DE" sz="1800" dirty="0" err="1">
                <a:sym typeface="Wingdings"/>
              </a:rPr>
              <a:t>innenrolle</a:t>
            </a:r>
            <a:r>
              <a:rPr lang="de-DE" sz="1800" dirty="0">
                <a:sym typeface="Wingdings"/>
              </a:rPr>
              <a:t> = </a:t>
            </a:r>
            <a:r>
              <a:rPr lang="de-DE" sz="1800" b="1" dirty="0">
                <a:sym typeface="Wingdings"/>
              </a:rPr>
              <a:t>Professionelle</a:t>
            </a:r>
            <a:r>
              <a:rPr lang="de-DE" sz="1800" dirty="0">
                <a:sym typeface="Wingdings"/>
              </a:rPr>
              <a:t> Lehrer*</a:t>
            </a:r>
            <a:r>
              <a:rPr lang="de-DE" sz="1800" dirty="0" err="1">
                <a:sym typeface="Wingdings"/>
              </a:rPr>
              <a:t>innenhaltung</a:t>
            </a:r>
            <a:r>
              <a:rPr lang="de-DE" sz="1800" dirty="0">
                <a:sym typeface="Wingdings"/>
              </a:rPr>
              <a:t>!</a:t>
            </a:r>
          </a:p>
          <a:p>
            <a:pPr marL="342900" indent="-342900" fontAlgn="auto">
              <a:spcAft>
                <a:spcPts val="300"/>
              </a:spcAft>
              <a:buFont typeface="Wingdings" charset="2"/>
              <a:buChar char="ü"/>
              <a:defRPr/>
            </a:pPr>
            <a:r>
              <a:rPr lang="de-DE" sz="1800" dirty="0">
                <a:sym typeface="Wingdings"/>
              </a:rPr>
              <a:t>Anbahnung einer „forschenden Grundhaltung“  Vorbereitung auf das Praxissemester</a:t>
            </a:r>
          </a:p>
          <a:p>
            <a:pPr marL="0" indent="0" fontAlgn="auto">
              <a:spcAft>
                <a:spcPts val="300"/>
              </a:spcAft>
              <a:buNone/>
              <a:defRPr/>
            </a:pPr>
            <a:endParaRPr lang="de-DE" sz="1800" dirty="0">
              <a:sym typeface="Wingdings"/>
            </a:endParaRPr>
          </a:p>
          <a:p>
            <a:pPr marL="0" indent="0" fontAlgn="auto">
              <a:spcAft>
                <a:spcPts val="300"/>
              </a:spcAft>
              <a:buNone/>
              <a:defRPr/>
            </a:pPr>
            <a:r>
              <a:rPr lang="de-DE" sz="1800" dirty="0">
                <a:sym typeface="Wingdings"/>
              </a:rPr>
              <a:t>Anstatt klassisches „Aus dem Bauch heraus“-Handeln: </a:t>
            </a:r>
          </a:p>
          <a:p>
            <a:pPr marL="342900" indent="-342900" fontAlgn="auto">
              <a:spcAft>
                <a:spcPts val="300"/>
              </a:spcAft>
              <a:buFont typeface="Arial"/>
              <a:buChar char="•"/>
              <a:defRPr/>
            </a:pPr>
            <a:r>
              <a:rPr lang="de-DE" sz="1800" dirty="0">
                <a:sym typeface="Wingdings"/>
              </a:rPr>
              <a:t>gezieltes Beobachten</a:t>
            </a:r>
          </a:p>
          <a:p>
            <a:pPr marL="342900" indent="-342900" fontAlgn="auto">
              <a:spcAft>
                <a:spcPts val="300"/>
              </a:spcAft>
              <a:buFont typeface="Arial"/>
              <a:buChar char="•"/>
              <a:defRPr/>
            </a:pPr>
            <a:r>
              <a:rPr lang="de-DE" sz="1800" dirty="0">
                <a:sym typeface="Wingdings"/>
              </a:rPr>
              <a:t>relevante Aspekte erkennen</a:t>
            </a:r>
          </a:p>
          <a:p>
            <a:pPr marL="342900" indent="-342900" fontAlgn="auto">
              <a:spcAft>
                <a:spcPts val="300"/>
              </a:spcAft>
              <a:buFont typeface="Arial"/>
              <a:buChar char="•"/>
              <a:defRPr/>
            </a:pPr>
            <a:r>
              <a:rPr lang="de-DE" sz="1800" dirty="0">
                <a:sym typeface="Wingdings"/>
              </a:rPr>
              <a:t>analysieren / reflektieren</a:t>
            </a:r>
          </a:p>
          <a:p>
            <a:pPr marL="342900" indent="-342900" fontAlgn="auto">
              <a:spcAft>
                <a:spcPts val="300"/>
              </a:spcAft>
              <a:buFont typeface="Arial"/>
              <a:buChar char="•"/>
              <a:defRPr/>
            </a:pPr>
            <a:r>
              <a:rPr lang="de-DE" sz="1800" dirty="0">
                <a:sym typeface="Wingdings"/>
              </a:rPr>
              <a:t>Schlussfolgerungen ziehen</a:t>
            </a:r>
          </a:p>
          <a:p>
            <a:pPr marL="342900" indent="-342900" fontAlgn="auto">
              <a:spcAft>
                <a:spcPts val="300"/>
              </a:spcAft>
              <a:buFont typeface="Arial"/>
              <a:buChar char="•"/>
              <a:defRPr/>
            </a:pPr>
            <a:r>
              <a:rPr lang="de-DE" sz="1800" dirty="0">
                <a:sym typeface="Wingdings"/>
              </a:rPr>
              <a:t>eigenes Handeln überdenken: Selbstreflexion!</a:t>
            </a:r>
          </a:p>
          <a:p>
            <a:pPr fontAlgn="auto">
              <a:spcAft>
                <a:spcPts val="0"/>
              </a:spcAft>
              <a:defRPr/>
            </a:pPr>
            <a:endParaRPr lang="de-DE" sz="1800" b="1" dirty="0"/>
          </a:p>
          <a:p>
            <a:pPr fontAlgn="auto">
              <a:spcAft>
                <a:spcPts val="0"/>
              </a:spcAft>
              <a:defRPr/>
            </a:pPr>
            <a:endParaRPr lang="de-DE" sz="1800" dirty="0"/>
          </a:p>
          <a:p>
            <a:pPr marL="0" indent="0">
              <a:buNone/>
            </a:pPr>
            <a:endParaRPr lang="de-DE" sz="1800" dirty="0"/>
          </a:p>
        </p:txBody>
      </p:sp>
      <p:sp>
        <p:nvSpPr>
          <p:cNvPr id="3" name="Titel 2">
            <a:extLst>
              <a:ext uri="{FF2B5EF4-FFF2-40B4-BE49-F238E27FC236}">
                <a16:creationId xmlns:a16="http://schemas.microsoft.com/office/drawing/2014/main" id="{FE4D1CF8-3660-4E3D-9871-54D44DE5798B}"/>
              </a:ext>
            </a:extLst>
          </p:cNvPr>
          <p:cNvSpPr>
            <a:spLocks noGrp="1"/>
          </p:cNvSpPr>
          <p:nvPr>
            <p:ph type="title"/>
          </p:nvPr>
        </p:nvSpPr>
        <p:spPr/>
        <p:txBody>
          <a:bodyPr/>
          <a:lstStyle/>
          <a:p>
            <a:r>
              <a:rPr lang="de-DE" dirty="0"/>
              <a:t>Forschendes Lernen</a:t>
            </a:r>
          </a:p>
        </p:txBody>
      </p:sp>
      <p:sp>
        <p:nvSpPr>
          <p:cNvPr id="4" name="Datumsplatzhalter 3">
            <a:extLst>
              <a:ext uri="{FF2B5EF4-FFF2-40B4-BE49-F238E27FC236}">
                <a16:creationId xmlns:a16="http://schemas.microsoft.com/office/drawing/2014/main" id="{351CA93B-E577-445E-9B77-F201A5F1DEE5}"/>
              </a:ext>
            </a:extLst>
          </p:cNvPr>
          <p:cNvSpPr>
            <a:spLocks noGrp="1"/>
          </p:cNvSpPr>
          <p:nvPr>
            <p:ph type="dt" sz="half" idx="10"/>
          </p:nvPr>
        </p:nvSpPr>
        <p:spPr/>
        <p:txBody>
          <a:bodyPr/>
          <a:lstStyle/>
          <a:p>
            <a:fld id="{85D87A2C-633B-4F9B-B395-7A4263E5FC92}" type="datetime1">
              <a:rPr lang="de-DE" smtClean="0"/>
              <a:pPr/>
              <a:t>17.09.2025</a:t>
            </a:fld>
            <a:endParaRPr lang="de-DE" dirty="0"/>
          </a:p>
        </p:txBody>
      </p:sp>
      <p:sp>
        <p:nvSpPr>
          <p:cNvPr id="7" name="Textfeld 6">
            <a:extLst>
              <a:ext uri="{FF2B5EF4-FFF2-40B4-BE49-F238E27FC236}">
                <a16:creationId xmlns:a16="http://schemas.microsoft.com/office/drawing/2014/main" id="{54D33ADF-9A5E-0DF7-8BAE-9C58E670CCF9}"/>
              </a:ext>
            </a:extLst>
          </p:cNvPr>
          <p:cNvSpPr txBox="1"/>
          <p:nvPr/>
        </p:nvSpPr>
        <p:spPr>
          <a:xfrm>
            <a:off x="509442" y="5511256"/>
            <a:ext cx="11308557" cy="338554"/>
          </a:xfrm>
          <a:prstGeom prst="rect">
            <a:avLst/>
          </a:prstGeom>
          <a:noFill/>
        </p:spPr>
        <p:txBody>
          <a:bodyPr wrap="square">
            <a:spAutoFit/>
          </a:bodyPr>
          <a:lstStyle/>
          <a:p>
            <a:r>
              <a:rPr lang="de-DE" sz="1600" dirty="0">
                <a:latin typeface="Arial" panose="020B0604020202020204" pitchFamily="34" charset="0"/>
                <a:cs typeface="Arial" panose="020B0604020202020204" pitchFamily="34" charset="0"/>
                <a:hlinkClick r:id="rId2"/>
              </a:rPr>
              <a:t>https://zfl-lernen.de/online-kurs/praxisphasentransparenz/eop-digitaler-begleitkurs/forschendes-lernen-eop/</a:t>
            </a:r>
            <a:r>
              <a:rPr lang="de-DE"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3644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Beobachtungsfragen</a:t>
            </a:r>
            <a:endParaRPr dirty="0"/>
          </a:p>
        </p:txBody>
      </p:sp>
      <p:sp>
        <p:nvSpPr>
          <p:cNvPr id="3" name="Textplatzhalter 2"/>
          <p:cNvSpPr>
            <a:spLocks noGrp="1"/>
          </p:cNvSpPr>
          <p:nvPr>
            <p:ph type="body" sz="quarter" idx="13"/>
          </p:nvPr>
        </p:nvSpPr>
        <p:spPr bwMode="auto"/>
        <p:txBody>
          <a:bodyPr/>
          <a:lstStyle/>
          <a:p>
            <a:pPr>
              <a:defRPr/>
            </a:pPr>
            <a:r>
              <a:rPr lang="de-DE" dirty="0"/>
              <a:t>03</a:t>
            </a:r>
            <a:endParaRPr dirty="0"/>
          </a:p>
        </p:txBody>
      </p:sp>
      <p:sp>
        <p:nvSpPr>
          <p:cNvPr id="4" name="Datumsplatzhalter 3"/>
          <p:cNvSpPr>
            <a:spLocks noGrp="1"/>
          </p:cNvSpPr>
          <p:nvPr>
            <p:ph type="dt" sz="half" idx="14"/>
          </p:nvPr>
        </p:nvSpPr>
        <p:spPr bwMode="auto"/>
        <p:txBody>
          <a:bodyPr/>
          <a:lstStyle/>
          <a:p>
            <a:pPr>
              <a:defRPr/>
            </a:pPr>
            <a:fld id="{962E2233-BC02-4692-A2EE-F8906B800895}" type="datetime1">
              <a:rPr lang="de-DE"/>
              <a:t>17.09.2025</a:t>
            </a:fld>
            <a:endParaRPr lang="de-DE"/>
          </a:p>
        </p:txBody>
      </p:sp>
    </p:spTree>
  </p:cSld>
  <p:clrMapOvr>
    <a:masterClrMapping/>
  </p:clrMapOvr>
</p:sld>
</file>

<file path=ppt/theme/theme1.xml><?xml version="1.0" encoding="utf-8"?>
<a:theme xmlns:a="http://schemas.openxmlformats.org/drawingml/2006/main" name="Office">
  <a:themeElements>
    <a:clrScheme name="Benutzerdefiniert 2">
      <a:dk1>
        <a:srgbClr val="000000"/>
      </a:dk1>
      <a:lt1>
        <a:srgbClr val="FFFFFF"/>
      </a:lt1>
      <a:dk2>
        <a:srgbClr val="005176"/>
      </a:dk2>
      <a:lt2>
        <a:srgbClr val="005176"/>
      </a:lt2>
      <a:accent1>
        <a:srgbClr val="005176"/>
      </a:accent1>
      <a:accent2>
        <a:srgbClr val="00A1C0"/>
      </a:accent2>
      <a:accent3>
        <a:srgbClr val="00A1C0"/>
      </a:accent3>
      <a:accent4>
        <a:srgbClr val="E05A52"/>
      </a:accent4>
      <a:accent5>
        <a:srgbClr val="E05A52"/>
      </a:accent5>
      <a:accent6>
        <a:srgbClr val="E05A52"/>
      </a:accent6>
      <a:hlink>
        <a:srgbClr val="00A1C0"/>
      </a:hlink>
      <a:folHlink>
        <a:srgbClr val="E05A52"/>
      </a:folHlink>
    </a:clrScheme>
    <a:fontScheme name="UzK 2023">
      <a:majorFont>
        <a:latin typeface="Albert Sans"/>
        <a:ea typeface=""/>
        <a:cs typeface=""/>
      </a:majorFont>
      <a:minorFont>
        <a:latin typeface="Alber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zK_PPT-Master_230201" id="{B5418ECA-8C0A-8F41-8796-9ECF9392E09D}" vid="{F9A25019-F941-2746-8D73-6550E2F1187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1813</Words>
  <Application>Microsoft Office PowerPoint</Application>
  <PresentationFormat>Breitbild</PresentationFormat>
  <Paragraphs>246</Paragraphs>
  <Slides>28</Slides>
  <Notes>22</Notes>
  <HiddenSlides>5</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Calibri</vt:lpstr>
      <vt:lpstr>Arial</vt:lpstr>
      <vt:lpstr>Wingdings</vt:lpstr>
      <vt:lpstr>Aptos</vt:lpstr>
      <vt:lpstr>Albert Sans</vt:lpstr>
      <vt:lpstr>Office</vt:lpstr>
      <vt:lpstr>Das Eignungs- und Orientierungspraktikum </vt:lpstr>
      <vt:lpstr>Inhalte dieser Sitzung</vt:lpstr>
      <vt:lpstr>Der EOP Begleitkurs digital: Alle Informationen auf einen Blick</vt:lpstr>
      <vt:lpstr>Check-in</vt:lpstr>
      <vt:lpstr>01. Check-In</vt:lpstr>
      <vt:lpstr>Forschendes Lernen</vt:lpstr>
      <vt:lpstr>PowerPoint-Präsentation</vt:lpstr>
      <vt:lpstr>Forschendes Lernen</vt:lpstr>
      <vt:lpstr>Beobachtungsfragen</vt:lpstr>
      <vt:lpstr>Exemplarische Beobachtungsfragen</vt:lpstr>
      <vt:lpstr>Erarbeitung einer Beobachtungsfrage - Think</vt:lpstr>
      <vt:lpstr>Überarbeitung der Beobachtungsfrage</vt:lpstr>
      <vt:lpstr>Überarbeitung der Beobachtungsfrage</vt:lpstr>
      <vt:lpstr>Portfolio und Entwicklungsaufgabe</vt:lpstr>
      <vt:lpstr>Individuelle Entwicklungsaufgaben: Ziel   </vt:lpstr>
      <vt:lpstr>Individuelle Entwicklungsaufgaben</vt:lpstr>
      <vt:lpstr>Individuelle Entwicklungsaufgaben: Beispiele   </vt:lpstr>
      <vt:lpstr>Individuelle Entwicklungsaufgaben</vt:lpstr>
      <vt:lpstr>Austauschphase: Meine Entwicklungsaufgabe(n)</vt:lpstr>
      <vt:lpstr>PowerPoint-Präsentation</vt:lpstr>
      <vt:lpstr>Fallvignetten</vt:lpstr>
      <vt:lpstr>Fallbeispiel 1</vt:lpstr>
      <vt:lpstr>Fallbeispiel 2</vt:lpstr>
      <vt:lpstr>Fallbeispiel 3</vt:lpstr>
      <vt:lpstr>Fallbeispiel 4</vt:lpstr>
      <vt:lpstr>Ausblick und Check-out</vt:lpstr>
      <vt:lpstr>Ausblick</vt:lpstr>
      <vt:lpstr>4. Check-Out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Sophia Bernhöft</dc:creator>
  <cp:lastModifiedBy>Iris Flagmeyer</cp:lastModifiedBy>
  <cp:revision>107</cp:revision>
  <dcterms:created xsi:type="dcterms:W3CDTF">2023-01-31T13:16:58Z</dcterms:created>
  <dcterms:modified xsi:type="dcterms:W3CDTF">2025-09-17T07:20:54Z</dcterms:modified>
</cp:coreProperties>
</file>