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467" r:id="rId3"/>
    <p:sldId id="257" r:id="rId4"/>
    <p:sldId id="342" r:id="rId5"/>
    <p:sldId id="341" r:id="rId6"/>
    <p:sldId id="278" r:id="rId7"/>
    <p:sldId id="272" r:id="rId8"/>
    <p:sldId id="482" r:id="rId9"/>
    <p:sldId id="468" r:id="rId10"/>
    <p:sldId id="270" r:id="rId11"/>
    <p:sldId id="481" r:id="rId12"/>
    <p:sldId id="480" r:id="rId13"/>
    <p:sldId id="274" r:id="rId14"/>
    <p:sldId id="275" r:id="rId15"/>
    <p:sldId id="276" r:id="rId16"/>
    <p:sldId id="297" r:id="rId17"/>
    <p:sldId id="473" r:id="rId18"/>
    <p:sldId id="477" r:id="rId19"/>
    <p:sldId id="306" r:id="rId20"/>
    <p:sldId id="307" r:id="rId21"/>
    <p:sldId id="308" r:id="rId22"/>
    <p:sldId id="309" r:id="rId23"/>
    <p:sldId id="301" r:id="rId24"/>
    <p:sldId id="291" r:id="rId25"/>
    <p:sldId id="302" r:id="rId26"/>
    <p:sldId id="454" r:id="rId27"/>
    <p:sldId id="323" r:id="rId28"/>
    <p:sldId id="483" r:id="rId29"/>
    <p:sldId id="462" r:id="rId30"/>
    <p:sldId id="464" r:id="rId31"/>
    <p:sldId id="463" r:id="rId32"/>
    <p:sldId id="476" r:id="rId33"/>
    <p:sldId id="478" r:id="rId34"/>
    <p:sldId id="479" r:id="rId3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Benutzer" initials="MO" lastIdx="2" clrIdx="0"/>
  <p:cmAuthor id="2" name="Barbara Schön" initials="BS" lastIdx="1" clrIdx="1">
    <p:extLst>
      <p:ext uri="{19B8F6BF-5375-455C-9EA6-DF929625EA0E}">
        <p15:presenceInfo xmlns:p15="http://schemas.microsoft.com/office/powerpoint/2012/main" userId="Barbara Schön" providerId="None"/>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475B"/>
    <a:srgbClr val="7EA2CA"/>
    <a:srgbClr val="8CCAAE"/>
    <a:srgbClr val="E6E6E6"/>
    <a:srgbClr val="FFEF00"/>
    <a:srgbClr val="F0A92C"/>
    <a:srgbClr val="8ACBAE"/>
    <a:srgbClr val="FFFFFF"/>
    <a:srgbClr val="864486"/>
    <a:srgbClr val="B82F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94971" autoAdjust="0"/>
  </p:normalViewPr>
  <p:slideViewPr>
    <p:cSldViewPr snapToGrid="0" snapToObjects="1">
      <p:cViewPr varScale="1">
        <p:scale>
          <a:sx n="155" d="100"/>
          <a:sy n="155" d="100"/>
        </p:scale>
        <p:origin x="1872"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36BB06-3C62-764B-B390-BF6255F5FABA}" type="doc">
      <dgm:prSet loTypeId="urn:microsoft.com/office/officeart/2005/8/layout/gear1" loCatId="" qsTypeId="urn:microsoft.com/office/officeart/2005/8/quickstyle/simple4" qsCatId="simple" csTypeId="urn:microsoft.com/office/officeart/2005/8/colors/accent2_3" csCatId="accent2" phldr="1"/>
      <dgm:spPr/>
      <dgm:t>
        <a:bodyPr/>
        <a:lstStyle/>
        <a:p>
          <a:endParaRPr lang="de-DE"/>
        </a:p>
      </dgm:t>
    </dgm:pt>
    <dgm:pt modelId="{E36219D3-2738-F647-B07B-A66F4D62FE78}">
      <dgm:prSet phldrT="[Text]"/>
      <dgm:spPr>
        <a:gradFill rotWithShape="0">
          <a:gsLst>
            <a:gs pos="0">
              <a:schemeClr val="accent5">
                <a:lumMod val="50000"/>
              </a:schemeClr>
            </a:gs>
            <a:gs pos="100000">
              <a:schemeClr val="accent5">
                <a:lumMod val="75000"/>
              </a:schemeClr>
            </a:gs>
          </a:gsLst>
        </a:gradFill>
      </dgm:spPr>
      <dgm:t>
        <a:bodyPr/>
        <a:lstStyle/>
        <a:p>
          <a:r>
            <a:rPr lang="de-DE" dirty="0"/>
            <a:t>Seminarsitzung</a:t>
          </a:r>
        </a:p>
      </dgm:t>
    </dgm:pt>
    <dgm:pt modelId="{859434CE-6B2E-5545-91B4-43B969D34ADC}" type="parTrans" cxnId="{A1E18272-3BCE-CC4C-ACCE-16B3A26F5E9A}">
      <dgm:prSet/>
      <dgm:spPr/>
      <dgm:t>
        <a:bodyPr/>
        <a:lstStyle/>
        <a:p>
          <a:endParaRPr lang="de-DE"/>
        </a:p>
      </dgm:t>
    </dgm:pt>
    <dgm:pt modelId="{EFF7194E-DBB0-BE41-B1AE-C21EBEC37B76}" type="sibTrans" cxnId="{A1E18272-3BCE-CC4C-ACCE-16B3A26F5E9A}">
      <dgm:prSet/>
      <dgm:spPr>
        <a:gradFill rotWithShape="0">
          <a:gsLst>
            <a:gs pos="0">
              <a:schemeClr val="accent5">
                <a:lumMod val="50000"/>
              </a:schemeClr>
            </a:gs>
            <a:gs pos="100000">
              <a:schemeClr val="accent5">
                <a:lumMod val="75000"/>
              </a:schemeClr>
            </a:gs>
          </a:gsLst>
        </a:gradFill>
      </dgm:spPr>
      <dgm:t>
        <a:bodyPr/>
        <a:lstStyle/>
        <a:p>
          <a:endParaRPr lang="de-DE"/>
        </a:p>
      </dgm:t>
    </dgm:pt>
    <dgm:pt modelId="{541C5F15-A4E8-4E41-8295-69398A41C6AD}">
      <dgm:prSet phldrT="[Text]"/>
      <dgm:spPr>
        <a:gradFill rotWithShape="0">
          <a:gsLst>
            <a:gs pos="99000">
              <a:srgbClr val="215969"/>
            </a:gs>
            <a:gs pos="0">
              <a:schemeClr val="accent5">
                <a:lumMod val="75000"/>
              </a:schemeClr>
            </a:gs>
            <a:gs pos="100000">
              <a:schemeClr val="accent5">
                <a:lumMod val="40000"/>
                <a:lumOff val="60000"/>
              </a:schemeClr>
            </a:gs>
          </a:gsLst>
        </a:gradFill>
      </dgm:spPr>
      <dgm:t>
        <a:bodyPr/>
        <a:lstStyle/>
        <a:p>
          <a:r>
            <a:rPr lang="de-DE" dirty="0"/>
            <a:t>Lernteam-sitzung</a:t>
          </a:r>
        </a:p>
      </dgm:t>
    </dgm:pt>
    <dgm:pt modelId="{1738970B-2397-974C-A684-88277D1C6752}" type="parTrans" cxnId="{DFCB7ECB-DC5F-FC4C-BB30-961BA5DC6C23}">
      <dgm:prSet/>
      <dgm:spPr/>
      <dgm:t>
        <a:bodyPr/>
        <a:lstStyle/>
        <a:p>
          <a:endParaRPr lang="de-DE"/>
        </a:p>
      </dgm:t>
    </dgm:pt>
    <dgm:pt modelId="{AA4905FC-81A6-564E-88D1-733FCDF220D3}" type="sibTrans" cxnId="{DFCB7ECB-DC5F-FC4C-BB30-961BA5DC6C23}">
      <dgm:prSet/>
      <dgm:spPr>
        <a:gradFill rotWithShape="0">
          <a:gsLst>
            <a:gs pos="0">
              <a:schemeClr val="accent5">
                <a:lumMod val="50000"/>
              </a:schemeClr>
            </a:gs>
            <a:gs pos="100000">
              <a:schemeClr val="accent5">
                <a:lumMod val="75000"/>
              </a:schemeClr>
            </a:gs>
          </a:gsLst>
        </a:gradFill>
      </dgm:spPr>
      <dgm:t>
        <a:bodyPr/>
        <a:lstStyle/>
        <a:p>
          <a:endParaRPr lang="de-DE"/>
        </a:p>
      </dgm:t>
    </dgm:pt>
    <dgm:pt modelId="{626C48DC-4229-6A4D-91A8-96FAF9F005AE}">
      <dgm:prSet phldrT="[Text]"/>
      <dgm:spPr>
        <a:gradFill rotWithShape="0">
          <a:gsLst>
            <a:gs pos="99000">
              <a:srgbClr val="215969"/>
            </a:gs>
            <a:gs pos="0">
              <a:schemeClr val="accent5">
                <a:lumMod val="75000"/>
              </a:schemeClr>
            </a:gs>
            <a:gs pos="100000">
              <a:schemeClr val="accent5">
                <a:lumMod val="40000"/>
                <a:lumOff val="60000"/>
              </a:schemeClr>
            </a:gs>
          </a:gsLst>
          <a:lin ang="16200000" scaled="0"/>
        </a:gradFill>
      </dgm:spPr>
      <dgm:t>
        <a:bodyPr/>
        <a:lstStyle/>
        <a:p>
          <a:r>
            <a:rPr lang="de-DE" dirty="0"/>
            <a:t>Beratungs-</a:t>
          </a:r>
        </a:p>
        <a:p>
          <a:r>
            <a:rPr lang="de-DE" dirty="0"/>
            <a:t>sitzung</a:t>
          </a:r>
        </a:p>
      </dgm:t>
    </dgm:pt>
    <dgm:pt modelId="{B7943279-BBC4-5640-BE23-83E492929134}" type="parTrans" cxnId="{9EDB7D62-0889-7B48-996C-780293CEA338}">
      <dgm:prSet/>
      <dgm:spPr/>
      <dgm:t>
        <a:bodyPr/>
        <a:lstStyle/>
        <a:p>
          <a:endParaRPr lang="de-DE"/>
        </a:p>
      </dgm:t>
    </dgm:pt>
    <dgm:pt modelId="{05B466EE-3096-8B4A-9E34-45F12833D2E1}" type="sibTrans" cxnId="{9EDB7D62-0889-7B48-996C-780293CEA338}">
      <dgm:prSet/>
      <dgm:spPr>
        <a:gradFill rotWithShape="0">
          <a:gsLst>
            <a:gs pos="0">
              <a:schemeClr val="accent5">
                <a:lumMod val="50000"/>
              </a:schemeClr>
            </a:gs>
            <a:gs pos="100000">
              <a:schemeClr val="accent5">
                <a:lumMod val="75000"/>
              </a:schemeClr>
            </a:gs>
          </a:gsLst>
        </a:gradFill>
      </dgm:spPr>
      <dgm:t>
        <a:bodyPr/>
        <a:lstStyle/>
        <a:p>
          <a:endParaRPr lang="de-DE"/>
        </a:p>
      </dgm:t>
    </dgm:pt>
    <dgm:pt modelId="{808C5402-6932-0343-98DA-12F0A6CC5CAD}">
      <dgm:prSet phldrT="[Text]"/>
      <dgm:spPr/>
      <dgm:t>
        <a:bodyPr/>
        <a:lstStyle/>
        <a:p>
          <a:endParaRPr lang="de-DE"/>
        </a:p>
      </dgm:t>
    </dgm:pt>
    <dgm:pt modelId="{04DB1209-76A3-834A-869B-564E5DD1609C}" type="parTrans" cxnId="{C4EFEDD8-AB92-7F48-9A3A-3D30BA2B70E7}">
      <dgm:prSet/>
      <dgm:spPr/>
      <dgm:t>
        <a:bodyPr/>
        <a:lstStyle/>
        <a:p>
          <a:endParaRPr lang="de-DE"/>
        </a:p>
      </dgm:t>
    </dgm:pt>
    <dgm:pt modelId="{9E54DD41-6C08-7749-A6CA-DD3E8829DC21}" type="sibTrans" cxnId="{C4EFEDD8-AB92-7F48-9A3A-3D30BA2B70E7}">
      <dgm:prSet/>
      <dgm:spPr/>
      <dgm:t>
        <a:bodyPr/>
        <a:lstStyle/>
        <a:p>
          <a:endParaRPr lang="de-DE"/>
        </a:p>
      </dgm:t>
    </dgm:pt>
    <dgm:pt modelId="{49B2AE28-426D-4B4B-99E3-AC4292AB347D}">
      <dgm:prSet phldrT="[Text]" phldr="1"/>
      <dgm:spPr/>
      <dgm:t>
        <a:bodyPr/>
        <a:lstStyle/>
        <a:p>
          <a:endParaRPr lang="de-DE" dirty="0"/>
        </a:p>
      </dgm:t>
    </dgm:pt>
    <dgm:pt modelId="{D604697F-22EE-A74D-B130-4B781CD42A00}" type="parTrans" cxnId="{3E8658E8-71EE-2F48-94E1-68CD79CD1938}">
      <dgm:prSet/>
      <dgm:spPr/>
      <dgm:t>
        <a:bodyPr/>
        <a:lstStyle/>
        <a:p>
          <a:endParaRPr lang="de-DE"/>
        </a:p>
      </dgm:t>
    </dgm:pt>
    <dgm:pt modelId="{61EFFB21-D61F-8745-B1CF-B0FFEC8A84C0}" type="sibTrans" cxnId="{3E8658E8-71EE-2F48-94E1-68CD79CD1938}">
      <dgm:prSet/>
      <dgm:spPr/>
      <dgm:t>
        <a:bodyPr/>
        <a:lstStyle/>
        <a:p>
          <a:endParaRPr lang="de-DE"/>
        </a:p>
      </dgm:t>
    </dgm:pt>
    <dgm:pt modelId="{32ADAFE0-1455-A44D-AE30-8A9A34305A50}" type="pres">
      <dgm:prSet presAssocID="{9D36BB06-3C62-764B-B390-BF6255F5FABA}" presName="composite" presStyleCnt="0">
        <dgm:presLayoutVars>
          <dgm:chMax val="3"/>
          <dgm:animLvl val="lvl"/>
          <dgm:resizeHandles val="exact"/>
        </dgm:presLayoutVars>
      </dgm:prSet>
      <dgm:spPr/>
    </dgm:pt>
    <dgm:pt modelId="{4738EC11-EBE1-D04F-8822-0CD6ED11F891}" type="pres">
      <dgm:prSet presAssocID="{E36219D3-2738-F647-B07B-A66F4D62FE78}" presName="gear1" presStyleLbl="node1" presStyleIdx="0" presStyleCnt="3">
        <dgm:presLayoutVars>
          <dgm:chMax val="1"/>
          <dgm:bulletEnabled val="1"/>
        </dgm:presLayoutVars>
      </dgm:prSet>
      <dgm:spPr/>
    </dgm:pt>
    <dgm:pt modelId="{0B4F1FA9-132E-CD40-BE33-D77315C5B810}" type="pres">
      <dgm:prSet presAssocID="{E36219D3-2738-F647-B07B-A66F4D62FE78}" presName="gear1srcNode" presStyleLbl="node1" presStyleIdx="0" presStyleCnt="3"/>
      <dgm:spPr/>
    </dgm:pt>
    <dgm:pt modelId="{DF23D0A7-C58F-3048-B421-D5269DFA7B6B}" type="pres">
      <dgm:prSet presAssocID="{E36219D3-2738-F647-B07B-A66F4D62FE78}" presName="gear1dstNode" presStyleLbl="node1" presStyleIdx="0" presStyleCnt="3"/>
      <dgm:spPr/>
    </dgm:pt>
    <dgm:pt modelId="{F9A702CA-D715-764C-9F51-E8C58031B824}" type="pres">
      <dgm:prSet presAssocID="{541C5F15-A4E8-4E41-8295-69398A41C6AD}" presName="gear2" presStyleLbl="node1" presStyleIdx="1" presStyleCnt="3">
        <dgm:presLayoutVars>
          <dgm:chMax val="1"/>
          <dgm:bulletEnabled val="1"/>
        </dgm:presLayoutVars>
      </dgm:prSet>
      <dgm:spPr/>
    </dgm:pt>
    <dgm:pt modelId="{2734E0C7-BD80-3444-A6C5-AE9D400E9053}" type="pres">
      <dgm:prSet presAssocID="{541C5F15-A4E8-4E41-8295-69398A41C6AD}" presName="gear2srcNode" presStyleLbl="node1" presStyleIdx="1" presStyleCnt="3"/>
      <dgm:spPr/>
    </dgm:pt>
    <dgm:pt modelId="{995585CF-BBBA-E24E-8C18-9E2344E1F3D4}" type="pres">
      <dgm:prSet presAssocID="{541C5F15-A4E8-4E41-8295-69398A41C6AD}" presName="gear2dstNode" presStyleLbl="node1" presStyleIdx="1" presStyleCnt="3"/>
      <dgm:spPr/>
    </dgm:pt>
    <dgm:pt modelId="{FAACBA82-8936-614E-ACDE-2809ED36DE18}" type="pres">
      <dgm:prSet presAssocID="{626C48DC-4229-6A4D-91A8-96FAF9F005AE}" presName="gear3" presStyleLbl="node1" presStyleIdx="2" presStyleCnt="3" custLinFactNeighborX="-4769" custLinFactNeighborY="-3815"/>
      <dgm:spPr/>
    </dgm:pt>
    <dgm:pt modelId="{BFE09FE3-CE3E-D146-AFC2-99029A567B1F}" type="pres">
      <dgm:prSet presAssocID="{626C48DC-4229-6A4D-91A8-96FAF9F005AE}" presName="gear3tx" presStyleLbl="node1" presStyleIdx="2" presStyleCnt="3">
        <dgm:presLayoutVars>
          <dgm:chMax val="1"/>
          <dgm:bulletEnabled val="1"/>
        </dgm:presLayoutVars>
      </dgm:prSet>
      <dgm:spPr/>
    </dgm:pt>
    <dgm:pt modelId="{07F11733-FCE5-1746-985D-E09EE333B3B9}" type="pres">
      <dgm:prSet presAssocID="{626C48DC-4229-6A4D-91A8-96FAF9F005AE}" presName="gear3srcNode" presStyleLbl="node1" presStyleIdx="2" presStyleCnt="3"/>
      <dgm:spPr/>
    </dgm:pt>
    <dgm:pt modelId="{F8A7F1B5-C4AC-EB48-8A42-F541C5F5DDB2}" type="pres">
      <dgm:prSet presAssocID="{626C48DC-4229-6A4D-91A8-96FAF9F005AE}" presName="gear3dstNode" presStyleLbl="node1" presStyleIdx="2" presStyleCnt="3"/>
      <dgm:spPr/>
    </dgm:pt>
    <dgm:pt modelId="{CEEC974C-9884-ED40-9740-B582452E7724}" type="pres">
      <dgm:prSet presAssocID="{EFF7194E-DBB0-BE41-B1AE-C21EBEC37B76}" presName="connector1" presStyleLbl="sibTrans2D1" presStyleIdx="0" presStyleCnt="3"/>
      <dgm:spPr/>
    </dgm:pt>
    <dgm:pt modelId="{8CBE70B5-E66C-1346-8499-70DB939A0FDC}" type="pres">
      <dgm:prSet presAssocID="{AA4905FC-81A6-564E-88D1-733FCDF220D3}" presName="connector2" presStyleLbl="sibTrans2D1" presStyleIdx="1" presStyleCnt="3"/>
      <dgm:spPr/>
    </dgm:pt>
    <dgm:pt modelId="{2C90C886-7120-184C-8EE6-36324BA94ED3}" type="pres">
      <dgm:prSet presAssocID="{05B466EE-3096-8B4A-9E34-45F12833D2E1}" presName="connector3" presStyleLbl="sibTrans2D1" presStyleIdx="2" presStyleCnt="3"/>
      <dgm:spPr/>
    </dgm:pt>
  </dgm:ptLst>
  <dgm:cxnLst>
    <dgm:cxn modelId="{D7868502-8B5C-2847-9F71-AF4E908DE1E5}" type="presOf" srcId="{541C5F15-A4E8-4E41-8295-69398A41C6AD}" destId="{995585CF-BBBA-E24E-8C18-9E2344E1F3D4}" srcOrd="2" destOrd="0" presId="urn:microsoft.com/office/officeart/2005/8/layout/gear1"/>
    <dgm:cxn modelId="{2DBD1E0B-9A7A-4E48-B87A-DF57E9C53E5F}" type="presOf" srcId="{626C48DC-4229-6A4D-91A8-96FAF9F005AE}" destId="{F8A7F1B5-C4AC-EB48-8A42-F541C5F5DDB2}" srcOrd="3" destOrd="0" presId="urn:microsoft.com/office/officeart/2005/8/layout/gear1"/>
    <dgm:cxn modelId="{A1AEB920-2817-E744-A4BE-9E79CB47C90B}" type="presOf" srcId="{541C5F15-A4E8-4E41-8295-69398A41C6AD}" destId="{2734E0C7-BD80-3444-A6C5-AE9D400E9053}" srcOrd="1" destOrd="0" presId="urn:microsoft.com/office/officeart/2005/8/layout/gear1"/>
    <dgm:cxn modelId="{9EDB7D62-0889-7B48-996C-780293CEA338}" srcId="{9D36BB06-3C62-764B-B390-BF6255F5FABA}" destId="{626C48DC-4229-6A4D-91A8-96FAF9F005AE}" srcOrd="2" destOrd="0" parTransId="{B7943279-BBC4-5640-BE23-83E492929134}" sibTransId="{05B466EE-3096-8B4A-9E34-45F12833D2E1}"/>
    <dgm:cxn modelId="{7C20A664-870E-7A4E-9C50-29C66D9328D5}" type="presOf" srcId="{AA4905FC-81A6-564E-88D1-733FCDF220D3}" destId="{8CBE70B5-E66C-1346-8499-70DB939A0FDC}" srcOrd="0" destOrd="0" presId="urn:microsoft.com/office/officeart/2005/8/layout/gear1"/>
    <dgm:cxn modelId="{4C957166-4038-DC44-AC54-03774539F298}" type="presOf" srcId="{9D36BB06-3C62-764B-B390-BF6255F5FABA}" destId="{32ADAFE0-1455-A44D-AE30-8A9A34305A50}" srcOrd="0" destOrd="0" presId="urn:microsoft.com/office/officeart/2005/8/layout/gear1"/>
    <dgm:cxn modelId="{D0DAA34E-BE09-124E-ACAA-39655D59F8F4}" type="presOf" srcId="{E36219D3-2738-F647-B07B-A66F4D62FE78}" destId="{4738EC11-EBE1-D04F-8822-0CD6ED11F891}" srcOrd="0" destOrd="0" presId="urn:microsoft.com/office/officeart/2005/8/layout/gear1"/>
    <dgm:cxn modelId="{E4325552-B05A-C94C-8590-2D3E84CCA053}" type="presOf" srcId="{E36219D3-2738-F647-B07B-A66F4D62FE78}" destId="{DF23D0A7-C58F-3048-B421-D5269DFA7B6B}" srcOrd="2" destOrd="0" presId="urn:microsoft.com/office/officeart/2005/8/layout/gear1"/>
    <dgm:cxn modelId="{A1E18272-3BCE-CC4C-ACCE-16B3A26F5E9A}" srcId="{9D36BB06-3C62-764B-B390-BF6255F5FABA}" destId="{E36219D3-2738-F647-B07B-A66F4D62FE78}" srcOrd="0" destOrd="0" parTransId="{859434CE-6B2E-5545-91B4-43B969D34ADC}" sibTransId="{EFF7194E-DBB0-BE41-B1AE-C21EBEC37B76}"/>
    <dgm:cxn modelId="{C3041975-2A53-E14C-B8DE-929ED35674B1}" type="presOf" srcId="{EFF7194E-DBB0-BE41-B1AE-C21EBEC37B76}" destId="{CEEC974C-9884-ED40-9740-B582452E7724}" srcOrd="0" destOrd="0" presId="urn:microsoft.com/office/officeart/2005/8/layout/gear1"/>
    <dgm:cxn modelId="{487E6A7E-701D-2E48-A6D4-047E798B5D63}" type="presOf" srcId="{626C48DC-4229-6A4D-91A8-96FAF9F005AE}" destId="{FAACBA82-8936-614E-ACDE-2809ED36DE18}" srcOrd="0" destOrd="0" presId="urn:microsoft.com/office/officeart/2005/8/layout/gear1"/>
    <dgm:cxn modelId="{8138CF81-EE21-384D-A7E1-0C221BB62FAB}" type="presOf" srcId="{05B466EE-3096-8B4A-9E34-45F12833D2E1}" destId="{2C90C886-7120-184C-8EE6-36324BA94ED3}" srcOrd="0" destOrd="0" presId="urn:microsoft.com/office/officeart/2005/8/layout/gear1"/>
    <dgm:cxn modelId="{8E329AB4-9FD1-D747-933A-4A57F3C8CDE2}" type="presOf" srcId="{626C48DC-4229-6A4D-91A8-96FAF9F005AE}" destId="{07F11733-FCE5-1746-985D-E09EE333B3B9}" srcOrd="2" destOrd="0" presId="urn:microsoft.com/office/officeart/2005/8/layout/gear1"/>
    <dgm:cxn modelId="{A315AFB6-9B81-0549-AAA5-3B9FA5174248}" type="presOf" srcId="{E36219D3-2738-F647-B07B-A66F4D62FE78}" destId="{0B4F1FA9-132E-CD40-BE33-D77315C5B810}" srcOrd="1" destOrd="0" presId="urn:microsoft.com/office/officeart/2005/8/layout/gear1"/>
    <dgm:cxn modelId="{DFCB7ECB-DC5F-FC4C-BB30-961BA5DC6C23}" srcId="{9D36BB06-3C62-764B-B390-BF6255F5FABA}" destId="{541C5F15-A4E8-4E41-8295-69398A41C6AD}" srcOrd="1" destOrd="0" parTransId="{1738970B-2397-974C-A684-88277D1C6752}" sibTransId="{AA4905FC-81A6-564E-88D1-733FCDF220D3}"/>
    <dgm:cxn modelId="{C4EFEDD8-AB92-7F48-9A3A-3D30BA2B70E7}" srcId="{9D36BB06-3C62-764B-B390-BF6255F5FABA}" destId="{808C5402-6932-0343-98DA-12F0A6CC5CAD}" srcOrd="3" destOrd="0" parTransId="{04DB1209-76A3-834A-869B-564E5DD1609C}" sibTransId="{9E54DD41-6C08-7749-A6CA-DD3E8829DC21}"/>
    <dgm:cxn modelId="{9F8384DF-70C8-9D47-AD1A-17473ADB1732}" type="presOf" srcId="{626C48DC-4229-6A4D-91A8-96FAF9F005AE}" destId="{BFE09FE3-CE3E-D146-AFC2-99029A567B1F}" srcOrd="1" destOrd="0" presId="urn:microsoft.com/office/officeart/2005/8/layout/gear1"/>
    <dgm:cxn modelId="{3E8658E8-71EE-2F48-94E1-68CD79CD1938}" srcId="{9D36BB06-3C62-764B-B390-BF6255F5FABA}" destId="{49B2AE28-426D-4B4B-99E3-AC4292AB347D}" srcOrd="4" destOrd="0" parTransId="{D604697F-22EE-A74D-B130-4B781CD42A00}" sibTransId="{61EFFB21-D61F-8745-B1CF-B0FFEC8A84C0}"/>
    <dgm:cxn modelId="{D74A5AF1-6763-C343-A8B2-E8A7DFE59B2B}" type="presOf" srcId="{541C5F15-A4E8-4E41-8295-69398A41C6AD}" destId="{F9A702CA-D715-764C-9F51-E8C58031B824}" srcOrd="0" destOrd="0" presId="urn:microsoft.com/office/officeart/2005/8/layout/gear1"/>
    <dgm:cxn modelId="{80EE5B4C-6EB7-D244-B0B9-6E6D2E6C81CB}" type="presParOf" srcId="{32ADAFE0-1455-A44D-AE30-8A9A34305A50}" destId="{4738EC11-EBE1-D04F-8822-0CD6ED11F891}" srcOrd="0" destOrd="0" presId="urn:microsoft.com/office/officeart/2005/8/layout/gear1"/>
    <dgm:cxn modelId="{30D3A5BE-6747-2547-B898-225F65199B90}" type="presParOf" srcId="{32ADAFE0-1455-A44D-AE30-8A9A34305A50}" destId="{0B4F1FA9-132E-CD40-BE33-D77315C5B810}" srcOrd="1" destOrd="0" presId="urn:microsoft.com/office/officeart/2005/8/layout/gear1"/>
    <dgm:cxn modelId="{2323A3E8-40A5-0F4D-95FF-6211D18A3025}" type="presParOf" srcId="{32ADAFE0-1455-A44D-AE30-8A9A34305A50}" destId="{DF23D0A7-C58F-3048-B421-D5269DFA7B6B}" srcOrd="2" destOrd="0" presId="urn:microsoft.com/office/officeart/2005/8/layout/gear1"/>
    <dgm:cxn modelId="{0D57AE8F-6BB8-7144-8BE3-3CC266BA0EA4}" type="presParOf" srcId="{32ADAFE0-1455-A44D-AE30-8A9A34305A50}" destId="{F9A702CA-D715-764C-9F51-E8C58031B824}" srcOrd="3" destOrd="0" presId="urn:microsoft.com/office/officeart/2005/8/layout/gear1"/>
    <dgm:cxn modelId="{2C7ACDD6-327C-DD46-8A7B-BF1953B1424B}" type="presParOf" srcId="{32ADAFE0-1455-A44D-AE30-8A9A34305A50}" destId="{2734E0C7-BD80-3444-A6C5-AE9D400E9053}" srcOrd="4" destOrd="0" presId="urn:microsoft.com/office/officeart/2005/8/layout/gear1"/>
    <dgm:cxn modelId="{28CB369C-ADD8-F24E-8457-565E5593C039}" type="presParOf" srcId="{32ADAFE0-1455-A44D-AE30-8A9A34305A50}" destId="{995585CF-BBBA-E24E-8C18-9E2344E1F3D4}" srcOrd="5" destOrd="0" presId="urn:microsoft.com/office/officeart/2005/8/layout/gear1"/>
    <dgm:cxn modelId="{5A731821-F345-2C4E-B610-AE044E938D79}" type="presParOf" srcId="{32ADAFE0-1455-A44D-AE30-8A9A34305A50}" destId="{FAACBA82-8936-614E-ACDE-2809ED36DE18}" srcOrd="6" destOrd="0" presId="urn:microsoft.com/office/officeart/2005/8/layout/gear1"/>
    <dgm:cxn modelId="{6F91259E-EB34-984C-9FD3-692E58190A80}" type="presParOf" srcId="{32ADAFE0-1455-A44D-AE30-8A9A34305A50}" destId="{BFE09FE3-CE3E-D146-AFC2-99029A567B1F}" srcOrd="7" destOrd="0" presId="urn:microsoft.com/office/officeart/2005/8/layout/gear1"/>
    <dgm:cxn modelId="{42DE7536-F1B5-3549-9BC6-898E1B7A3F92}" type="presParOf" srcId="{32ADAFE0-1455-A44D-AE30-8A9A34305A50}" destId="{07F11733-FCE5-1746-985D-E09EE333B3B9}" srcOrd="8" destOrd="0" presId="urn:microsoft.com/office/officeart/2005/8/layout/gear1"/>
    <dgm:cxn modelId="{3305933E-D8E4-9D49-864C-DEF7A805D8C6}" type="presParOf" srcId="{32ADAFE0-1455-A44D-AE30-8A9A34305A50}" destId="{F8A7F1B5-C4AC-EB48-8A42-F541C5F5DDB2}" srcOrd="9" destOrd="0" presId="urn:microsoft.com/office/officeart/2005/8/layout/gear1"/>
    <dgm:cxn modelId="{B77F0B27-87E3-0E4B-BF1D-3DFE52C41D39}" type="presParOf" srcId="{32ADAFE0-1455-A44D-AE30-8A9A34305A50}" destId="{CEEC974C-9884-ED40-9740-B582452E7724}" srcOrd="10" destOrd="0" presId="urn:microsoft.com/office/officeart/2005/8/layout/gear1"/>
    <dgm:cxn modelId="{CF24E004-06CF-BB42-A296-953578CF7FF6}" type="presParOf" srcId="{32ADAFE0-1455-A44D-AE30-8A9A34305A50}" destId="{8CBE70B5-E66C-1346-8499-70DB939A0FDC}" srcOrd="11" destOrd="0" presId="urn:microsoft.com/office/officeart/2005/8/layout/gear1"/>
    <dgm:cxn modelId="{576F45EE-854D-A844-9FDF-7B5F6B132EB6}" type="presParOf" srcId="{32ADAFE0-1455-A44D-AE30-8A9A34305A50}" destId="{2C90C886-7120-184C-8EE6-36324BA94ED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9CD390-CC4F-0E4F-83E8-4CE05ABB7B1E}"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de-DE"/>
        </a:p>
      </dgm:t>
    </dgm:pt>
    <dgm:pt modelId="{8619A76C-2F8B-484D-864D-CE49B39735D0}">
      <dgm:prSet phldrT="[Text]"/>
      <dgm:spPr/>
      <dgm:t>
        <a:bodyPr/>
        <a:lstStyle/>
        <a:p>
          <a:r>
            <a:rPr lang="de-DE" dirty="0"/>
            <a:t>Seminar</a:t>
          </a:r>
        </a:p>
      </dgm:t>
    </dgm:pt>
    <dgm:pt modelId="{EA67B39F-C982-8F48-A303-8CB55733EB0B}" type="parTrans" cxnId="{E2572FC9-4C09-F54A-8F38-6EEB6760A644}">
      <dgm:prSet/>
      <dgm:spPr/>
      <dgm:t>
        <a:bodyPr/>
        <a:lstStyle/>
        <a:p>
          <a:endParaRPr lang="de-DE"/>
        </a:p>
      </dgm:t>
    </dgm:pt>
    <dgm:pt modelId="{01A71700-7D9D-D247-9D7E-D329426065F3}" type="sibTrans" cxnId="{E2572FC9-4C09-F54A-8F38-6EEB6760A644}">
      <dgm:prSet/>
      <dgm:spPr/>
      <dgm:t>
        <a:bodyPr/>
        <a:lstStyle/>
        <a:p>
          <a:endParaRPr lang="de-DE"/>
        </a:p>
      </dgm:t>
    </dgm:pt>
    <dgm:pt modelId="{F70AAE60-D155-F543-AD91-C9E139DEFC96}">
      <dgm:prSet phldrT="[Text]"/>
      <dgm:spPr/>
      <dgm:t>
        <a:bodyPr/>
        <a:lstStyle/>
        <a:p>
          <a:r>
            <a:rPr lang="de-DE" dirty="0"/>
            <a:t>Praktikum </a:t>
          </a:r>
        </a:p>
      </dgm:t>
    </dgm:pt>
    <dgm:pt modelId="{07ED6ADD-C90A-0F4E-BEB0-E5557EC963CF}" type="parTrans" cxnId="{B6A50E68-D547-1945-A369-5AA7515BC0C4}">
      <dgm:prSet/>
      <dgm:spPr/>
      <dgm:t>
        <a:bodyPr/>
        <a:lstStyle/>
        <a:p>
          <a:endParaRPr lang="de-DE"/>
        </a:p>
      </dgm:t>
    </dgm:pt>
    <dgm:pt modelId="{904000C5-B96D-3A40-82AC-F3E5981ED65A}" type="sibTrans" cxnId="{B6A50E68-D547-1945-A369-5AA7515BC0C4}">
      <dgm:prSet/>
      <dgm:spPr/>
      <dgm:t>
        <a:bodyPr/>
        <a:lstStyle/>
        <a:p>
          <a:endParaRPr lang="de-DE"/>
        </a:p>
      </dgm:t>
    </dgm:pt>
    <dgm:pt modelId="{DE51E690-3132-4146-AE76-74FF6196D882}">
      <dgm:prSet phldrT="[Text]"/>
      <dgm:spPr/>
      <dgm:t>
        <a:bodyPr/>
        <a:lstStyle/>
        <a:p>
          <a:r>
            <a:rPr lang="de-DE" dirty="0"/>
            <a:t>Abschluss-Sitzung</a:t>
          </a:r>
        </a:p>
      </dgm:t>
    </dgm:pt>
    <dgm:pt modelId="{4F998766-3C94-D744-BCA9-A164071E7F9C}" type="parTrans" cxnId="{DDAF9021-DA80-2048-9153-F5AD9C023CC1}">
      <dgm:prSet/>
      <dgm:spPr/>
      <dgm:t>
        <a:bodyPr/>
        <a:lstStyle/>
        <a:p>
          <a:endParaRPr lang="de-DE"/>
        </a:p>
      </dgm:t>
    </dgm:pt>
    <dgm:pt modelId="{04EA8BE9-1813-5D4D-8DF6-03AB557943CB}" type="sibTrans" cxnId="{DDAF9021-DA80-2048-9153-F5AD9C023CC1}">
      <dgm:prSet/>
      <dgm:spPr/>
      <dgm:t>
        <a:bodyPr/>
        <a:lstStyle/>
        <a:p>
          <a:endParaRPr lang="de-DE"/>
        </a:p>
      </dgm:t>
    </dgm:pt>
    <dgm:pt modelId="{187A8EF8-D151-7847-BB4E-887975F1774F}">
      <dgm:prSet phldrT="[Text]"/>
      <dgm:spPr/>
      <dgm:t>
        <a:bodyPr/>
        <a:lstStyle/>
        <a:p>
          <a:r>
            <a:rPr lang="de-DE" dirty="0"/>
            <a:t>Hochladen der Bescheinigung</a:t>
          </a:r>
        </a:p>
      </dgm:t>
    </dgm:pt>
    <dgm:pt modelId="{EC1D3058-FAB2-1840-AA20-308651DC6B73}" type="parTrans" cxnId="{627E46EC-C468-2344-B3CB-F1447A68CD4B}">
      <dgm:prSet/>
      <dgm:spPr/>
      <dgm:t>
        <a:bodyPr/>
        <a:lstStyle/>
        <a:p>
          <a:endParaRPr lang="de-DE"/>
        </a:p>
      </dgm:t>
    </dgm:pt>
    <dgm:pt modelId="{A46D46A7-3F47-A44E-9CB2-01DD2C498330}" type="sibTrans" cxnId="{627E46EC-C468-2344-B3CB-F1447A68CD4B}">
      <dgm:prSet/>
      <dgm:spPr/>
      <dgm:t>
        <a:bodyPr/>
        <a:lstStyle/>
        <a:p>
          <a:endParaRPr lang="de-DE"/>
        </a:p>
      </dgm:t>
    </dgm:pt>
    <dgm:pt modelId="{274C27A4-5720-2B47-BE06-5DF9A16D9F93}">
      <dgm:prSet phldrT="[Text]"/>
      <dgm:spPr/>
      <dgm:t>
        <a:bodyPr/>
        <a:lstStyle/>
        <a:p>
          <a:r>
            <a:rPr lang="de-DE" dirty="0"/>
            <a:t>Verbuchung der Punkte</a:t>
          </a:r>
        </a:p>
      </dgm:t>
    </dgm:pt>
    <dgm:pt modelId="{36A58664-AC70-6742-BE0C-B413D71E5335}" type="parTrans" cxnId="{B426990E-05F2-6A40-8A0E-35C742299A3E}">
      <dgm:prSet/>
      <dgm:spPr/>
      <dgm:t>
        <a:bodyPr/>
        <a:lstStyle/>
        <a:p>
          <a:endParaRPr lang="de-DE"/>
        </a:p>
      </dgm:t>
    </dgm:pt>
    <dgm:pt modelId="{DFD07660-B44F-434F-82F0-B776EB1B0C56}" type="sibTrans" cxnId="{B426990E-05F2-6A40-8A0E-35C742299A3E}">
      <dgm:prSet/>
      <dgm:spPr/>
      <dgm:t>
        <a:bodyPr/>
        <a:lstStyle/>
        <a:p>
          <a:endParaRPr lang="de-DE"/>
        </a:p>
      </dgm:t>
    </dgm:pt>
    <dgm:pt modelId="{966CBA4A-5618-A846-84B8-DEC83E7847D3}" type="pres">
      <dgm:prSet presAssocID="{AE9CD390-CC4F-0E4F-83E8-4CE05ABB7B1E}" presName="linearFlow" presStyleCnt="0">
        <dgm:presLayoutVars>
          <dgm:resizeHandles val="exact"/>
        </dgm:presLayoutVars>
      </dgm:prSet>
      <dgm:spPr/>
    </dgm:pt>
    <dgm:pt modelId="{402DBB5C-F67F-F24A-AD99-C20DF3572F2F}" type="pres">
      <dgm:prSet presAssocID="{8619A76C-2F8B-484D-864D-CE49B39735D0}" presName="node" presStyleLbl="node1" presStyleIdx="0" presStyleCnt="5">
        <dgm:presLayoutVars>
          <dgm:bulletEnabled val="1"/>
        </dgm:presLayoutVars>
      </dgm:prSet>
      <dgm:spPr/>
    </dgm:pt>
    <dgm:pt modelId="{4BABEF86-92B2-7749-8B91-995EE82DB8E0}" type="pres">
      <dgm:prSet presAssocID="{01A71700-7D9D-D247-9D7E-D329426065F3}" presName="sibTrans" presStyleLbl="sibTrans2D1" presStyleIdx="0" presStyleCnt="4"/>
      <dgm:spPr/>
    </dgm:pt>
    <dgm:pt modelId="{8933CB47-2710-F242-A1BD-B651337F047E}" type="pres">
      <dgm:prSet presAssocID="{01A71700-7D9D-D247-9D7E-D329426065F3}" presName="connectorText" presStyleLbl="sibTrans2D1" presStyleIdx="0" presStyleCnt="4"/>
      <dgm:spPr/>
    </dgm:pt>
    <dgm:pt modelId="{21F49EB5-BC52-AF40-99AB-EB27207815A4}" type="pres">
      <dgm:prSet presAssocID="{F70AAE60-D155-F543-AD91-C9E139DEFC96}" presName="node" presStyleLbl="node1" presStyleIdx="1" presStyleCnt="5">
        <dgm:presLayoutVars>
          <dgm:bulletEnabled val="1"/>
        </dgm:presLayoutVars>
      </dgm:prSet>
      <dgm:spPr/>
    </dgm:pt>
    <dgm:pt modelId="{C7B453B0-66D4-C049-829D-281E53357AF4}" type="pres">
      <dgm:prSet presAssocID="{904000C5-B96D-3A40-82AC-F3E5981ED65A}" presName="sibTrans" presStyleLbl="sibTrans2D1" presStyleIdx="1" presStyleCnt="4"/>
      <dgm:spPr/>
    </dgm:pt>
    <dgm:pt modelId="{D4E93741-8E22-D24A-A2C6-3BA7796E45DB}" type="pres">
      <dgm:prSet presAssocID="{904000C5-B96D-3A40-82AC-F3E5981ED65A}" presName="connectorText" presStyleLbl="sibTrans2D1" presStyleIdx="1" presStyleCnt="4"/>
      <dgm:spPr/>
    </dgm:pt>
    <dgm:pt modelId="{BEF1EB14-103E-FA46-B4B2-B4C3D9338893}" type="pres">
      <dgm:prSet presAssocID="{DE51E690-3132-4146-AE76-74FF6196D882}" presName="node" presStyleLbl="node1" presStyleIdx="2" presStyleCnt="5">
        <dgm:presLayoutVars>
          <dgm:bulletEnabled val="1"/>
        </dgm:presLayoutVars>
      </dgm:prSet>
      <dgm:spPr/>
    </dgm:pt>
    <dgm:pt modelId="{69910C90-BE3E-2346-B639-B687A7D8A058}" type="pres">
      <dgm:prSet presAssocID="{04EA8BE9-1813-5D4D-8DF6-03AB557943CB}" presName="sibTrans" presStyleLbl="sibTrans2D1" presStyleIdx="2" presStyleCnt="4"/>
      <dgm:spPr/>
    </dgm:pt>
    <dgm:pt modelId="{6C20EFD6-F0D8-8549-ACFA-F34BD7FCE974}" type="pres">
      <dgm:prSet presAssocID="{04EA8BE9-1813-5D4D-8DF6-03AB557943CB}" presName="connectorText" presStyleLbl="sibTrans2D1" presStyleIdx="2" presStyleCnt="4"/>
      <dgm:spPr/>
    </dgm:pt>
    <dgm:pt modelId="{0CDFBC85-7E28-AD4B-9E5D-9EE451B8079B}" type="pres">
      <dgm:prSet presAssocID="{187A8EF8-D151-7847-BB4E-887975F1774F}" presName="node" presStyleLbl="node1" presStyleIdx="3" presStyleCnt="5">
        <dgm:presLayoutVars>
          <dgm:bulletEnabled val="1"/>
        </dgm:presLayoutVars>
      </dgm:prSet>
      <dgm:spPr/>
    </dgm:pt>
    <dgm:pt modelId="{4D723819-765C-9543-87B8-EF8D7A9FEC9E}" type="pres">
      <dgm:prSet presAssocID="{A46D46A7-3F47-A44E-9CB2-01DD2C498330}" presName="sibTrans" presStyleLbl="sibTrans2D1" presStyleIdx="3" presStyleCnt="4"/>
      <dgm:spPr/>
    </dgm:pt>
    <dgm:pt modelId="{056BC488-26C9-6444-92F2-E5DC6A3C3023}" type="pres">
      <dgm:prSet presAssocID="{A46D46A7-3F47-A44E-9CB2-01DD2C498330}" presName="connectorText" presStyleLbl="sibTrans2D1" presStyleIdx="3" presStyleCnt="4"/>
      <dgm:spPr/>
    </dgm:pt>
    <dgm:pt modelId="{BBA82CB9-D2F8-F648-A141-5AABCCA41FC0}" type="pres">
      <dgm:prSet presAssocID="{274C27A4-5720-2B47-BE06-5DF9A16D9F93}" presName="node" presStyleLbl="node1" presStyleIdx="4" presStyleCnt="5">
        <dgm:presLayoutVars>
          <dgm:bulletEnabled val="1"/>
        </dgm:presLayoutVars>
      </dgm:prSet>
      <dgm:spPr/>
    </dgm:pt>
  </dgm:ptLst>
  <dgm:cxnLst>
    <dgm:cxn modelId="{95720307-04E3-634F-86BC-BCDACD066868}" type="presOf" srcId="{01A71700-7D9D-D247-9D7E-D329426065F3}" destId="{8933CB47-2710-F242-A1BD-B651337F047E}" srcOrd="1" destOrd="0" presId="urn:microsoft.com/office/officeart/2005/8/layout/process2"/>
    <dgm:cxn modelId="{B426990E-05F2-6A40-8A0E-35C742299A3E}" srcId="{AE9CD390-CC4F-0E4F-83E8-4CE05ABB7B1E}" destId="{274C27A4-5720-2B47-BE06-5DF9A16D9F93}" srcOrd="4" destOrd="0" parTransId="{36A58664-AC70-6742-BE0C-B413D71E5335}" sibTransId="{DFD07660-B44F-434F-82F0-B776EB1B0C56}"/>
    <dgm:cxn modelId="{DDAF9021-DA80-2048-9153-F5AD9C023CC1}" srcId="{AE9CD390-CC4F-0E4F-83E8-4CE05ABB7B1E}" destId="{DE51E690-3132-4146-AE76-74FF6196D882}" srcOrd="2" destOrd="0" parTransId="{4F998766-3C94-D744-BCA9-A164071E7F9C}" sibTransId="{04EA8BE9-1813-5D4D-8DF6-03AB557943CB}"/>
    <dgm:cxn modelId="{532B9621-99EB-7248-AB40-C453D42DF070}" type="presOf" srcId="{04EA8BE9-1813-5D4D-8DF6-03AB557943CB}" destId="{6C20EFD6-F0D8-8549-ACFA-F34BD7FCE974}" srcOrd="1" destOrd="0" presId="urn:microsoft.com/office/officeart/2005/8/layout/process2"/>
    <dgm:cxn modelId="{6CA47829-BFCE-C644-B5BA-0AC7A42E5DC3}" type="presOf" srcId="{A46D46A7-3F47-A44E-9CB2-01DD2C498330}" destId="{4D723819-765C-9543-87B8-EF8D7A9FEC9E}" srcOrd="0" destOrd="0" presId="urn:microsoft.com/office/officeart/2005/8/layout/process2"/>
    <dgm:cxn modelId="{6C3B282E-273C-154D-A1C0-B77E6A18A95C}" type="presOf" srcId="{8619A76C-2F8B-484D-864D-CE49B39735D0}" destId="{402DBB5C-F67F-F24A-AD99-C20DF3572F2F}" srcOrd="0" destOrd="0" presId="urn:microsoft.com/office/officeart/2005/8/layout/process2"/>
    <dgm:cxn modelId="{8FE75935-B4CE-1942-A753-A88480A86711}" type="presOf" srcId="{904000C5-B96D-3A40-82AC-F3E5981ED65A}" destId="{D4E93741-8E22-D24A-A2C6-3BA7796E45DB}" srcOrd="1" destOrd="0" presId="urn:microsoft.com/office/officeart/2005/8/layout/process2"/>
    <dgm:cxn modelId="{B6A50E68-D547-1945-A369-5AA7515BC0C4}" srcId="{AE9CD390-CC4F-0E4F-83E8-4CE05ABB7B1E}" destId="{F70AAE60-D155-F543-AD91-C9E139DEFC96}" srcOrd="1" destOrd="0" parTransId="{07ED6ADD-C90A-0F4E-BEB0-E5557EC963CF}" sibTransId="{904000C5-B96D-3A40-82AC-F3E5981ED65A}"/>
    <dgm:cxn modelId="{6D1F9076-3532-D44A-A444-BD0100DE3B67}" type="presOf" srcId="{01A71700-7D9D-D247-9D7E-D329426065F3}" destId="{4BABEF86-92B2-7749-8B91-995EE82DB8E0}" srcOrd="0" destOrd="0" presId="urn:microsoft.com/office/officeart/2005/8/layout/process2"/>
    <dgm:cxn modelId="{1190FC7C-F2F2-4842-87BB-ACB80A7858E8}" type="presOf" srcId="{904000C5-B96D-3A40-82AC-F3E5981ED65A}" destId="{C7B453B0-66D4-C049-829D-281E53357AF4}" srcOrd="0" destOrd="0" presId="urn:microsoft.com/office/officeart/2005/8/layout/process2"/>
    <dgm:cxn modelId="{D7AE1980-64C1-CD48-9534-76FAD173A401}" type="presOf" srcId="{187A8EF8-D151-7847-BB4E-887975F1774F}" destId="{0CDFBC85-7E28-AD4B-9E5D-9EE451B8079B}" srcOrd="0" destOrd="0" presId="urn:microsoft.com/office/officeart/2005/8/layout/process2"/>
    <dgm:cxn modelId="{B0CD4587-CF33-214F-A638-36AD1B1269DB}" type="presOf" srcId="{DE51E690-3132-4146-AE76-74FF6196D882}" destId="{BEF1EB14-103E-FA46-B4B2-B4C3D9338893}" srcOrd="0" destOrd="0" presId="urn:microsoft.com/office/officeart/2005/8/layout/process2"/>
    <dgm:cxn modelId="{C785C19D-59A7-774C-BECA-EF70F84FD08D}" type="presOf" srcId="{274C27A4-5720-2B47-BE06-5DF9A16D9F93}" destId="{BBA82CB9-D2F8-F648-A141-5AABCCA41FC0}" srcOrd="0" destOrd="0" presId="urn:microsoft.com/office/officeart/2005/8/layout/process2"/>
    <dgm:cxn modelId="{5CE2F5A2-94E5-8B4F-B885-B7B0E6745FEC}" type="presOf" srcId="{AE9CD390-CC4F-0E4F-83E8-4CE05ABB7B1E}" destId="{966CBA4A-5618-A846-84B8-DEC83E7847D3}" srcOrd="0" destOrd="0" presId="urn:microsoft.com/office/officeart/2005/8/layout/process2"/>
    <dgm:cxn modelId="{8B0CB0AF-20FF-0148-8618-A44E04841292}" type="presOf" srcId="{A46D46A7-3F47-A44E-9CB2-01DD2C498330}" destId="{056BC488-26C9-6444-92F2-E5DC6A3C3023}" srcOrd="1" destOrd="0" presId="urn:microsoft.com/office/officeart/2005/8/layout/process2"/>
    <dgm:cxn modelId="{E2572FC9-4C09-F54A-8F38-6EEB6760A644}" srcId="{AE9CD390-CC4F-0E4F-83E8-4CE05ABB7B1E}" destId="{8619A76C-2F8B-484D-864D-CE49B39735D0}" srcOrd="0" destOrd="0" parTransId="{EA67B39F-C982-8F48-A303-8CB55733EB0B}" sibTransId="{01A71700-7D9D-D247-9D7E-D329426065F3}"/>
    <dgm:cxn modelId="{627E46EC-C468-2344-B3CB-F1447A68CD4B}" srcId="{AE9CD390-CC4F-0E4F-83E8-4CE05ABB7B1E}" destId="{187A8EF8-D151-7847-BB4E-887975F1774F}" srcOrd="3" destOrd="0" parTransId="{EC1D3058-FAB2-1840-AA20-308651DC6B73}" sibTransId="{A46D46A7-3F47-A44E-9CB2-01DD2C498330}"/>
    <dgm:cxn modelId="{AB0EABF3-08A1-3F43-8B3E-AF81BC491232}" type="presOf" srcId="{04EA8BE9-1813-5D4D-8DF6-03AB557943CB}" destId="{69910C90-BE3E-2346-B639-B687A7D8A058}" srcOrd="0" destOrd="0" presId="urn:microsoft.com/office/officeart/2005/8/layout/process2"/>
    <dgm:cxn modelId="{74C3EEFE-A587-D149-AB39-DA8D8B17134C}" type="presOf" srcId="{F70AAE60-D155-F543-AD91-C9E139DEFC96}" destId="{21F49EB5-BC52-AF40-99AB-EB27207815A4}" srcOrd="0" destOrd="0" presId="urn:microsoft.com/office/officeart/2005/8/layout/process2"/>
    <dgm:cxn modelId="{0C6B6E0A-3459-1441-9771-6E58CFFA9C4F}" type="presParOf" srcId="{966CBA4A-5618-A846-84B8-DEC83E7847D3}" destId="{402DBB5C-F67F-F24A-AD99-C20DF3572F2F}" srcOrd="0" destOrd="0" presId="urn:microsoft.com/office/officeart/2005/8/layout/process2"/>
    <dgm:cxn modelId="{EF980434-D2E7-344A-958B-096E5A338A6B}" type="presParOf" srcId="{966CBA4A-5618-A846-84B8-DEC83E7847D3}" destId="{4BABEF86-92B2-7749-8B91-995EE82DB8E0}" srcOrd="1" destOrd="0" presId="urn:microsoft.com/office/officeart/2005/8/layout/process2"/>
    <dgm:cxn modelId="{18811CC0-D926-3147-A740-E1B30BAFCC75}" type="presParOf" srcId="{4BABEF86-92B2-7749-8B91-995EE82DB8E0}" destId="{8933CB47-2710-F242-A1BD-B651337F047E}" srcOrd="0" destOrd="0" presId="urn:microsoft.com/office/officeart/2005/8/layout/process2"/>
    <dgm:cxn modelId="{D07F15C2-DC21-5042-952D-94B20B05F970}" type="presParOf" srcId="{966CBA4A-5618-A846-84B8-DEC83E7847D3}" destId="{21F49EB5-BC52-AF40-99AB-EB27207815A4}" srcOrd="2" destOrd="0" presId="urn:microsoft.com/office/officeart/2005/8/layout/process2"/>
    <dgm:cxn modelId="{353F2903-539D-1643-84F6-2D9CDEC8B5EB}" type="presParOf" srcId="{966CBA4A-5618-A846-84B8-DEC83E7847D3}" destId="{C7B453B0-66D4-C049-829D-281E53357AF4}" srcOrd="3" destOrd="0" presId="urn:microsoft.com/office/officeart/2005/8/layout/process2"/>
    <dgm:cxn modelId="{9EFD5775-EA4D-AA43-AD4C-6068F97EE694}" type="presParOf" srcId="{C7B453B0-66D4-C049-829D-281E53357AF4}" destId="{D4E93741-8E22-D24A-A2C6-3BA7796E45DB}" srcOrd="0" destOrd="0" presId="urn:microsoft.com/office/officeart/2005/8/layout/process2"/>
    <dgm:cxn modelId="{2D308CC2-6D80-CF42-9224-D67148EA0566}" type="presParOf" srcId="{966CBA4A-5618-A846-84B8-DEC83E7847D3}" destId="{BEF1EB14-103E-FA46-B4B2-B4C3D9338893}" srcOrd="4" destOrd="0" presId="urn:microsoft.com/office/officeart/2005/8/layout/process2"/>
    <dgm:cxn modelId="{00EBFB2A-5919-1541-9AD1-D921CD54B6D4}" type="presParOf" srcId="{966CBA4A-5618-A846-84B8-DEC83E7847D3}" destId="{69910C90-BE3E-2346-B639-B687A7D8A058}" srcOrd="5" destOrd="0" presId="urn:microsoft.com/office/officeart/2005/8/layout/process2"/>
    <dgm:cxn modelId="{F9A26685-1CC1-1140-9D9B-E1F54763C898}" type="presParOf" srcId="{69910C90-BE3E-2346-B639-B687A7D8A058}" destId="{6C20EFD6-F0D8-8549-ACFA-F34BD7FCE974}" srcOrd="0" destOrd="0" presId="urn:microsoft.com/office/officeart/2005/8/layout/process2"/>
    <dgm:cxn modelId="{0B600076-841B-314F-962B-C85E5AD914AC}" type="presParOf" srcId="{966CBA4A-5618-A846-84B8-DEC83E7847D3}" destId="{0CDFBC85-7E28-AD4B-9E5D-9EE451B8079B}" srcOrd="6" destOrd="0" presId="urn:microsoft.com/office/officeart/2005/8/layout/process2"/>
    <dgm:cxn modelId="{D3B97D42-866E-DD41-B2DF-2EE6D2D1567D}" type="presParOf" srcId="{966CBA4A-5618-A846-84B8-DEC83E7847D3}" destId="{4D723819-765C-9543-87B8-EF8D7A9FEC9E}" srcOrd="7" destOrd="0" presId="urn:microsoft.com/office/officeart/2005/8/layout/process2"/>
    <dgm:cxn modelId="{EBD2BB76-237D-914A-9DAC-1368F33195D2}" type="presParOf" srcId="{4D723819-765C-9543-87B8-EF8D7A9FEC9E}" destId="{056BC488-26C9-6444-92F2-E5DC6A3C3023}" srcOrd="0" destOrd="0" presId="urn:microsoft.com/office/officeart/2005/8/layout/process2"/>
    <dgm:cxn modelId="{F88810FD-CEC3-1443-A8AB-0649C8DD94FE}" type="presParOf" srcId="{966CBA4A-5618-A846-84B8-DEC83E7847D3}" destId="{BBA82CB9-D2F8-F648-A141-5AABCCA41FC0}"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8EC11-EBE1-D04F-8822-0CD6ED11F891}">
      <dsp:nvSpPr>
        <dsp:cNvPr id="0" name=""/>
        <dsp:cNvSpPr/>
      </dsp:nvSpPr>
      <dsp:spPr>
        <a:xfrm>
          <a:off x="3019415" y="1664464"/>
          <a:ext cx="2034344" cy="2034344"/>
        </a:xfrm>
        <a:prstGeom prst="gear9">
          <a:avLst/>
        </a:prstGeom>
        <a:gradFill rotWithShape="0">
          <a:gsLst>
            <a:gs pos="0">
              <a:schemeClr val="accent5">
                <a:lumMod val="50000"/>
              </a:schemeClr>
            </a:gs>
            <a:gs pos="100000">
              <a:schemeClr val="accent5">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Seminarsitzung</a:t>
          </a:r>
        </a:p>
      </dsp:txBody>
      <dsp:txXfrm>
        <a:off x="3428409" y="2140999"/>
        <a:ext cx="1216356" cy="1045695"/>
      </dsp:txXfrm>
    </dsp:sp>
    <dsp:sp modelId="{F9A702CA-D715-764C-9F51-E8C58031B824}">
      <dsp:nvSpPr>
        <dsp:cNvPr id="0" name=""/>
        <dsp:cNvSpPr/>
      </dsp:nvSpPr>
      <dsp:spPr>
        <a:xfrm>
          <a:off x="1835796" y="1183618"/>
          <a:ext cx="1479523" cy="1479523"/>
        </a:xfrm>
        <a:prstGeom prst="gear6">
          <a:avLst/>
        </a:prstGeom>
        <a:gradFill rotWithShape="0">
          <a:gsLst>
            <a:gs pos="99000">
              <a:srgbClr val="215969"/>
            </a:gs>
            <a:gs pos="0">
              <a:schemeClr val="accent5">
                <a:lumMod val="75000"/>
              </a:schemeClr>
            </a:gs>
            <a:gs pos="100000">
              <a:schemeClr val="accent5">
                <a:lumMod val="40000"/>
                <a:lumOff val="6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Lernteam-sitzung</a:t>
          </a:r>
        </a:p>
      </dsp:txBody>
      <dsp:txXfrm>
        <a:off x="2208270" y="1558344"/>
        <a:ext cx="734575" cy="730071"/>
      </dsp:txXfrm>
    </dsp:sp>
    <dsp:sp modelId="{FAACBA82-8936-614E-ACDE-2809ED36DE18}">
      <dsp:nvSpPr>
        <dsp:cNvPr id="0" name=""/>
        <dsp:cNvSpPr/>
      </dsp:nvSpPr>
      <dsp:spPr>
        <a:xfrm rot="20700000">
          <a:off x="2579810" y="162898"/>
          <a:ext cx="1449631" cy="1449631"/>
        </a:xfrm>
        <a:prstGeom prst="gear6">
          <a:avLst/>
        </a:prstGeom>
        <a:gradFill rotWithShape="0">
          <a:gsLst>
            <a:gs pos="99000">
              <a:srgbClr val="215969"/>
            </a:gs>
            <a:gs pos="0">
              <a:schemeClr val="accent5">
                <a:lumMod val="75000"/>
              </a:schemeClr>
            </a:gs>
            <a:gs pos="100000">
              <a:schemeClr val="accent5">
                <a:lumMod val="40000"/>
                <a:lumOff val="6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Beratungs-</a:t>
          </a:r>
        </a:p>
        <a:p>
          <a:pPr marL="0" lvl="0" indent="0" algn="ctr" defTabSz="577850">
            <a:lnSpc>
              <a:spcPct val="90000"/>
            </a:lnSpc>
            <a:spcBef>
              <a:spcPct val="0"/>
            </a:spcBef>
            <a:spcAft>
              <a:spcPct val="35000"/>
            </a:spcAft>
            <a:buNone/>
          </a:pPr>
          <a:r>
            <a:rPr lang="de-DE" sz="1300" kern="1200" dirty="0"/>
            <a:t>sitzung</a:t>
          </a:r>
        </a:p>
      </dsp:txBody>
      <dsp:txXfrm rot="-20700000">
        <a:off x="2897757" y="480845"/>
        <a:ext cx="813737" cy="813737"/>
      </dsp:txXfrm>
    </dsp:sp>
    <dsp:sp modelId="{CEEC974C-9884-ED40-9740-B582452E7724}">
      <dsp:nvSpPr>
        <dsp:cNvPr id="0" name=""/>
        <dsp:cNvSpPr/>
      </dsp:nvSpPr>
      <dsp:spPr>
        <a:xfrm>
          <a:off x="2857626" y="1360522"/>
          <a:ext cx="2603961" cy="2603961"/>
        </a:xfrm>
        <a:prstGeom prst="circularArrow">
          <a:avLst>
            <a:gd name="adj1" fmla="val 4688"/>
            <a:gd name="adj2" fmla="val 299029"/>
            <a:gd name="adj3" fmla="val 2503203"/>
            <a:gd name="adj4" fmla="val 15889489"/>
            <a:gd name="adj5" fmla="val 5469"/>
          </a:avLst>
        </a:prstGeom>
        <a:gradFill rotWithShape="0">
          <a:gsLst>
            <a:gs pos="0">
              <a:schemeClr val="accent5">
                <a:lumMod val="50000"/>
              </a:schemeClr>
            </a:gs>
            <a:gs pos="100000">
              <a:schemeClr val="accent5">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CBE70B5-E66C-1346-8499-70DB939A0FDC}">
      <dsp:nvSpPr>
        <dsp:cNvPr id="0" name=""/>
        <dsp:cNvSpPr/>
      </dsp:nvSpPr>
      <dsp:spPr>
        <a:xfrm>
          <a:off x="1573775" y="858382"/>
          <a:ext cx="1891940" cy="1891940"/>
        </a:xfrm>
        <a:prstGeom prst="leftCircularArrow">
          <a:avLst>
            <a:gd name="adj1" fmla="val 6452"/>
            <a:gd name="adj2" fmla="val 429999"/>
            <a:gd name="adj3" fmla="val 10489124"/>
            <a:gd name="adj4" fmla="val 14837806"/>
            <a:gd name="adj5" fmla="val 7527"/>
          </a:avLst>
        </a:prstGeom>
        <a:gradFill rotWithShape="0">
          <a:gsLst>
            <a:gs pos="0">
              <a:schemeClr val="accent5">
                <a:lumMod val="50000"/>
              </a:schemeClr>
            </a:gs>
            <a:gs pos="100000">
              <a:schemeClr val="accent5">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C90C886-7120-184C-8EE6-36324BA94ED3}">
      <dsp:nvSpPr>
        <dsp:cNvPr id="0" name=""/>
        <dsp:cNvSpPr/>
      </dsp:nvSpPr>
      <dsp:spPr>
        <a:xfrm>
          <a:off x="2329166" y="-152498"/>
          <a:ext cx="2039893" cy="2039893"/>
        </a:xfrm>
        <a:prstGeom prst="circularArrow">
          <a:avLst>
            <a:gd name="adj1" fmla="val 5984"/>
            <a:gd name="adj2" fmla="val 394124"/>
            <a:gd name="adj3" fmla="val 13313824"/>
            <a:gd name="adj4" fmla="val 10508221"/>
            <a:gd name="adj5" fmla="val 6981"/>
          </a:avLst>
        </a:prstGeom>
        <a:gradFill rotWithShape="0">
          <a:gsLst>
            <a:gs pos="0">
              <a:schemeClr val="accent5">
                <a:lumMod val="50000"/>
              </a:schemeClr>
            </a:gs>
            <a:gs pos="100000">
              <a:schemeClr val="accent5">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DBB5C-F67F-F24A-AD99-C20DF3572F2F}">
      <dsp:nvSpPr>
        <dsp:cNvPr id="0" name=""/>
        <dsp:cNvSpPr/>
      </dsp:nvSpPr>
      <dsp:spPr>
        <a:xfrm>
          <a:off x="2634484" y="646"/>
          <a:ext cx="1569114" cy="756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Seminar</a:t>
          </a:r>
        </a:p>
      </dsp:txBody>
      <dsp:txXfrm>
        <a:off x="2656632" y="22794"/>
        <a:ext cx="1524818" cy="711903"/>
      </dsp:txXfrm>
    </dsp:sp>
    <dsp:sp modelId="{4BABEF86-92B2-7749-8B91-995EE82DB8E0}">
      <dsp:nvSpPr>
        <dsp:cNvPr id="0" name=""/>
        <dsp:cNvSpPr/>
      </dsp:nvSpPr>
      <dsp:spPr>
        <a:xfrm rot="5400000">
          <a:off x="3277254" y="775750"/>
          <a:ext cx="283574" cy="3402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rot="-5400000">
        <a:off x="3316955" y="804107"/>
        <a:ext cx="204173" cy="198502"/>
      </dsp:txXfrm>
    </dsp:sp>
    <dsp:sp modelId="{21F49EB5-BC52-AF40-99AB-EB27207815A4}">
      <dsp:nvSpPr>
        <dsp:cNvPr id="0" name=""/>
        <dsp:cNvSpPr/>
      </dsp:nvSpPr>
      <dsp:spPr>
        <a:xfrm>
          <a:off x="2634484" y="1134945"/>
          <a:ext cx="1569114" cy="756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Praktikum </a:t>
          </a:r>
        </a:p>
      </dsp:txBody>
      <dsp:txXfrm>
        <a:off x="2656632" y="1157093"/>
        <a:ext cx="1524818" cy="711903"/>
      </dsp:txXfrm>
    </dsp:sp>
    <dsp:sp modelId="{C7B453B0-66D4-C049-829D-281E53357AF4}">
      <dsp:nvSpPr>
        <dsp:cNvPr id="0" name=""/>
        <dsp:cNvSpPr/>
      </dsp:nvSpPr>
      <dsp:spPr>
        <a:xfrm rot="5400000">
          <a:off x="3277254" y="1910050"/>
          <a:ext cx="283574" cy="3402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rot="-5400000">
        <a:off x="3316955" y="1938407"/>
        <a:ext cx="204173" cy="198502"/>
      </dsp:txXfrm>
    </dsp:sp>
    <dsp:sp modelId="{BEF1EB14-103E-FA46-B4B2-B4C3D9338893}">
      <dsp:nvSpPr>
        <dsp:cNvPr id="0" name=""/>
        <dsp:cNvSpPr/>
      </dsp:nvSpPr>
      <dsp:spPr>
        <a:xfrm>
          <a:off x="2634484" y="2269245"/>
          <a:ext cx="1569114" cy="756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Abschluss-Sitzung</a:t>
          </a:r>
        </a:p>
      </dsp:txBody>
      <dsp:txXfrm>
        <a:off x="2656632" y="2291393"/>
        <a:ext cx="1524818" cy="711903"/>
      </dsp:txXfrm>
    </dsp:sp>
    <dsp:sp modelId="{69910C90-BE3E-2346-B639-B687A7D8A058}">
      <dsp:nvSpPr>
        <dsp:cNvPr id="0" name=""/>
        <dsp:cNvSpPr/>
      </dsp:nvSpPr>
      <dsp:spPr>
        <a:xfrm rot="5400000">
          <a:off x="3277254" y="3044349"/>
          <a:ext cx="283574" cy="3402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rot="-5400000">
        <a:off x="3316955" y="3072706"/>
        <a:ext cx="204173" cy="198502"/>
      </dsp:txXfrm>
    </dsp:sp>
    <dsp:sp modelId="{0CDFBC85-7E28-AD4B-9E5D-9EE451B8079B}">
      <dsp:nvSpPr>
        <dsp:cNvPr id="0" name=""/>
        <dsp:cNvSpPr/>
      </dsp:nvSpPr>
      <dsp:spPr>
        <a:xfrm>
          <a:off x="2634484" y="3403544"/>
          <a:ext cx="1569114" cy="756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Hochladen der Bescheinigung</a:t>
          </a:r>
        </a:p>
      </dsp:txBody>
      <dsp:txXfrm>
        <a:off x="2656632" y="3425692"/>
        <a:ext cx="1524818" cy="711903"/>
      </dsp:txXfrm>
    </dsp:sp>
    <dsp:sp modelId="{4D723819-765C-9543-87B8-EF8D7A9FEC9E}">
      <dsp:nvSpPr>
        <dsp:cNvPr id="0" name=""/>
        <dsp:cNvSpPr/>
      </dsp:nvSpPr>
      <dsp:spPr>
        <a:xfrm rot="5400000">
          <a:off x="3277254" y="4178649"/>
          <a:ext cx="283574" cy="3402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rot="-5400000">
        <a:off x="3316955" y="4207006"/>
        <a:ext cx="204173" cy="198502"/>
      </dsp:txXfrm>
    </dsp:sp>
    <dsp:sp modelId="{BBA82CB9-D2F8-F648-A141-5AABCCA41FC0}">
      <dsp:nvSpPr>
        <dsp:cNvPr id="0" name=""/>
        <dsp:cNvSpPr/>
      </dsp:nvSpPr>
      <dsp:spPr>
        <a:xfrm>
          <a:off x="2634484" y="4537844"/>
          <a:ext cx="1569114" cy="756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Verbuchung der Punkte</a:t>
          </a:r>
        </a:p>
      </dsp:txBody>
      <dsp:txXfrm>
        <a:off x="2656632" y="4559992"/>
        <a:ext cx="1524818" cy="711903"/>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188B91A-55FF-374F-8EF9-42E91B83AB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658B936F-CEE8-654C-B68B-08D82FB93C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84C97D-8539-8941-BFE9-BC1EB6731276}" type="datetimeFigureOut">
              <a:rPr lang="de-DE" smtClean="0"/>
              <a:t>07.09.2023</a:t>
            </a:fld>
            <a:endParaRPr lang="de-DE"/>
          </a:p>
        </p:txBody>
      </p:sp>
      <p:sp>
        <p:nvSpPr>
          <p:cNvPr id="4" name="Fußzeilenplatzhalter 3">
            <a:extLst>
              <a:ext uri="{FF2B5EF4-FFF2-40B4-BE49-F238E27FC236}">
                <a16:creationId xmlns:a16="http://schemas.microsoft.com/office/drawing/2014/main" id="{F0FA266B-E2DC-7B43-B2AF-AF0A8A98EA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17BC5A2-3B20-C54B-9163-C27565E85E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78ABBC-612C-224D-A99E-A1C00E44E3C1}" type="slidenum">
              <a:rPr lang="de-DE" smtClean="0"/>
              <a:t>‹Nr.›</a:t>
            </a:fld>
            <a:endParaRPr lang="de-DE"/>
          </a:p>
        </p:txBody>
      </p:sp>
    </p:spTree>
    <p:extLst>
      <p:ext uri="{BB962C8B-B14F-4D97-AF65-F5344CB8AC3E}">
        <p14:creationId xmlns:p14="http://schemas.microsoft.com/office/powerpoint/2010/main" val="1764008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E9849-11C3-D043-9356-F16664AA991E}" type="datetimeFigureOut">
              <a:rPr lang="de-DE" smtClean="0"/>
              <a:t>07.09.2023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1183B2-CC1C-6B41-81A8-8BA30C943391}" type="slidenum">
              <a:rPr lang="de-DE" smtClean="0"/>
              <a:t>‹Nr.›</a:t>
            </a:fld>
            <a:endParaRPr lang="de-DE"/>
          </a:p>
        </p:txBody>
      </p:sp>
    </p:spTree>
    <p:extLst>
      <p:ext uri="{BB962C8B-B14F-4D97-AF65-F5344CB8AC3E}">
        <p14:creationId xmlns:p14="http://schemas.microsoft.com/office/powerpoint/2010/main" val="23784151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41183B2-CC1C-6B41-81A8-8BA30C943391}" type="slidenum">
              <a:rPr lang="de-DE" smtClean="0"/>
              <a:t>1</a:t>
            </a:fld>
            <a:endParaRPr lang="de-DE"/>
          </a:p>
        </p:txBody>
      </p:sp>
    </p:spTree>
    <p:extLst>
      <p:ext uri="{BB962C8B-B14F-4D97-AF65-F5344CB8AC3E}">
        <p14:creationId xmlns:p14="http://schemas.microsoft.com/office/powerpoint/2010/main" val="1774163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A41183B2-CC1C-6B41-81A8-8BA30C943391}" type="slidenum">
              <a:rPr lang="de-DE" smtClean="0"/>
              <a:t>11</a:t>
            </a:fld>
            <a:endParaRPr lang="de-DE"/>
          </a:p>
        </p:txBody>
      </p:sp>
    </p:spTree>
    <p:extLst>
      <p:ext uri="{BB962C8B-B14F-4D97-AF65-F5344CB8AC3E}">
        <p14:creationId xmlns:p14="http://schemas.microsoft.com/office/powerpoint/2010/main" val="2524874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dieser optionalen Methode können Ideen für geeignete Praktikumsplätze generiert werden. Die Aufgabe könnte bspw. auch von den Lernteams besprochen werden. </a:t>
            </a:r>
            <a:endParaRPr lang="de-DE" dirty="0">
              <a:solidFill>
                <a:srgbClr val="000000"/>
              </a:solidFill>
              <a:latin typeface="Arial" charset="0"/>
              <a:ea typeface="Arial" charset="0"/>
              <a:cs typeface="Arial" charset="0"/>
            </a:endParaRPr>
          </a:p>
          <a:p>
            <a:endParaRPr lang="de-DE" dirty="0"/>
          </a:p>
          <a:p>
            <a:endParaRPr lang="de-DE" dirty="0"/>
          </a:p>
        </p:txBody>
      </p:sp>
      <p:sp>
        <p:nvSpPr>
          <p:cNvPr id="4" name="Foliennummernplatzhalter 3"/>
          <p:cNvSpPr>
            <a:spLocks noGrp="1"/>
          </p:cNvSpPr>
          <p:nvPr>
            <p:ph type="sldNum" sz="quarter" idx="10"/>
          </p:nvPr>
        </p:nvSpPr>
        <p:spPr/>
        <p:txBody>
          <a:bodyPr/>
          <a:lstStyle/>
          <a:p>
            <a:fld id="{A41183B2-CC1C-6B41-81A8-8BA30C943391}" type="slidenum">
              <a:rPr lang="de-DE" smtClean="0"/>
              <a:t>12</a:t>
            </a:fld>
            <a:endParaRPr lang="de-DE"/>
          </a:p>
        </p:txBody>
      </p:sp>
    </p:spTree>
    <p:extLst>
      <p:ext uri="{BB962C8B-B14F-4D97-AF65-F5344CB8AC3E}">
        <p14:creationId xmlns:p14="http://schemas.microsoft.com/office/powerpoint/2010/main" val="192029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1183B2-CC1C-6B41-81A8-8BA30C943391}" type="slidenum">
              <a:rPr lang="de-DE" smtClean="0"/>
              <a:t>13</a:t>
            </a:fld>
            <a:endParaRPr lang="de-DE"/>
          </a:p>
        </p:txBody>
      </p:sp>
    </p:spTree>
    <p:extLst>
      <p:ext uri="{BB962C8B-B14F-4D97-AF65-F5344CB8AC3E}">
        <p14:creationId xmlns:p14="http://schemas.microsoft.com/office/powerpoint/2010/main" val="3743371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1183B2-CC1C-6B41-81A8-8BA30C943391}" type="slidenum">
              <a:rPr lang="de-DE" smtClean="0"/>
              <a:t>14</a:t>
            </a:fld>
            <a:endParaRPr lang="de-DE"/>
          </a:p>
        </p:txBody>
      </p:sp>
    </p:spTree>
    <p:extLst>
      <p:ext uri="{BB962C8B-B14F-4D97-AF65-F5344CB8AC3E}">
        <p14:creationId xmlns:p14="http://schemas.microsoft.com/office/powerpoint/2010/main" val="3743371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41183B2-CC1C-6B41-81A8-8BA30C943391}" type="slidenum">
              <a:rPr lang="de-DE" smtClean="0"/>
              <a:t>15</a:t>
            </a:fld>
            <a:endParaRPr lang="de-DE"/>
          </a:p>
        </p:txBody>
      </p:sp>
    </p:spTree>
    <p:extLst>
      <p:ext uri="{BB962C8B-B14F-4D97-AF65-F5344CB8AC3E}">
        <p14:creationId xmlns:p14="http://schemas.microsoft.com/office/powerpoint/2010/main" val="3743371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41183B2-CC1C-6B41-81A8-8BA30C943391}" type="slidenum">
              <a:rPr lang="de-DE" smtClean="0"/>
              <a:t>16</a:t>
            </a:fld>
            <a:endParaRPr lang="de-DE"/>
          </a:p>
        </p:txBody>
      </p:sp>
    </p:spTree>
    <p:extLst>
      <p:ext uri="{BB962C8B-B14F-4D97-AF65-F5344CB8AC3E}">
        <p14:creationId xmlns:p14="http://schemas.microsoft.com/office/powerpoint/2010/main" val="688377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Ihr könnt die Lernteam-Sitzung</a:t>
            </a:r>
            <a:r>
              <a:rPr lang="de-DE" baseline="0" dirty="0"/>
              <a:t> in eurem Sitzungsplan bewegen.</a:t>
            </a:r>
          </a:p>
          <a:p>
            <a:r>
              <a:rPr lang="de-DE" baseline="0" dirty="0"/>
              <a:t>Erinnert die Studierenden daran, dass die Lernteam-Sitzung keine Präsenzsitzung ist und vom </a:t>
            </a:r>
            <a:r>
              <a:rPr lang="de-DE" baseline="0" dirty="0" err="1"/>
              <a:t>Lernteam</a:t>
            </a:r>
            <a:r>
              <a:rPr lang="de-DE" baseline="0" dirty="0"/>
              <a:t> selbst organisiert wird. </a:t>
            </a:r>
          </a:p>
          <a:p>
            <a:r>
              <a:rPr lang="de-DE" baseline="0" dirty="0"/>
              <a:t>Erfahrungsgemäß klappt es mit der selbstorganisierten Lernteam-Sitzung gut, wenn die Gruppen von der/dem Dozierenden die Zeit der regulären Seminarsitzung vorgeschlagen bekommen. </a:t>
            </a:r>
            <a:endParaRPr lang="de-DE" dirty="0"/>
          </a:p>
          <a:p>
            <a:endParaRPr lang="de-DE" baseline="0" dirty="0"/>
          </a:p>
        </p:txBody>
      </p:sp>
      <p:sp>
        <p:nvSpPr>
          <p:cNvPr id="4" name="Foliennummernplatzhalter 3"/>
          <p:cNvSpPr>
            <a:spLocks noGrp="1"/>
          </p:cNvSpPr>
          <p:nvPr>
            <p:ph type="sldNum" sz="quarter" idx="10"/>
          </p:nvPr>
        </p:nvSpPr>
        <p:spPr/>
        <p:txBody>
          <a:bodyPr/>
          <a:lstStyle/>
          <a:p>
            <a:fld id="{B276C3FC-E2C8-4694-8EA2-21013BF0DBB4}" type="slidenum">
              <a:rPr lang="de-DE" smtClean="0"/>
              <a:t>17</a:t>
            </a:fld>
            <a:endParaRPr lang="de-DE"/>
          </a:p>
        </p:txBody>
      </p:sp>
    </p:spTree>
    <p:extLst>
      <p:ext uri="{BB962C8B-B14F-4D97-AF65-F5344CB8AC3E}">
        <p14:creationId xmlns:p14="http://schemas.microsoft.com/office/powerpoint/2010/main" val="1010937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Bitte stellt euren Studierenden den Begleitkurs digital vor, z.B. indem ihr die zentralen Seiten und Elemente vorstellt. Erklärt den Studierenden bitte, wie sie mit dem Begleitkurs digital arbeiten können. </a:t>
            </a:r>
            <a:endParaRPr lang="de-DE" baseline="0" dirty="0"/>
          </a:p>
        </p:txBody>
      </p:sp>
      <p:sp>
        <p:nvSpPr>
          <p:cNvPr id="4" name="Foliennummernplatzhalter 3"/>
          <p:cNvSpPr>
            <a:spLocks noGrp="1"/>
          </p:cNvSpPr>
          <p:nvPr>
            <p:ph type="sldNum" sz="quarter" idx="10"/>
          </p:nvPr>
        </p:nvSpPr>
        <p:spPr/>
        <p:txBody>
          <a:bodyPr/>
          <a:lstStyle/>
          <a:p>
            <a:fld id="{B276C3FC-E2C8-4694-8EA2-21013BF0DBB4}" type="slidenum">
              <a:rPr lang="de-DE" smtClean="0"/>
              <a:t>18</a:t>
            </a:fld>
            <a:endParaRPr lang="de-DE"/>
          </a:p>
        </p:txBody>
      </p:sp>
    </p:spTree>
    <p:extLst>
      <p:ext uri="{BB962C8B-B14F-4D97-AF65-F5344CB8AC3E}">
        <p14:creationId xmlns:p14="http://schemas.microsoft.com/office/powerpoint/2010/main" val="917701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276C3FC-E2C8-4694-8EA2-21013BF0DBB4}" type="slidenum">
              <a:rPr lang="de-DE" smtClean="0"/>
              <a:t>19</a:t>
            </a:fld>
            <a:endParaRPr lang="de-DE"/>
          </a:p>
        </p:txBody>
      </p:sp>
    </p:spTree>
    <p:extLst>
      <p:ext uri="{BB962C8B-B14F-4D97-AF65-F5344CB8AC3E}">
        <p14:creationId xmlns:p14="http://schemas.microsoft.com/office/powerpoint/2010/main" val="1681457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41183B2-CC1C-6B41-81A8-8BA30C943391}" type="slidenum">
              <a:rPr lang="de-DE" smtClean="0"/>
              <a:t>20</a:t>
            </a:fld>
            <a:endParaRPr lang="de-DE"/>
          </a:p>
        </p:txBody>
      </p:sp>
    </p:spTree>
    <p:extLst>
      <p:ext uri="{BB962C8B-B14F-4D97-AF65-F5344CB8AC3E}">
        <p14:creationId xmlns:p14="http://schemas.microsoft.com/office/powerpoint/2010/main" val="418728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41183B2-CC1C-6B41-81A8-8BA30C943391}" type="slidenum">
              <a:rPr lang="de-DE" smtClean="0"/>
              <a:t>2</a:t>
            </a:fld>
            <a:endParaRPr lang="de-DE"/>
          </a:p>
        </p:txBody>
      </p:sp>
    </p:spTree>
    <p:extLst>
      <p:ext uri="{BB962C8B-B14F-4D97-AF65-F5344CB8AC3E}">
        <p14:creationId xmlns:p14="http://schemas.microsoft.com/office/powerpoint/2010/main" val="797961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1183B2-CC1C-6B41-81A8-8BA30C943391}" type="slidenum">
              <a:rPr lang="de-DE" smtClean="0"/>
              <a:t>23</a:t>
            </a:fld>
            <a:endParaRPr lang="de-DE"/>
          </a:p>
        </p:txBody>
      </p:sp>
    </p:spTree>
    <p:extLst>
      <p:ext uri="{BB962C8B-B14F-4D97-AF65-F5344CB8AC3E}">
        <p14:creationId xmlns:p14="http://schemas.microsoft.com/office/powerpoint/2010/main" val="794737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1183B2-CC1C-6B41-81A8-8BA30C943391}" type="slidenum">
              <a:rPr lang="de-DE" smtClean="0"/>
              <a:t>25</a:t>
            </a:fld>
            <a:endParaRPr lang="de-DE"/>
          </a:p>
        </p:txBody>
      </p:sp>
    </p:spTree>
    <p:extLst>
      <p:ext uri="{BB962C8B-B14F-4D97-AF65-F5344CB8AC3E}">
        <p14:creationId xmlns:p14="http://schemas.microsoft.com/office/powerpoint/2010/main" val="214558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E7CA5DA-7759-4F44-AD0C-41DB340FB78E}" type="slidenum">
              <a:rPr lang="de-DE" smtClean="0"/>
              <a:t>26</a:t>
            </a:fld>
            <a:endParaRPr lang="de-DE"/>
          </a:p>
        </p:txBody>
      </p:sp>
    </p:spTree>
    <p:extLst>
      <p:ext uri="{BB962C8B-B14F-4D97-AF65-F5344CB8AC3E}">
        <p14:creationId xmlns:p14="http://schemas.microsoft.com/office/powerpoint/2010/main" val="2608357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1183B2-CC1C-6B41-81A8-8BA30C943391}" type="slidenum">
              <a:rPr lang="de-DE" smtClean="0"/>
              <a:t>27</a:t>
            </a:fld>
            <a:endParaRPr lang="de-DE"/>
          </a:p>
        </p:txBody>
      </p:sp>
    </p:spTree>
    <p:extLst>
      <p:ext uri="{BB962C8B-B14F-4D97-AF65-F5344CB8AC3E}">
        <p14:creationId xmlns:p14="http://schemas.microsoft.com/office/powerpoint/2010/main" val="1046425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1183B2-CC1C-6B41-81A8-8BA30C943391}" type="slidenum">
              <a:rPr lang="de-DE" smtClean="0"/>
              <a:t>28</a:t>
            </a:fld>
            <a:endParaRPr lang="de-DE"/>
          </a:p>
        </p:txBody>
      </p:sp>
    </p:spTree>
    <p:extLst>
      <p:ext uri="{BB962C8B-B14F-4D97-AF65-F5344CB8AC3E}">
        <p14:creationId xmlns:p14="http://schemas.microsoft.com/office/powerpoint/2010/main" val="2204922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Möglichkeiten zur Lernteambildung: </a:t>
            </a:r>
          </a:p>
          <a:p>
            <a:r>
              <a:rPr lang="de-DE" dirty="0"/>
              <a:t>- Methode des Dozierenden (Lehramt, Interessen, Gemeinsamkeiten, Zufall…)</a:t>
            </a:r>
          </a:p>
          <a:p>
            <a:pPr marL="0" indent="0">
              <a:buFontTx/>
              <a:buNone/>
            </a:pPr>
            <a:r>
              <a:rPr lang="de-DE" dirty="0"/>
              <a:t>- Zusammensetzung nach Praktikumsorten (z.B. frühkindliche Bildung, offene Kinder- und Jugendarbeit, Nachhilfe, therapeutischer Bereich, Medien, Kultur, Sport) </a:t>
            </a:r>
            <a:r>
              <a:rPr lang="de-DE" dirty="0">
                <a:sym typeface="Wingdings" panose="05000000000000000000" pitchFamily="2" charset="2"/>
              </a:rPr>
              <a:t> Diese Zusammensetzung erfordert etwas mehr organisatorischen Aufwand, kann aber sehr gewinnbringend für die Studierenden sein, da sie inhaltlich zusammenarbeiten und sich unterstützen können, z.B. beim Leitfadeninterview, beim Austausch während des Praktikums oder auch zur Vorbereitung eines kurzen Impulsreferats. </a:t>
            </a:r>
            <a:endParaRPr lang="de-DE" dirty="0"/>
          </a:p>
        </p:txBody>
      </p:sp>
      <p:sp>
        <p:nvSpPr>
          <p:cNvPr id="4" name="Foliennummernplatzhalter 3"/>
          <p:cNvSpPr>
            <a:spLocks noGrp="1"/>
          </p:cNvSpPr>
          <p:nvPr>
            <p:ph type="sldNum" sz="quarter" idx="5"/>
          </p:nvPr>
        </p:nvSpPr>
        <p:spPr/>
        <p:txBody>
          <a:bodyPr/>
          <a:lstStyle/>
          <a:p>
            <a:fld id="{A41183B2-CC1C-6B41-81A8-8BA30C943391}" type="slidenum">
              <a:rPr lang="de-DE" smtClean="0"/>
              <a:t>29</a:t>
            </a:fld>
            <a:endParaRPr lang="de-DE"/>
          </a:p>
        </p:txBody>
      </p:sp>
    </p:spTree>
    <p:extLst>
      <p:ext uri="{BB962C8B-B14F-4D97-AF65-F5344CB8AC3E}">
        <p14:creationId xmlns:p14="http://schemas.microsoft.com/office/powerpoint/2010/main" val="2870562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41183B2-CC1C-6B41-81A8-8BA30C943391}" type="slidenum">
              <a:rPr lang="de-DE" smtClean="0"/>
              <a:t>30</a:t>
            </a:fld>
            <a:endParaRPr lang="de-DE"/>
          </a:p>
        </p:txBody>
      </p:sp>
    </p:spTree>
    <p:extLst>
      <p:ext uri="{BB962C8B-B14F-4D97-AF65-F5344CB8AC3E}">
        <p14:creationId xmlns:p14="http://schemas.microsoft.com/office/powerpoint/2010/main" val="795297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Grundlage für die Bildung der Lernteams nach Praktikumsorten und für die Arbeit in der nächsten Sitzung</a:t>
            </a:r>
          </a:p>
        </p:txBody>
      </p:sp>
      <p:sp>
        <p:nvSpPr>
          <p:cNvPr id="4" name="Foliennummernplatzhalter 3"/>
          <p:cNvSpPr>
            <a:spLocks noGrp="1"/>
          </p:cNvSpPr>
          <p:nvPr>
            <p:ph type="sldNum" sz="quarter" idx="10"/>
          </p:nvPr>
        </p:nvSpPr>
        <p:spPr/>
        <p:txBody>
          <a:bodyPr/>
          <a:lstStyle/>
          <a:p>
            <a:fld id="{A41183B2-CC1C-6B41-81A8-8BA30C943391}" type="slidenum">
              <a:rPr lang="de-DE" smtClean="0"/>
              <a:t>31</a:t>
            </a:fld>
            <a:endParaRPr lang="de-DE"/>
          </a:p>
        </p:txBody>
      </p:sp>
    </p:spTree>
    <p:extLst>
      <p:ext uri="{BB962C8B-B14F-4D97-AF65-F5344CB8AC3E}">
        <p14:creationId xmlns:p14="http://schemas.microsoft.com/office/powerpoint/2010/main" val="2345930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Fragen?</a:t>
            </a:r>
          </a:p>
        </p:txBody>
      </p:sp>
      <p:sp>
        <p:nvSpPr>
          <p:cNvPr id="4" name="Foliennummernplatzhalter 3"/>
          <p:cNvSpPr>
            <a:spLocks noGrp="1"/>
          </p:cNvSpPr>
          <p:nvPr>
            <p:ph type="sldNum" sz="quarter" idx="10"/>
          </p:nvPr>
        </p:nvSpPr>
        <p:spPr/>
        <p:txBody>
          <a:bodyPr/>
          <a:lstStyle/>
          <a:p>
            <a:fld id="{A41183B2-CC1C-6B41-81A8-8BA30C943391}" type="slidenum">
              <a:rPr lang="de-DE" smtClean="0"/>
              <a:t>32</a:t>
            </a:fld>
            <a:endParaRPr lang="de-DE"/>
          </a:p>
        </p:txBody>
      </p:sp>
    </p:spTree>
    <p:extLst>
      <p:ext uri="{BB962C8B-B14F-4D97-AF65-F5344CB8AC3E}">
        <p14:creationId xmlns:p14="http://schemas.microsoft.com/office/powerpoint/2010/main" val="306112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276C3FC-E2C8-4694-8EA2-21013BF0DBB4}" type="slidenum">
              <a:rPr lang="de-DE" smtClean="0"/>
              <a:t>33</a:t>
            </a:fld>
            <a:endParaRPr lang="de-DE"/>
          </a:p>
        </p:txBody>
      </p:sp>
    </p:spTree>
    <p:extLst>
      <p:ext uri="{BB962C8B-B14F-4D97-AF65-F5344CB8AC3E}">
        <p14:creationId xmlns:p14="http://schemas.microsoft.com/office/powerpoint/2010/main" val="245996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41183B2-CC1C-6B41-81A8-8BA30C943391}" type="slidenum">
              <a:rPr lang="de-DE" smtClean="0"/>
              <a:t>3</a:t>
            </a:fld>
            <a:endParaRPr lang="de-DE"/>
          </a:p>
        </p:txBody>
      </p:sp>
    </p:spTree>
    <p:extLst>
      <p:ext uri="{BB962C8B-B14F-4D97-AF65-F5344CB8AC3E}">
        <p14:creationId xmlns:p14="http://schemas.microsoft.com/office/powerpoint/2010/main" val="128948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pPr eaLnBrk="1" hangingPunct="1">
              <a:lnSpc>
                <a:spcPct val="130000"/>
              </a:lnSpc>
            </a:pPr>
            <a:endParaRPr lang="de-DE" sz="1300" dirty="0"/>
          </a:p>
          <a:p>
            <a:endParaRPr lang="de-DE" dirty="0"/>
          </a:p>
        </p:txBody>
      </p:sp>
      <p:sp>
        <p:nvSpPr>
          <p:cNvPr id="4" name="Foliennummernplatzhalter 3"/>
          <p:cNvSpPr>
            <a:spLocks noGrp="1"/>
          </p:cNvSpPr>
          <p:nvPr>
            <p:ph type="sldNum" sz="quarter" idx="10"/>
          </p:nvPr>
        </p:nvSpPr>
        <p:spPr/>
        <p:txBody>
          <a:bodyPr/>
          <a:lstStyle/>
          <a:p>
            <a:fld id="{AEA09887-438C-7149-B079-6A3D2F159E7E}" type="slidenum">
              <a:rPr lang="de-DE" smtClean="0"/>
              <a:t>4</a:t>
            </a:fld>
            <a:endParaRPr lang="de-DE"/>
          </a:p>
        </p:txBody>
      </p:sp>
    </p:spTree>
    <p:extLst>
      <p:ext uri="{BB962C8B-B14F-4D97-AF65-F5344CB8AC3E}">
        <p14:creationId xmlns:p14="http://schemas.microsoft.com/office/powerpoint/2010/main" val="18006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41183B2-CC1C-6B41-81A8-8BA30C943391}" type="slidenum">
              <a:rPr lang="de-DE" smtClean="0"/>
              <a:t>6</a:t>
            </a:fld>
            <a:endParaRPr lang="de-DE"/>
          </a:p>
        </p:txBody>
      </p:sp>
    </p:spTree>
    <p:extLst>
      <p:ext uri="{BB962C8B-B14F-4D97-AF65-F5344CB8AC3E}">
        <p14:creationId xmlns:p14="http://schemas.microsoft.com/office/powerpoint/2010/main" val="374337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LZV: Lehramtszugangsverordnung</a:t>
            </a:r>
          </a:p>
        </p:txBody>
      </p:sp>
      <p:sp>
        <p:nvSpPr>
          <p:cNvPr id="4" name="Foliennummernplatzhalter 3"/>
          <p:cNvSpPr>
            <a:spLocks noGrp="1"/>
          </p:cNvSpPr>
          <p:nvPr>
            <p:ph type="sldNum" sz="quarter" idx="10"/>
          </p:nvPr>
        </p:nvSpPr>
        <p:spPr/>
        <p:txBody>
          <a:bodyPr/>
          <a:lstStyle/>
          <a:p>
            <a:fld id="{A41183B2-CC1C-6B41-81A8-8BA30C943391}" type="slidenum">
              <a:rPr lang="de-DE" smtClean="0"/>
              <a:t>7</a:t>
            </a:fld>
            <a:endParaRPr lang="de-DE"/>
          </a:p>
        </p:txBody>
      </p:sp>
    </p:spTree>
    <p:extLst>
      <p:ext uri="{BB962C8B-B14F-4D97-AF65-F5344CB8AC3E}">
        <p14:creationId xmlns:p14="http://schemas.microsoft.com/office/powerpoint/2010/main" val="374337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MAP = Modulabschlussprüfung</a:t>
            </a:r>
          </a:p>
        </p:txBody>
      </p:sp>
      <p:sp>
        <p:nvSpPr>
          <p:cNvPr id="4" name="Foliennummernplatzhalter 3"/>
          <p:cNvSpPr>
            <a:spLocks noGrp="1"/>
          </p:cNvSpPr>
          <p:nvPr>
            <p:ph type="sldNum" sz="quarter" idx="10"/>
          </p:nvPr>
        </p:nvSpPr>
        <p:spPr/>
        <p:txBody>
          <a:bodyPr/>
          <a:lstStyle/>
          <a:p>
            <a:fld id="{A41183B2-CC1C-6B41-81A8-8BA30C943391}" type="slidenum">
              <a:rPr lang="de-DE" smtClean="0"/>
              <a:t>8</a:t>
            </a:fld>
            <a:endParaRPr lang="de-DE"/>
          </a:p>
        </p:txBody>
      </p:sp>
    </p:spTree>
    <p:extLst>
      <p:ext uri="{BB962C8B-B14F-4D97-AF65-F5344CB8AC3E}">
        <p14:creationId xmlns:p14="http://schemas.microsoft.com/office/powerpoint/2010/main" val="3942330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A41183B2-CC1C-6B41-81A8-8BA30C943391}" type="slidenum">
              <a:rPr lang="de-DE" smtClean="0"/>
              <a:t>9</a:t>
            </a:fld>
            <a:endParaRPr lang="de-DE"/>
          </a:p>
        </p:txBody>
      </p:sp>
    </p:spTree>
    <p:extLst>
      <p:ext uri="{BB962C8B-B14F-4D97-AF65-F5344CB8AC3E}">
        <p14:creationId xmlns:p14="http://schemas.microsoft.com/office/powerpoint/2010/main" val="1752089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1183B2-CC1C-6B41-81A8-8BA30C943391}" type="slidenum">
              <a:rPr lang="de-DE" smtClean="0"/>
              <a:t>10</a:t>
            </a:fld>
            <a:endParaRPr lang="de-DE"/>
          </a:p>
        </p:txBody>
      </p:sp>
    </p:spTree>
    <p:extLst>
      <p:ext uri="{BB962C8B-B14F-4D97-AF65-F5344CB8AC3E}">
        <p14:creationId xmlns:p14="http://schemas.microsoft.com/office/powerpoint/2010/main" val="3743371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57200" y="3400954"/>
            <a:ext cx="7772400" cy="1059725"/>
          </a:xfrm>
        </p:spPr>
        <p:txBody>
          <a:bodyPr>
            <a:normAutofit/>
          </a:bodyPr>
          <a:lstStyle>
            <a:lvl1pPr algn="l">
              <a:defRPr sz="4000" b="1" i="0">
                <a:latin typeface="Open Sans Semibold" charset="0"/>
                <a:ea typeface="Open Sans Semibold" charset="0"/>
                <a:cs typeface="Open Sans Semibold" charset="0"/>
              </a:defRPr>
            </a:lvl1pPr>
          </a:lstStyle>
          <a:p>
            <a:r>
              <a:rPr lang="de-DE" dirty="0"/>
              <a:t>Mastertitelformat bearbeiten</a:t>
            </a:r>
          </a:p>
        </p:txBody>
      </p:sp>
      <p:sp>
        <p:nvSpPr>
          <p:cNvPr id="3" name="Untertitel 2"/>
          <p:cNvSpPr>
            <a:spLocks noGrp="1"/>
          </p:cNvSpPr>
          <p:nvPr>
            <p:ph type="subTitle" idx="1"/>
          </p:nvPr>
        </p:nvSpPr>
        <p:spPr>
          <a:xfrm>
            <a:off x="457200" y="4470680"/>
            <a:ext cx="7183009" cy="898454"/>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a:xfrm>
            <a:off x="457200" y="6356350"/>
            <a:ext cx="782834" cy="365125"/>
          </a:xfrm>
          <a:prstGeom prst="rect">
            <a:avLst/>
          </a:prstGeom>
        </p:spPr>
        <p:txBody>
          <a:bodyPr/>
          <a:lstStyle>
            <a:lvl1pPr>
              <a:defRPr sz="1050" b="0" i="0">
                <a:latin typeface="Open Sans" charset="0"/>
                <a:ea typeface="Open Sans" charset="0"/>
                <a:cs typeface="Open Sans" charset="0"/>
              </a:defRPr>
            </a:lvl1pPr>
          </a:lstStyle>
          <a:p>
            <a:fld id="{E9C6DCA1-F322-9B41-9291-2255B3993327}" type="datetimeFigureOut">
              <a:rPr lang="de-DE" smtClean="0"/>
              <a:pPr/>
              <a:t>07.09.2023</a:t>
            </a:fld>
            <a:endParaRPr lang="de-DE" dirty="0"/>
          </a:p>
        </p:txBody>
      </p:sp>
      <p:sp>
        <p:nvSpPr>
          <p:cNvPr id="5" name="Fußzeilenplatzhalter 4"/>
          <p:cNvSpPr>
            <a:spLocks noGrp="1"/>
          </p:cNvSpPr>
          <p:nvPr>
            <p:ph type="ftr" sz="quarter" idx="11"/>
          </p:nvPr>
        </p:nvSpPr>
        <p:spPr>
          <a:xfrm>
            <a:off x="1240034" y="6356350"/>
            <a:ext cx="3735089" cy="365125"/>
          </a:xfrm>
          <a:prstGeom prst="rect">
            <a:avLst/>
          </a:prstGeom>
        </p:spPr>
        <p:txBody>
          <a:bodyPr/>
          <a:lstStyle>
            <a:lvl1pPr algn="l">
              <a:defRPr sz="1050" b="0" i="0">
                <a:latin typeface="Open Sans" charset="0"/>
                <a:ea typeface="Open Sans" charset="0"/>
                <a:cs typeface="Open Sans" charset="0"/>
              </a:defRPr>
            </a:lvl1pPr>
          </a:lstStyle>
          <a:p>
            <a:r>
              <a:rPr lang="de-DE" dirty="0"/>
              <a:t>Zentrum für </a:t>
            </a:r>
            <a:r>
              <a:rPr lang="de-DE" dirty="0" err="1"/>
              <a:t>LehrerInnenbildung</a:t>
            </a:r>
            <a:r>
              <a:rPr lang="de-DE" dirty="0"/>
              <a:t> | Universität zu Köln</a:t>
            </a:r>
          </a:p>
        </p:txBody>
      </p:sp>
      <p:pic>
        <p:nvPicPr>
          <p:cNvPr id="7" name="Bild 6" descr="ZfL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444500"/>
            <a:ext cx="2595880" cy="2263849"/>
          </a:xfrm>
          <a:prstGeom prst="rect">
            <a:avLst/>
          </a:prstGeom>
        </p:spPr>
      </p:pic>
      <p:pic>
        <p:nvPicPr>
          <p:cNvPr id="9" name="Bild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748" y="444500"/>
            <a:ext cx="1402052" cy="711534"/>
          </a:xfrm>
          <a:prstGeom prst="rect">
            <a:avLst/>
          </a:prstGeom>
        </p:spPr>
      </p:pic>
    </p:spTree>
    <p:extLst>
      <p:ext uri="{BB962C8B-B14F-4D97-AF65-F5344CB8AC3E}">
        <p14:creationId xmlns:p14="http://schemas.microsoft.com/office/powerpoint/2010/main" val="2076911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lie 1 und 2 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8617" y="274638"/>
            <a:ext cx="6491584" cy="1143000"/>
          </a:xfrm>
        </p:spPr>
        <p:txBody>
          <a:bodyPr>
            <a:noAutofit/>
          </a:bodyPr>
          <a:lstStyle>
            <a:lvl1pPr algn="l">
              <a:defRPr sz="3600" baseline="0"/>
            </a:lvl1pPr>
          </a:lstStyle>
          <a:p>
            <a:r>
              <a:rPr lang="de-DE" dirty="0"/>
              <a:t>Folie mit 1+2 Blöcke</a:t>
            </a:r>
          </a:p>
        </p:txBody>
      </p:sp>
      <p:sp>
        <p:nvSpPr>
          <p:cNvPr id="3" name="Inhaltsplatzhalter 2"/>
          <p:cNvSpPr>
            <a:spLocks noGrp="1"/>
          </p:cNvSpPr>
          <p:nvPr>
            <p:ph sz="half" idx="1"/>
          </p:nvPr>
        </p:nvSpPr>
        <p:spPr>
          <a:xfrm>
            <a:off x="848616" y="1600200"/>
            <a:ext cx="3040041" cy="4318819"/>
          </a:xfrm>
          <a:solidFill>
            <a:srgbClr val="437894">
              <a:alpha val="20000"/>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pic>
        <p:nvPicPr>
          <p:cNvPr id="9" name="Bild 8" descr="ZfL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157" y="208556"/>
            <a:ext cx="1310640" cy="1143000"/>
          </a:xfrm>
          <a:prstGeom prst="rect">
            <a:avLst/>
          </a:prstGeom>
        </p:spPr>
      </p:pic>
      <p:pic>
        <p:nvPicPr>
          <p:cNvPr id="11" name="Bild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156" y="6063411"/>
            <a:ext cx="1192849" cy="605365"/>
          </a:xfrm>
          <a:prstGeom prst="rect">
            <a:avLst/>
          </a:prstGeom>
        </p:spPr>
      </p:pic>
      <p:sp>
        <p:nvSpPr>
          <p:cNvPr id="10" name="Rechteck 9"/>
          <p:cNvSpPr/>
          <p:nvPr userDrawn="1"/>
        </p:nvSpPr>
        <p:spPr>
          <a:xfrm>
            <a:off x="460243" y="274638"/>
            <a:ext cx="388374" cy="1143000"/>
          </a:xfrm>
          <a:prstGeom prst="rect">
            <a:avLst/>
          </a:prstGeom>
          <a:solidFill>
            <a:srgbClr val="4579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Inhaltsplatzhalter 2"/>
          <p:cNvSpPr>
            <a:spLocks noGrp="1"/>
          </p:cNvSpPr>
          <p:nvPr>
            <p:ph sz="half" idx="13"/>
          </p:nvPr>
        </p:nvSpPr>
        <p:spPr>
          <a:xfrm>
            <a:off x="4065639" y="1600200"/>
            <a:ext cx="1656735" cy="4318819"/>
          </a:xfrm>
          <a:solidFill>
            <a:srgbClr val="437894">
              <a:alpha val="20000"/>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sp>
        <p:nvSpPr>
          <p:cNvPr id="14" name="Inhaltsplatzhalter 2"/>
          <p:cNvSpPr>
            <a:spLocks noGrp="1"/>
          </p:cNvSpPr>
          <p:nvPr>
            <p:ph sz="half" idx="14"/>
          </p:nvPr>
        </p:nvSpPr>
        <p:spPr>
          <a:xfrm>
            <a:off x="5899355" y="1600199"/>
            <a:ext cx="1656735" cy="4318819"/>
          </a:xfrm>
          <a:solidFill>
            <a:srgbClr val="437894">
              <a:alpha val="20000"/>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sp>
        <p:nvSpPr>
          <p:cNvPr id="16" name="Fußzeilenplatzhalter 4"/>
          <p:cNvSpPr>
            <a:spLocks noGrp="1"/>
          </p:cNvSpPr>
          <p:nvPr>
            <p:ph type="ftr" sz="quarter" idx="11"/>
          </p:nvPr>
        </p:nvSpPr>
        <p:spPr>
          <a:xfrm>
            <a:off x="1240034" y="6356350"/>
            <a:ext cx="3735089" cy="365125"/>
          </a:xfrm>
          <a:prstGeom prst="rect">
            <a:avLst/>
          </a:prstGeom>
        </p:spPr>
        <p:txBody>
          <a:bodyPr/>
          <a:lstStyle>
            <a:lvl1pPr algn="l">
              <a:defRPr sz="1050" b="0" i="0">
                <a:latin typeface="Open Sans" charset="0"/>
                <a:ea typeface="Open Sans" charset="0"/>
                <a:cs typeface="Open Sans" charset="0"/>
              </a:defRPr>
            </a:lvl1pPr>
          </a:lstStyle>
          <a:p>
            <a:r>
              <a:rPr lang="de-DE" dirty="0"/>
              <a:t>Zentrum für </a:t>
            </a:r>
            <a:r>
              <a:rPr lang="de-DE" dirty="0" err="1"/>
              <a:t>LehrerInnenbildung</a:t>
            </a:r>
            <a:r>
              <a:rPr lang="de-DE" dirty="0"/>
              <a:t> | Universität zu Köln</a:t>
            </a:r>
          </a:p>
        </p:txBody>
      </p:sp>
      <p:sp>
        <p:nvSpPr>
          <p:cNvPr id="17" name="Datumsplatzhalter 3"/>
          <p:cNvSpPr>
            <a:spLocks noGrp="1"/>
          </p:cNvSpPr>
          <p:nvPr>
            <p:ph type="dt" sz="half" idx="10"/>
          </p:nvPr>
        </p:nvSpPr>
        <p:spPr>
          <a:xfrm>
            <a:off x="457200" y="6356350"/>
            <a:ext cx="782834" cy="365125"/>
          </a:xfrm>
          <a:prstGeom prst="rect">
            <a:avLst/>
          </a:prstGeom>
        </p:spPr>
        <p:txBody>
          <a:bodyPr/>
          <a:lstStyle>
            <a:lvl1pPr>
              <a:defRPr sz="1050"/>
            </a:lvl1pPr>
          </a:lstStyle>
          <a:p>
            <a:fld id="{E9C6DCA1-F322-9B41-9291-2255B3993327}" type="datetimeFigureOut">
              <a:rPr lang="de-DE" smtClean="0"/>
              <a:pPr/>
              <a:t>07.09.2023</a:t>
            </a:fld>
            <a:endParaRPr lang="de-DE" dirty="0"/>
          </a:p>
        </p:txBody>
      </p:sp>
    </p:spTree>
    <p:extLst>
      <p:ext uri="{BB962C8B-B14F-4D97-AF65-F5344CB8AC3E}">
        <p14:creationId xmlns:p14="http://schemas.microsoft.com/office/powerpoint/2010/main" val="44925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lie 4 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8617" y="274638"/>
            <a:ext cx="6491584" cy="1143000"/>
          </a:xfrm>
        </p:spPr>
        <p:txBody>
          <a:bodyPr>
            <a:noAutofit/>
          </a:bodyPr>
          <a:lstStyle>
            <a:lvl1pPr algn="l">
              <a:defRPr sz="3600" baseline="0"/>
            </a:lvl1pPr>
          </a:lstStyle>
          <a:p>
            <a:r>
              <a:rPr lang="de-DE" dirty="0"/>
              <a:t>Folie mit 4 Blöcken</a:t>
            </a:r>
          </a:p>
        </p:txBody>
      </p:sp>
      <p:sp>
        <p:nvSpPr>
          <p:cNvPr id="3" name="Inhaltsplatzhalter 2"/>
          <p:cNvSpPr>
            <a:spLocks noGrp="1"/>
          </p:cNvSpPr>
          <p:nvPr>
            <p:ph sz="half" idx="1"/>
          </p:nvPr>
        </p:nvSpPr>
        <p:spPr>
          <a:xfrm>
            <a:off x="848617" y="1548073"/>
            <a:ext cx="1656735" cy="4318819"/>
          </a:xfrm>
          <a:solidFill>
            <a:srgbClr val="437894">
              <a:alpha val="20000"/>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pic>
        <p:nvPicPr>
          <p:cNvPr id="9" name="Bild 8" descr="ZfL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157" y="208556"/>
            <a:ext cx="1310640" cy="1143000"/>
          </a:xfrm>
          <a:prstGeom prst="rect">
            <a:avLst/>
          </a:prstGeom>
        </p:spPr>
      </p:pic>
      <p:pic>
        <p:nvPicPr>
          <p:cNvPr id="11" name="Bild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156" y="6063411"/>
            <a:ext cx="1192849" cy="605365"/>
          </a:xfrm>
          <a:prstGeom prst="rect">
            <a:avLst/>
          </a:prstGeom>
        </p:spPr>
      </p:pic>
      <p:sp>
        <p:nvSpPr>
          <p:cNvPr id="10" name="Rechteck 9"/>
          <p:cNvSpPr/>
          <p:nvPr userDrawn="1"/>
        </p:nvSpPr>
        <p:spPr>
          <a:xfrm>
            <a:off x="460243" y="274638"/>
            <a:ext cx="388374" cy="1143000"/>
          </a:xfrm>
          <a:prstGeom prst="rect">
            <a:avLst/>
          </a:prstGeom>
          <a:solidFill>
            <a:srgbClr val="4579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Inhaltsplatzhalter 2"/>
          <p:cNvSpPr>
            <a:spLocks noGrp="1"/>
          </p:cNvSpPr>
          <p:nvPr>
            <p:ph sz="half" idx="12"/>
          </p:nvPr>
        </p:nvSpPr>
        <p:spPr>
          <a:xfrm>
            <a:off x="2652836" y="1548073"/>
            <a:ext cx="1656735" cy="4318819"/>
          </a:xfrm>
          <a:solidFill>
            <a:srgbClr val="437894">
              <a:alpha val="20000"/>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sp>
        <p:nvSpPr>
          <p:cNvPr id="13" name="Inhaltsplatzhalter 2"/>
          <p:cNvSpPr>
            <a:spLocks noGrp="1"/>
          </p:cNvSpPr>
          <p:nvPr>
            <p:ph sz="half" idx="13"/>
          </p:nvPr>
        </p:nvSpPr>
        <p:spPr>
          <a:xfrm>
            <a:off x="4457056" y="1548073"/>
            <a:ext cx="1656735" cy="4318819"/>
          </a:xfrm>
          <a:solidFill>
            <a:srgbClr val="437894">
              <a:alpha val="20000"/>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sp>
        <p:nvSpPr>
          <p:cNvPr id="14" name="Inhaltsplatzhalter 2"/>
          <p:cNvSpPr>
            <a:spLocks noGrp="1"/>
          </p:cNvSpPr>
          <p:nvPr>
            <p:ph sz="half" idx="14"/>
          </p:nvPr>
        </p:nvSpPr>
        <p:spPr>
          <a:xfrm>
            <a:off x="6290772" y="1548072"/>
            <a:ext cx="1656735" cy="4318819"/>
          </a:xfrm>
          <a:solidFill>
            <a:srgbClr val="437894">
              <a:alpha val="20000"/>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sp>
        <p:nvSpPr>
          <p:cNvPr id="18" name="Fußzeilenplatzhalter 4"/>
          <p:cNvSpPr>
            <a:spLocks noGrp="1"/>
          </p:cNvSpPr>
          <p:nvPr>
            <p:ph type="ftr" sz="quarter" idx="11"/>
          </p:nvPr>
        </p:nvSpPr>
        <p:spPr>
          <a:xfrm>
            <a:off x="1240034" y="6356350"/>
            <a:ext cx="3735089" cy="365125"/>
          </a:xfrm>
          <a:prstGeom prst="rect">
            <a:avLst/>
          </a:prstGeom>
        </p:spPr>
        <p:txBody>
          <a:bodyPr/>
          <a:lstStyle>
            <a:lvl1pPr algn="l">
              <a:defRPr sz="1050" b="0" i="0">
                <a:latin typeface="Open Sans" charset="0"/>
                <a:ea typeface="Open Sans" charset="0"/>
                <a:cs typeface="Open Sans" charset="0"/>
              </a:defRPr>
            </a:lvl1pPr>
          </a:lstStyle>
          <a:p>
            <a:r>
              <a:rPr lang="de-DE" dirty="0"/>
              <a:t>Zentrum für </a:t>
            </a:r>
            <a:r>
              <a:rPr lang="de-DE" dirty="0" err="1"/>
              <a:t>LehrerInnenbildung</a:t>
            </a:r>
            <a:r>
              <a:rPr lang="de-DE" dirty="0"/>
              <a:t> | Universität zu Köln</a:t>
            </a:r>
          </a:p>
        </p:txBody>
      </p:sp>
      <p:sp>
        <p:nvSpPr>
          <p:cNvPr id="19" name="Datumsplatzhalter 3"/>
          <p:cNvSpPr>
            <a:spLocks noGrp="1"/>
          </p:cNvSpPr>
          <p:nvPr>
            <p:ph type="dt" sz="half" idx="10"/>
          </p:nvPr>
        </p:nvSpPr>
        <p:spPr>
          <a:xfrm>
            <a:off x="457200" y="6356350"/>
            <a:ext cx="782834" cy="365125"/>
          </a:xfrm>
          <a:prstGeom prst="rect">
            <a:avLst/>
          </a:prstGeom>
        </p:spPr>
        <p:txBody>
          <a:bodyPr/>
          <a:lstStyle>
            <a:lvl1pPr>
              <a:defRPr sz="1050"/>
            </a:lvl1pPr>
          </a:lstStyle>
          <a:p>
            <a:fld id="{E9C6DCA1-F322-9B41-9291-2255B3993327}" type="datetimeFigureOut">
              <a:rPr lang="de-DE" smtClean="0"/>
              <a:pPr/>
              <a:t>07.09.2023</a:t>
            </a:fld>
            <a:endParaRPr lang="de-DE" dirty="0"/>
          </a:p>
        </p:txBody>
      </p:sp>
    </p:spTree>
    <p:extLst>
      <p:ext uri="{BB962C8B-B14F-4D97-AF65-F5344CB8AC3E}">
        <p14:creationId xmlns:p14="http://schemas.microsoft.com/office/powerpoint/2010/main" val="253982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lie 4 Fe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8617" y="274638"/>
            <a:ext cx="6491584" cy="1143000"/>
          </a:xfrm>
        </p:spPr>
        <p:txBody>
          <a:bodyPr>
            <a:noAutofit/>
          </a:bodyPr>
          <a:lstStyle>
            <a:lvl1pPr algn="l">
              <a:defRPr sz="3600" baseline="0"/>
            </a:lvl1pPr>
          </a:lstStyle>
          <a:p>
            <a:r>
              <a:rPr lang="de-DE" dirty="0"/>
              <a:t>Folie mit 4 Feldern</a:t>
            </a:r>
          </a:p>
        </p:txBody>
      </p:sp>
      <p:sp>
        <p:nvSpPr>
          <p:cNvPr id="3" name="Inhaltsplatzhalter 2"/>
          <p:cNvSpPr>
            <a:spLocks noGrp="1"/>
          </p:cNvSpPr>
          <p:nvPr>
            <p:ph sz="half" idx="1"/>
          </p:nvPr>
        </p:nvSpPr>
        <p:spPr>
          <a:xfrm>
            <a:off x="809288" y="1600200"/>
            <a:ext cx="3431458" cy="2004717"/>
          </a:xfrm>
          <a:solidFill>
            <a:srgbClr val="437894">
              <a:alpha val="20000"/>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pic>
        <p:nvPicPr>
          <p:cNvPr id="9" name="Bild 8" descr="ZfL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157" y="208556"/>
            <a:ext cx="1310640" cy="1143000"/>
          </a:xfrm>
          <a:prstGeom prst="rect">
            <a:avLst/>
          </a:prstGeom>
        </p:spPr>
      </p:pic>
      <p:pic>
        <p:nvPicPr>
          <p:cNvPr id="11" name="Bild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156" y="6063411"/>
            <a:ext cx="1192849" cy="605365"/>
          </a:xfrm>
          <a:prstGeom prst="rect">
            <a:avLst/>
          </a:prstGeom>
        </p:spPr>
      </p:pic>
      <p:sp>
        <p:nvSpPr>
          <p:cNvPr id="10" name="Rechteck 9"/>
          <p:cNvSpPr/>
          <p:nvPr userDrawn="1"/>
        </p:nvSpPr>
        <p:spPr>
          <a:xfrm>
            <a:off x="460243" y="274638"/>
            <a:ext cx="388374" cy="1143000"/>
          </a:xfrm>
          <a:prstGeom prst="rect">
            <a:avLst/>
          </a:prstGeom>
          <a:solidFill>
            <a:srgbClr val="4579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Inhaltsplatzhalter 2"/>
          <p:cNvSpPr>
            <a:spLocks noGrp="1"/>
          </p:cNvSpPr>
          <p:nvPr>
            <p:ph sz="half" idx="18"/>
          </p:nvPr>
        </p:nvSpPr>
        <p:spPr>
          <a:xfrm>
            <a:off x="4446497" y="1600198"/>
            <a:ext cx="3431458" cy="2004717"/>
          </a:xfrm>
          <a:solidFill>
            <a:srgbClr val="437894">
              <a:alpha val="20000"/>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sp>
        <p:nvSpPr>
          <p:cNvPr id="18" name="Inhaltsplatzhalter 2"/>
          <p:cNvSpPr>
            <a:spLocks noGrp="1"/>
          </p:cNvSpPr>
          <p:nvPr>
            <p:ph sz="half" idx="19"/>
          </p:nvPr>
        </p:nvSpPr>
        <p:spPr>
          <a:xfrm>
            <a:off x="809288" y="3787479"/>
            <a:ext cx="3431458" cy="2004717"/>
          </a:xfrm>
          <a:solidFill>
            <a:srgbClr val="437894">
              <a:alpha val="20000"/>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sp>
        <p:nvSpPr>
          <p:cNvPr id="19" name="Inhaltsplatzhalter 2"/>
          <p:cNvSpPr>
            <a:spLocks noGrp="1"/>
          </p:cNvSpPr>
          <p:nvPr>
            <p:ph sz="half" idx="20"/>
          </p:nvPr>
        </p:nvSpPr>
        <p:spPr>
          <a:xfrm>
            <a:off x="4446497" y="3787475"/>
            <a:ext cx="3431458" cy="2004717"/>
          </a:xfrm>
          <a:solidFill>
            <a:srgbClr val="437894">
              <a:alpha val="20000"/>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sp>
        <p:nvSpPr>
          <p:cNvPr id="21" name="Fußzeilenplatzhalter 4"/>
          <p:cNvSpPr>
            <a:spLocks noGrp="1"/>
          </p:cNvSpPr>
          <p:nvPr>
            <p:ph type="ftr" sz="quarter" idx="11"/>
          </p:nvPr>
        </p:nvSpPr>
        <p:spPr>
          <a:xfrm>
            <a:off x="1240034" y="6356350"/>
            <a:ext cx="3735089" cy="365125"/>
          </a:xfrm>
          <a:prstGeom prst="rect">
            <a:avLst/>
          </a:prstGeom>
        </p:spPr>
        <p:txBody>
          <a:bodyPr/>
          <a:lstStyle>
            <a:lvl1pPr algn="l">
              <a:defRPr sz="1050" b="0" i="0">
                <a:latin typeface="Open Sans" charset="0"/>
                <a:ea typeface="Open Sans" charset="0"/>
                <a:cs typeface="Open Sans" charset="0"/>
              </a:defRPr>
            </a:lvl1pPr>
          </a:lstStyle>
          <a:p>
            <a:r>
              <a:rPr lang="de-DE" dirty="0"/>
              <a:t>Zentrum für </a:t>
            </a:r>
            <a:r>
              <a:rPr lang="de-DE" dirty="0" err="1"/>
              <a:t>LehrerInnenbildung</a:t>
            </a:r>
            <a:r>
              <a:rPr lang="de-DE" dirty="0"/>
              <a:t> | Universität zu Köln</a:t>
            </a:r>
          </a:p>
        </p:txBody>
      </p:sp>
      <p:sp>
        <p:nvSpPr>
          <p:cNvPr id="22" name="Datumsplatzhalter 3"/>
          <p:cNvSpPr>
            <a:spLocks noGrp="1"/>
          </p:cNvSpPr>
          <p:nvPr>
            <p:ph type="dt" sz="half" idx="10"/>
          </p:nvPr>
        </p:nvSpPr>
        <p:spPr>
          <a:xfrm>
            <a:off x="457200" y="6356350"/>
            <a:ext cx="782834" cy="365125"/>
          </a:xfrm>
          <a:prstGeom prst="rect">
            <a:avLst/>
          </a:prstGeom>
        </p:spPr>
        <p:txBody>
          <a:bodyPr/>
          <a:lstStyle>
            <a:lvl1pPr>
              <a:defRPr sz="1050"/>
            </a:lvl1pPr>
          </a:lstStyle>
          <a:p>
            <a:fld id="{E9C6DCA1-F322-9B41-9291-2255B3993327}" type="datetimeFigureOut">
              <a:rPr lang="de-DE" smtClean="0"/>
              <a:pPr/>
              <a:t>07.09.2023</a:t>
            </a:fld>
            <a:endParaRPr lang="de-DE" dirty="0"/>
          </a:p>
        </p:txBody>
      </p:sp>
    </p:spTree>
    <p:extLst>
      <p:ext uri="{BB962C8B-B14F-4D97-AF65-F5344CB8AC3E}">
        <p14:creationId xmlns:p14="http://schemas.microsoft.com/office/powerpoint/2010/main" val="1007029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lie 4 Felder bu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8617" y="274638"/>
            <a:ext cx="6491584" cy="1143000"/>
          </a:xfrm>
        </p:spPr>
        <p:txBody>
          <a:bodyPr>
            <a:noAutofit/>
          </a:bodyPr>
          <a:lstStyle>
            <a:lvl1pPr algn="l">
              <a:defRPr sz="3600" baseline="0"/>
            </a:lvl1pPr>
          </a:lstStyle>
          <a:p>
            <a:r>
              <a:rPr lang="de-DE" dirty="0"/>
              <a:t>Folie mit 4 Feldern bunt</a:t>
            </a:r>
          </a:p>
        </p:txBody>
      </p:sp>
      <p:sp>
        <p:nvSpPr>
          <p:cNvPr id="3" name="Inhaltsplatzhalter 2"/>
          <p:cNvSpPr>
            <a:spLocks noGrp="1"/>
          </p:cNvSpPr>
          <p:nvPr>
            <p:ph sz="half" idx="1"/>
          </p:nvPr>
        </p:nvSpPr>
        <p:spPr>
          <a:xfrm>
            <a:off x="848617" y="1611484"/>
            <a:ext cx="3431458" cy="2004717"/>
          </a:xfrm>
          <a:solidFill>
            <a:srgbClr val="F0A92C">
              <a:alpha val="29804"/>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pic>
        <p:nvPicPr>
          <p:cNvPr id="9" name="Bild 8" descr="ZfL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157" y="208556"/>
            <a:ext cx="1310640" cy="1143000"/>
          </a:xfrm>
          <a:prstGeom prst="rect">
            <a:avLst/>
          </a:prstGeom>
        </p:spPr>
      </p:pic>
      <p:pic>
        <p:nvPicPr>
          <p:cNvPr id="11" name="Bild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156" y="6063411"/>
            <a:ext cx="1192849" cy="605365"/>
          </a:xfrm>
          <a:prstGeom prst="rect">
            <a:avLst/>
          </a:prstGeom>
        </p:spPr>
      </p:pic>
      <p:sp>
        <p:nvSpPr>
          <p:cNvPr id="10" name="Rechteck 9"/>
          <p:cNvSpPr/>
          <p:nvPr userDrawn="1"/>
        </p:nvSpPr>
        <p:spPr>
          <a:xfrm>
            <a:off x="460243" y="274638"/>
            <a:ext cx="388374" cy="1143000"/>
          </a:xfrm>
          <a:prstGeom prst="rect">
            <a:avLst/>
          </a:prstGeom>
          <a:solidFill>
            <a:srgbClr val="4579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Inhaltsplatzhalter 2"/>
          <p:cNvSpPr>
            <a:spLocks noGrp="1"/>
          </p:cNvSpPr>
          <p:nvPr>
            <p:ph sz="half" idx="18"/>
          </p:nvPr>
        </p:nvSpPr>
        <p:spPr>
          <a:xfrm>
            <a:off x="4485826" y="1611482"/>
            <a:ext cx="3431458" cy="2004717"/>
          </a:xfrm>
          <a:solidFill>
            <a:srgbClr val="159BCA">
              <a:alpha val="29804"/>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sp>
        <p:nvSpPr>
          <p:cNvPr id="18" name="Inhaltsplatzhalter 2"/>
          <p:cNvSpPr>
            <a:spLocks noGrp="1"/>
          </p:cNvSpPr>
          <p:nvPr>
            <p:ph sz="half" idx="19"/>
          </p:nvPr>
        </p:nvSpPr>
        <p:spPr>
          <a:xfrm>
            <a:off x="848617" y="3798763"/>
            <a:ext cx="3431458" cy="2004717"/>
          </a:xfrm>
          <a:solidFill>
            <a:srgbClr val="712979">
              <a:alpha val="29804"/>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sp>
        <p:nvSpPr>
          <p:cNvPr id="19" name="Inhaltsplatzhalter 2"/>
          <p:cNvSpPr>
            <a:spLocks noGrp="1"/>
          </p:cNvSpPr>
          <p:nvPr>
            <p:ph sz="half" idx="20"/>
          </p:nvPr>
        </p:nvSpPr>
        <p:spPr>
          <a:xfrm>
            <a:off x="4485826" y="3798759"/>
            <a:ext cx="3431458" cy="2004717"/>
          </a:xfrm>
          <a:solidFill>
            <a:srgbClr val="79BA43">
              <a:alpha val="29804"/>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sp>
        <p:nvSpPr>
          <p:cNvPr id="13" name="Fußzeilenplatzhalter 4"/>
          <p:cNvSpPr>
            <a:spLocks noGrp="1"/>
          </p:cNvSpPr>
          <p:nvPr>
            <p:ph type="ftr" sz="quarter" idx="11"/>
          </p:nvPr>
        </p:nvSpPr>
        <p:spPr>
          <a:xfrm>
            <a:off x="1240034" y="6356350"/>
            <a:ext cx="3735089" cy="365125"/>
          </a:xfrm>
          <a:prstGeom prst="rect">
            <a:avLst/>
          </a:prstGeom>
        </p:spPr>
        <p:txBody>
          <a:bodyPr/>
          <a:lstStyle>
            <a:lvl1pPr algn="l">
              <a:defRPr sz="1050" b="0" i="0">
                <a:latin typeface="Open Sans" charset="0"/>
                <a:ea typeface="Open Sans" charset="0"/>
                <a:cs typeface="Open Sans" charset="0"/>
              </a:defRPr>
            </a:lvl1pPr>
          </a:lstStyle>
          <a:p>
            <a:r>
              <a:rPr lang="de-DE" dirty="0"/>
              <a:t>Zentrum für </a:t>
            </a:r>
            <a:r>
              <a:rPr lang="de-DE" dirty="0" err="1"/>
              <a:t>LehrerInnenbildung</a:t>
            </a:r>
            <a:r>
              <a:rPr lang="de-DE" dirty="0"/>
              <a:t> | Universität zu Köln</a:t>
            </a:r>
          </a:p>
        </p:txBody>
      </p:sp>
      <p:sp>
        <p:nvSpPr>
          <p:cNvPr id="14" name="Datumsplatzhalter 3"/>
          <p:cNvSpPr>
            <a:spLocks noGrp="1"/>
          </p:cNvSpPr>
          <p:nvPr>
            <p:ph type="dt" sz="half" idx="10"/>
          </p:nvPr>
        </p:nvSpPr>
        <p:spPr>
          <a:xfrm>
            <a:off x="457200" y="6356350"/>
            <a:ext cx="782834" cy="365125"/>
          </a:xfrm>
          <a:prstGeom prst="rect">
            <a:avLst/>
          </a:prstGeom>
        </p:spPr>
        <p:txBody>
          <a:bodyPr/>
          <a:lstStyle>
            <a:lvl1pPr>
              <a:defRPr sz="1050"/>
            </a:lvl1pPr>
          </a:lstStyle>
          <a:p>
            <a:fld id="{E9C6DCA1-F322-9B41-9291-2255B3993327}" type="datetimeFigureOut">
              <a:rPr lang="de-DE" smtClean="0"/>
              <a:pPr/>
              <a:t>07.09.2023</a:t>
            </a:fld>
            <a:endParaRPr lang="de-DE" dirty="0"/>
          </a:p>
        </p:txBody>
      </p:sp>
    </p:spTree>
    <p:extLst>
      <p:ext uri="{BB962C8B-B14F-4D97-AF65-F5344CB8AC3E}">
        <p14:creationId xmlns:p14="http://schemas.microsoft.com/office/powerpoint/2010/main" val="146345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olie 4 Fe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8617" y="274638"/>
            <a:ext cx="6491584" cy="1143000"/>
          </a:xfrm>
        </p:spPr>
        <p:txBody>
          <a:bodyPr>
            <a:noAutofit/>
          </a:bodyPr>
          <a:lstStyle>
            <a:lvl1pPr algn="l">
              <a:defRPr sz="3600" baseline="0"/>
            </a:lvl1pPr>
          </a:lstStyle>
          <a:p>
            <a:r>
              <a:rPr lang="de-DE" dirty="0" err="1"/>
              <a:t>Smartarts</a:t>
            </a:r>
            <a:r>
              <a:rPr lang="de-DE" dirty="0"/>
              <a:t> und Formen in </a:t>
            </a:r>
            <a:r>
              <a:rPr lang="de-DE" dirty="0" err="1"/>
              <a:t>ZfL</a:t>
            </a:r>
            <a:r>
              <a:rPr lang="de-DE" dirty="0"/>
              <a:t> und Uni-Farben!</a:t>
            </a:r>
          </a:p>
        </p:txBody>
      </p:sp>
      <p:pic>
        <p:nvPicPr>
          <p:cNvPr id="9" name="Bild 8" descr="ZfL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157" y="208556"/>
            <a:ext cx="1310640" cy="1143000"/>
          </a:xfrm>
          <a:prstGeom prst="rect">
            <a:avLst/>
          </a:prstGeom>
        </p:spPr>
      </p:pic>
      <p:pic>
        <p:nvPicPr>
          <p:cNvPr id="11" name="Bild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156" y="6063411"/>
            <a:ext cx="1192849" cy="605365"/>
          </a:xfrm>
          <a:prstGeom prst="rect">
            <a:avLst/>
          </a:prstGeom>
        </p:spPr>
      </p:pic>
      <p:sp>
        <p:nvSpPr>
          <p:cNvPr id="10" name="Rechteck 9"/>
          <p:cNvSpPr/>
          <p:nvPr userDrawn="1"/>
        </p:nvSpPr>
        <p:spPr>
          <a:xfrm>
            <a:off x="460243" y="274638"/>
            <a:ext cx="388374" cy="1143000"/>
          </a:xfrm>
          <a:prstGeom prst="rect">
            <a:avLst/>
          </a:prstGeom>
          <a:solidFill>
            <a:srgbClr val="4579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Fußzeilenplatzhalter 4"/>
          <p:cNvSpPr>
            <a:spLocks noGrp="1"/>
          </p:cNvSpPr>
          <p:nvPr>
            <p:ph type="ftr" sz="quarter" idx="11"/>
          </p:nvPr>
        </p:nvSpPr>
        <p:spPr>
          <a:xfrm>
            <a:off x="1240034" y="6356350"/>
            <a:ext cx="3735089" cy="365125"/>
          </a:xfrm>
          <a:prstGeom prst="rect">
            <a:avLst/>
          </a:prstGeom>
        </p:spPr>
        <p:txBody>
          <a:bodyPr/>
          <a:lstStyle>
            <a:lvl1pPr algn="l">
              <a:defRPr sz="1050" b="0" i="0">
                <a:latin typeface="Open Sans" charset="0"/>
                <a:ea typeface="Open Sans" charset="0"/>
                <a:cs typeface="Open Sans" charset="0"/>
              </a:defRPr>
            </a:lvl1pPr>
          </a:lstStyle>
          <a:p>
            <a:r>
              <a:rPr lang="de-DE" dirty="0"/>
              <a:t>Zentrum für </a:t>
            </a:r>
            <a:r>
              <a:rPr lang="de-DE" dirty="0" err="1"/>
              <a:t>LehrerInnenbildung</a:t>
            </a:r>
            <a:r>
              <a:rPr lang="de-DE" dirty="0"/>
              <a:t> | Universität zu Köln</a:t>
            </a:r>
          </a:p>
        </p:txBody>
      </p:sp>
      <p:sp>
        <p:nvSpPr>
          <p:cNvPr id="13" name="Pfeil nach rechts 12"/>
          <p:cNvSpPr/>
          <p:nvPr userDrawn="1"/>
        </p:nvSpPr>
        <p:spPr>
          <a:xfrm rot="5400000">
            <a:off x="1427783" y="4201435"/>
            <a:ext cx="1081549" cy="796413"/>
          </a:xfrm>
          <a:prstGeom prst="rightArrow">
            <a:avLst/>
          </a:prstGeom>
          <a:solidFill>
            <a:srgbClr val="4579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Pfeil nach rechts 14"/>
          <p:cNvSpPr/>
          <p:nvPr userDrawn="1"/>
        </p:nvSpPr>
        <p:spPr>
          <a:xfrm rot="10800000">
            <a:off x="510864" y="2979829"/>
            <a:ext cx="1081549" cy="796413"/>
          </a:xfrm>
          <a:prstGeom prst="rightArrow">
            <a:avLst/>
          </a:prstGeom>
          <a:solidFill>
            <a:srgbClr val="4579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Pfeil nach rechts 15"/>
          <p:cNvSpPr/>
          <p:nvPr userDrawn="1"/>
        </p:nvSpPr>
        <p:spPr>
          <a:xfrm rot="10800000">
            <a:off x="6551607" y="3245109"/>
            <a:ext cx="1081549" cy="796413"/>
          </a:xfrm>
          <a:prstGeom prst="rightArrow">
            <a:avLst/>
          </a:prstGeom>
          <a:solidFill>
            <a:srgbClr val="159BC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Pfeil nach rechts 21"/>
          <p:cNvSpPr/>
          <p:nvPr userDrawn="1"/>
        </p:nvSpPr>
        <p:spPr>
          <a:xfrm>
            <a:off x="3250144" y="3050319"/>
            <a:ext cx="1081549" cy="796413"/>
          </a:xfrm>
          <a:prstGeom prst="rightArrow">
            <a:avLst/>
          </a:prstGeom>
          <a:solidFill>
            <a:srgbClr val="79BA43"/>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Pfeil nach rechts 22"/>
          <p:cNvSpPr/>
          <p:nvPr userDrawn="1"/>
        </p:nvSpPr>
        <p:spPr>
          <a:xfrm rot="16200000">
            <a:off x="4524636" y="2365717"/>
            <a:ext cx="2070426" cy="1524586"/>
          </a:xfrm>
          <a:prstGeom prst="rightArrow">
            <a:avLst/>
          </a:prstGeom>
          <a:solidFill>
            <a:srgbClr val="F0A9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Pfeil nach rechts 23"/>
          <p:cNvSpPr/>
          <p:nvPr userDrawn="1"/>
        </p:nvSpPr>
        <p:spPr>
          <a:xfrm rot="16200000">
            <a:off x="1880504" y="2564097"/>
            <a:ext cx="1081549" cy="796413"/>
          </a:xfrm>
          <a:prstGeom prst="rightArrow">
            <a:avLst/>
          </a:prstGeom>
          <a:solidFill>
            <a:srgbClr val="71297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Datumsplatzhalter 3"/>
          <p:cNvSpPr>
            <a:spLocks noGrp="1"/>
          </p:cNvSpPr>
          <p:nvPr>
            <p:ph type="dt" sz="half" idx="10"/>
          </p:nvPr>
        </p:nvSpPr>
        <p:spPr>
          <a:xfrm>
            <a:off x="457200" y="6356350"/>
            <a:ext cx="782834" cy="365125"/>
          </a:xfrm>
          <a:prstGeom prst="rect">
            <a:avLst/>
          </a:prstGeom>
        </p:spPr>
        <p:txBody>
          <a:bodyPr/>
          <a:lstStyle>
            <a:lvl1pPr>
              <a:defRPr sz="1050"/>
            </a:lvl1pPr>
          </a:lstStyle>
          <a:p>
            <a:fld id="{E9C6DCA1-F322-9B41-9291-2255B3993327}" type="datetimeFigureOut">
              <a:rPr lang="de-DE" smtClean="0"/>
              <a:pPr/>
              <a:t>07.09.2023</a:t>
            </a:fld>
            <a:endParaRPr lang="de-DE" dirty="0"/>
          </a:p>
        </p:txBody>
      </p:sp>
    </p:spTree>
    <p:extLst>
      <p:ext uri="{BB962C8B-B14F-4D97-AF65-F5344CB8AC3E}">
        <p14:creationId xmlns:p14="http://schemas.microsoft.com/office/powerpoint/2010/main" val="35200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alt-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5574" y="390027"/>
            <a:ext cx="6578380" cy="637581"/>
          </a:xfrm>
        </p:spPr>
        <p:txBody>
          <a:bodyPr>
            <a:noAutofit/>
          </a:bodyPr>
          <a:lstStyle>
            <a:lvl1pPr algn="l">
              <a:defRPr sz="3200"/>
            </a:lvl1pPr>
          </a:lstStyle>
          <a:p>
            <a:r>
              <a:rPr lang="de-DE" dirty="0"/>
              <a:t>Inhalt/Agenda</a:t>
            </a:r>
          </a:p>
        </p:txBody>
      </p:sp>
      <p:sp>
        <p:nvSpPr>
          <p:cNvPr id="3" name="Inhaltsplatzhalter 2"/>
          <p:cNvSpPr>
            <a:spLocks noGrp="1"/>
          </p:cNvSpPr>
          <p:nvPr>
            <p:ph idx="1" hasCustomPrompt="1"/>
          </p:nvPr>
        </p:nvSpPr>
        <p:spPr>
          <a:xfrm>
            <a:off x="457200" y="1190170"/>
            <a:ext cx="6966754" cy="4960278"/>
          </a:xfrm>
        </p:spPr>
        <p:txBody>
          <a:bodyPr/>
          <a:lstStyle>
            <a:lvl1pPr marL="514350" indent="-514350">
              <a:buClr>
                <a:schemeClr val="tx1">
                  <a:lumMod val="75000"/>
                  <a:lumOff val="25000"/>
                </a:schemeClr>
              </a:buClr>
              <a:buFont typeface="+mj-lt"/>
              <a:buAutoNum type="arabicPeriod"/>
              <a:defRPr/>
            </a:lvl1pPr>
            <a:lvl2pPr marL="914400" indent="-457200">
              <a:buClr>
                <a:schemeClr val="tx1">
                  <a:lumMod val="75000"/>
                  <a:lumOff val="25000"/>
                </a:schemeClr>
              </a:buClr>
              <a:buFont typeface="+mj-lt"/>
              <a:buAutoNum type="alphaLcParenR"/>
              <a:defRPr baseline="0"/>
            </a:lvl2pPr>
            <a:lvl3pPr marL="1371600" indent="-457200">
              <a:buClr>
                <a:schemeClr val="tx1">
                  <a:lumMod val="75000"/>
                  <a:lumOff val="25000"/>
                </a:schemeClr>
              </a:buClr>
              <a:buFont typeface="Arial" charset="0"/>
              <a:buChar char="•"/>
              <a:defRPr/>
            </a:lvl3pPr>
            <a:lvl4pPr marL="1714500" indent="-342900">
              <a:buClr>
                <a:schemeClr val="tx1">
                  <a:lumMod val="75000"/>
                  <a:lumOff val="25000"/>
                </a:schemeClr>
              </a:buClr>
              <a:buFont typeface="Arial" charset="0"/>
              <a:buChar char="•"/>
              <a:defRPr baseline="0"/>
            </a:lvl4pPr>
            <a:lvl5pPr marL="2171700" indent="-342900">
              <a:buClr>
                <a:schemeClr val="tx1">
                  <a:lumMod val="75000"/>
                  <a:lumOff val="25000"/>
                </a:schemeClr>
              </a:buClr>
              <a:buFont typeface="Arial" charset="0"/>
              <a:buChar char="•"/>
              <a:defRPr baseline="0"/>
            </a:lvl5pPr>
          </a:lstStyle>
          <a:p>
            <a:pPr lvl="0"/>
            <a:r>
              <a:rPr lang="de-DE" dirty="0"/>
              <a:t>Tagesordnungspunkt </a:t>
            </a:r>
          </a:p>
          <a:p>
            <a:pPr lvl="1"/>
            <a:r>
              <a:rPr lang="de-DE" dirty="0"/>
              <a:t>Beschreibung</a:t>
            </a:r>
          </a:p>
          <a:p>
            <a:pPr lvl="1"/>
            <a:r>
              <a:rPr lang="de-DE" dirty="0"/>
              <a:t>Hintergrund</a:t>
            </a:r>
          </a:p>
          <a:p>
            <a:pPr lvl="1"/>
            <a:r>
              <a:rPr lang="de-DE" dirty="0"/>
              <a:t>Maßnahmen</a:t>
            </a:r>
          </a:p>
          <a:p>
            <a:pPr lvl="2"/>
            <a:r>
              <a:rPr lang="de-DE" dirty="0"/>
              <a:t>Wer macht was</a:t>
            </a:r>
          </a:p>
          <a:p>
            <a:pPr lvl="3"/>
            <a:r>
              <a:rPr lang="de-DE" dirty="0"/>
              <a:t>Wie macht die Person das</a:t>
            </a:r>
          </a:p>
          <a:p>
            <a:pPr lvl="4"/>
            <a:r>
              <a:rPr lang="de-DE" dirty="0"/>
              <a:t>Bis wann macht sie das</a:t>
            </a:r>
          </a:p>
        </p:txBody>
      </p:sp>
      <p:sp>
        <p:nvSpPr>
          <p:cNvPr id="4" name="Datumsplatzhalter 3"/>
          <p:cNvSpPr>
            <a:spLocks noGrp="1"/>
          </p:cNvSpPr>
          <p:nvPr>
            <p:ph type="dt" sz="half" idx="10"/>
          </p:nvPr>
        </p:nvSpPr>
        <p:spPr>
          <a:xfrm>
            <a:off x="457200" y="6356350"/>
            <a:ext cx="782834" cy="365125"/>
          </a:xfrm>
          <a:prstGeom prst="rect">
            <a:avLst/>
          </a:prstGeom>
        </p:spPr>
        <p:txBody>
          <a:bodyPr/>
          <a:lstStyle>
            <a:lvl1pPr>
              <a:defRPr sz="1050"/>
            </a:lvl1pPr>
          </a:lstStyle>
          <a:p>
            <a:fld id="{E9C6DCA1-F322-9B41-9291-2255B3993327}" type="datetimeFigureOut">
              <a:rPr lang="de-DE" smtClean="0"/>
              <a:pPr/>
              <a:t>07.09.2023</a:t>
            </a:fld>
            <a:endParaRPr lang="de-DE" dirty="0"/>
          </a:p>
        </p:txBody>
      </p:sp>
      <p:pic>
        <p:nvPicPr>
          <p:cNvPr id="7" name="Bild 6" descr="ZfL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157" y="208556"/>
            <a:ext cx="1310640" cy="1143000"/>
          </a:xfrm>
          <a:prstGeom prst="rect">
            <a:avLst/>
          </a:prstGeom>
        </p:spPr>
      </p:pic>
      <p:pic>
        <p:nvPicPr>
          <p:cNvPr id="10" name="Bild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156" y="6063411"/>
            <a:ext cx="1192849" cy="605365"/>
          </a:xfrm>
          <a:prstGeom prst="rect">
            <a:avLst/>
          </a:prstGeom>
        </p:spPr>
      </p:pic>
      <p:sp>
        <p:nvSpPr>
          <p:cNvPr id="8" name="Fußzeilenplatzhalter 4"/>
          <p:cNvSpPr>
            <a:spLocks noGrp="1"/>
          </p:cNvSpPr>
          <p:nvPr>
            <p:ph type="ftr" sz="quarter" idx="11"/>
          </p:nvPr>
        </p:nvSpPr>
        <p:spPr>
          <a:xfrm>
            <a:off x="1240034" y="6356350"/>
            <a:ext cx="3735089" cy="365125"/>
          </a:xfrm>
          <a:prstGeom prst="rect">
            <a:avLst/>
          </a:prstGeom>
        </p:spPr>
        <p:txBody>
          <a:bodyPr/>
          <a:lstStyle>
            <a:lvl1pPr algn="l">
              <a:defRPr sz="1050" b="0" i="0">
                <a:latin typeface="Open Sans" charset="0"/>
                <a:ea typeface="Open Sans" charset="0"/>
                <a:cs typeface="Open Sans" charset="0"/>
              </a:defRPr>
            </a:lvl1pPr>
          </a:lstStyle>
          <a:p>
            <a:r>
              <a:rPr lang="de-DE" dirty="0"/>
              <a:t>Zentrum für </a:t>
            </a:r>
            <a:r>
              <a:rPr lang="de-DE" dirty="0" err="1"/>
              <a:t>LehrerInnenbildung</a:t>
            </a:r>
            <a:r>
              <a:rPr lang="de-DE" dirty="0"/>
              <a:t> | Universität zu Köln</a:t>
            </a:r>
          </a:p>
        </p:txBody>
      </p:sp>
      <p:sp>
        <p:nvSpPr>
          <p:cNvPr id="5" name="Rechteck 4"/>
          <p:cNvSpPr/>
          <p:nvPr userDrawn="1"/>
        </p:nvSpPr>
        <p:spPr>
          <a:xfrm>
            <a:off x="457200" y="390027"/>
            <a:ext cx="388374" cy="637581"/>
          </a:xfrm>
          <a:prstGeom prst="rect">
            <a:avLst/>
          </a:prstGeom>
          <a:solidFill>
            <a:srgbClr val="4579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2808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mit Aufzähl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5574" y="390027"/>
            <a:ext cx="6578380" cy="637581"/>
          </a:xfrm>
        </p:spPr>
        <p:txBody>
          <a:bodyPr>
            <a:noAutofit/>
          </a:bodyPr>
          <a:lstStyle>
            <a:lvl1pPr algn="l">
              <a:defRPr sz="3200" baseline="0"/>
            </a:lvl1pPr>
          </a:lstStyle>
          <a:p>
            <a:r>
              <a:rPr lang="de-DE" dirty="0"/>
              <a:t>Textfolie - Aufzählung</a:t>
            </a:r>
          </a:p>
        </p:txBody>
      </p:sp>
      <p:sp>
        <p:nvSpPr>
          <p:cNvPr id="3" name="Inhaltsplatzhalter 2"/>
          <p:cNvSpPr>
            <a:spLocks noGrp="1"/>
          </p:cNvSpPr>
          <p:nvPr>
            <p:ph idx="1" hasCustomPrompt="1"/>
          </p:nvPr>
        </p:nvSpPr>
        <p:spPr>
          <a:xfrm>
            <a:off x="457200" y="1190170"/>
            <a:ext cx="6966754" cy="4960278"/>
          </a:xfrm>
        </p:spPr>
        <p:txBody>
          <a:bodyPr/>
          <a:lstStyle>
            <a:lvl1pPr marL="342900" indent="-342900">
              <a:buClr>
                <a:schemeClr val="tx1">
                  <a:lumMod val="75000"/>
                  <a:lumOff val="25000"/>
                </a:schemeClr>
              </a:buClr>
              <a:buFont typeface="Wingdings" charset="2"/>
              <a:buChar char="§"/>
              <a:defRPr baseline="0"/>
            </a:lvl1pPr>
            <a:lvl2pPr marL="742950" indent="-285750">
              <a:buClr>
                <a:schemeClr val="tx1">
                  <a:lumMod val="75000"/>
                  <a:lumOff val="25000"/>
                </a:schemeClr>
              </a:buClr>
              <a:buFont typeface="Wingdings" charset="2"/>
              <a:buChar char="§"/>
              <a:defRPr baseline="0"/>
            </a:lvl2pPr>
            <a:lvl3pPr>
              <a:buClr>
                <a:schemeClr val="tx1">
                  <a:lumMod val="75000"/>
                  <a:lumOff val="25000"/>
                </a:schemeClr>
              </a:buClr>
              <a:defRPr baseline="0"/>
            </a:lvl3pPr>
            <a:lvl4pPr marL="1600200" indent="-228600">
              <a:buClr>
                <a:schemeClr val="tx1">
                  <a:lumMod val="75000"/>
                  <a:lumOff val="25000"/>
                </a:schemeClr>
              </a:buClr>
              <a:buFont typeface="Arial" charset="0"/>
              <a:buChar char="•"/>
              <a:defRPr baseline="0"/>
            </a:lvl4pPr>
            <a:lvl5pPr>
              <a:buClr>
                <a:schemeClr val="tx1">
                  <a:lumMod val="75000"/>
                  <a:lumOff val="25000"/>
                </a:schemeClr>
              </a:buClr>
              <a:defRPr baseline="0"/>
            </a:lvl5pPr>
          </a:lstStyle>
          <a:p>
            <a:pPr lvl="0"/>
            <a:r>
              <a:rPr lang="de-DE" dirty="0"/>
              <a:t>Eine </a:t>
            </a:r>
            <a:r>
              <a:rPr lang="de-DE" dirty="0" err="1"/>
              <a:t>Powerpointvorlage</a:t>
            </a:r>
            <a:r>
              <a:rPr lang="de-DE" dirty="0"/>
              <a:t> sollte</a:t>
            </a:r>
          </a:p>
          <a:p>
            <a:pPr lvl="1"/>
            <a:r>
              <a:rPr lang="de-DE" dirty="0"/>
              <a:t>Gut aussehen</a:t>
            </a:r>
          </a:p>
          <a:p>
            <a:pPr lvl="1"/>
            <a:r>
              <a:rPr lang="de-DE" dirty="0"/>
              <a:t>Übersichtlich sein</a:t>
            </a:r>
          </a:p>
          <a:p>
            <a:pPr lvl="2"/>
            <a:r>
              <a:rPr lang="de-DE" dirty="0"/>
              <a:t>Übersichtlichkeit erreicht man durch:</a:t>
            </a:r>
          </a:p>
          <a:p>
            <a:pPr lvl="3"/>
            <a:r>
              <a:rPr lang="de-DE" dirty="0"/>
              <a:t>Sinnvolle Nutzung von Unterpunkten</a:t>
            </a:r>
          </a:p>
          <a:p>
            <a:pPr lvl="4"/>
            <a:r>
              <a:rPr lang="de-DE" dirty="0"/>
              <a:t>Niemand braucht eine fünfte Ebene, aber so sähe das aus</a:t>
            </a:r>
          </a:p>
        </p:txBody>
      </p:sp>
      <p:pic>
        <p:nvPicPr>
          <p:cNvPr id="7" name="Bild 6" descr="ZfL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157" y="208556"/>
            <a:ext cx="1310640" cy="1143000"/>
          </a:xfrm>
          <a:prstGeom prst="rect">
            <a:avLst/>
          </a:prstGeom>
        </p:spPr>
      </p:pic>
      <p:pic>
        <p:nvPicPr>
          <p:cNvPr id="10" name="Bild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156" y="6063411"/>
            <a:ext cx="1192849" cy="605365"/>
          </a:xfrm>
          <a:prstGeom prst="rect">
            <a:avLst/>
          </a:prstGeom>
        </p:spPr>
      </p:pic>
      <p:sp>
        <p:nvSpPr>
          <p:cNvPr id="8" name="Fußzeilenplatzhalter 4"/>
          <p:cNvSpPr>
            <a:spLocks noGrp="1"/>
          </p:cNvSpPr>
          <p:nvPr>
            <p:ph type="ftr" sz="quarter" idx="11"/>
          </p:nvPr>
        </p:nvSpPr>
        <p:spPr>
          <a:xfrm>
            <a:off x="1240034" y="6356350"/>
            <a:ext cx="3735089" cy="365125"/>
          </a:xfrm>
          <a:prstGeom prst="rect">
            <a:avLst/>
          </a:prstGeom>
        </p:spPr>
        <p:txBody>
          <a:bodyPr/>
          <a:lstStyle>
            <a:lvl1pPr algn="l">
              <a:defRPr sz="1050" b="0" i="0">
                <a:latin typeface="Open Sans" charset="0"/>
                <a:ea typeface="Open Sans" charset="0"/>
                <a:cs typeface="Open Sans" charset="0"/>
              </a:defRPr>
            </a:lvl1pPr>
          </a:lstStyle>
          <a:p>
            <a:r>
              <a:rPr lang="de-DE" dirty="0"/>
              <a:t>Zentrum für </a:t>
            </a:r>
            <a:r>
              <a:rPr lang="de-DE" dirty="0" err="1"/>
              <a:t>LehrerInnenbildung</a:t>
            </a:r>
            <a:r>
              <a:rPr lang="de-DE" dirty="0"/>
              <a:t> | Universität zu Köln</a:t>
            </a:r>
          </a:p>
        </p:txBody>
      </p:sp>
      <p:sp>
        <p:nvSpPr>
          <p:cNvPr id="9" name="Rechteck 8"/>
          <p:cNvSpPr/>
          <p:nvPr userDrawn="1"/>
        </p:nvSpPr>
        <p:spPr>
          <a:xfrm>
            <a:off x="457200" y="390027"/>
            <a:ext cx="388374" cy="637581"/>
          </a:xfrm>
          <a:prstGeom prst="rect">
            <a:avLst/>
          </a:prstGeom>
          <a:solidFill>
            <a:srgbClr val="4579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Datumsplatzhalter 3"/>
          <p:cNvSpPr>
            <a:spLocks noGrp="1"/>
          </p:cNvSpPr>
          <p:nvPr>
            <p:ph type="dt" sz="half" idx="10"/>
          </p:nvPr>
        </p:nvSpPr>
        <p:spPr>
          <a:xfrm>
            <a:off x="457200" y="6356350"/>
            <a:ext cx="782834" cy="365125"/>
          </a:xfrm>
          <a:prstGeom prst="rect">
            <a:avLst/>
          </a:prstGeom>
        </p:spPr>
        <p:txBody>
          <a:bodyPr/>
          <a:lstStyle>
            <a:lvl1pPr>
              <a:defRPr sz="1050"/>
            </a:lvl1pPr>
          </a:lstStyle>
          <a:p>
            <a:fld id="{E9C6DCA1-F322-9B41-9291-2255B3993327}" type="datetimeFigureOut">
              <a:rPr lang="de-DE" smtClean="0"/>
              <a:pPr/>
              <a:t>07.09.2023</a:t>
            </a:fld>
            <a:endParaRPr lang="de-DE" dirty="0"/>
          </a:p>
        </p:txBody>
      </p:sp>
    </p:spTree>
    <p:extLst>
      <p:ext uri="{BB962C8B-B14F-4D97-AF65-F5344CB8AC3E}">
        <p14:creationId xmlns:p14="http://schemas.microsoft.com/office/powerpoint/2010/main" val="5795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folie - Fließ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5574" y="390027"/>
            <a:ext cx="6578380" cy="637581"/>
          </a:xfrm>
        </p:spPr>
        <p:txBody>
          <a:bodyPr>
            <a:noAutofit/>
          </a:bodyPr>
          <a:lstStyle>
            <a:lvl1pPr algn="l">
              <a:defRPr sz="3200" baseline="0"/>
            </a:lvl1pPr>
          </a:lstStyle>
          <a:p>
            <a:r>
              <a:rPr lang="de-DE" dirty="0"/>
              <a:t>Textfolie – Fließtext</a:t>
            </a:r>
          </a:p>
        </p:txBody>
      </p:sp>
      <p:sp>
        <p:nvSpPr>
          <p:cNvPr id="3" name="Inhaltsplatzhalter 2"/>
          <p:cNvSpPr>
            <a:spLocks noGrp="1"/>
          </p:cNvSpPr>
          <p:nvPr>
            <p:ph idx="1" hasCustomPrompt="1"/>
          </p:nvPr>
        </p:nvSpPr>
        <p:spPr>
          <a:xfrm>
            <a:off x="457200" y="1190170"/>
            <a:ext cx="6966754" cy="4960278"/>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lumMod val="75000"/>
                  <a:lumOff val="25000"/>
                </a:schemeClr>
              </a:buClr>
              <a:buSzTx/>
              <a:buFontTx/>
              <a:buNone/>
              <a:tabLst/>
              <a:defRPr sz="2400" baseline="0"/>
            </a:lvl1pPr>
            <a:lvl2pPr marL="742950" indent="-285750">
              <a:buClr>
                <a:schemeClr val="tx1">
                  <a:lumMod val="75000"/>
                  <a:lumOff val="25000"/>
                </a:schemeClr>
              </a:buClr>
              <a:buFont typeface="Wingdings" charset="2"/>
              <a:buChar char="§"/>
              <a:defRPr baseline="0"/>
            </a:lvl2pPr>
            <a:lvl3pPr>
              <a:buClr>
                <a:schemeClr val="tx1">
                  <a:lumMod val="75000"/>
                  <a:lumOff val="25000"/>
                </a:schemeClr>
              </a:buClr>
              <a:defRPr baseline="0"/>
            </a:lvl3pPr>
            <a:lvl4pPr marL="1600200" indent="-228600">
              <a:buClr>
                <a:schemeClr val="tx1">
                  <a:lumMod val="75000"/>
                  <a:lumOff val="25000"/>
                </a:schemeClr>
              </a:buClr>
              <a:buFont typeface="Arial" charset="0"/>
              <a:buChar char="•"/>
              <a:defRPr baseline="0"/>
            </a:lvl4pPr>
            <a:lvl5pPr>
              <a:buClr>
                <a:schemeClr val="tx1">
                  <a:lumMod val="75000"/>
                  <a:lumOff val="25000"/>
                </a:schemeClr>
              </a:buClr>
              <a:defRPr baseline="0"/>
            </a:lvl5pPr>
          </a:lstStyle>
          <a:p>
            <a:pPr lvl="0"/>
            <a:r>
              <a:rPr lang="de-DE" dirty="0"/>
              <a:t>Fließtext in 20 </a:t>
            </a:r>
            <a:r>
              <a:rPr lang="de-DE" dirty="0" err="1"/>
              <a:t>pt</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HODOR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p>
          <a:p>
            <a:pPr lvl="0"/>
            <a:endParaRPr lang="de-DE" dirty="0"/>
          </a:p>
          <a:p>
            <a:pPr marL="0" marR="0" lvl="0" indent="0" algn="l" defTabSz="457200" rtl="0" eaLnBrk="1" fontAlgn="auto" latinLnBrk="0" hangingPunct="1">
              <a:lnSpc>
                <a:spcPct val="100000"/>
              </a:lnSpc>
              <a:spcBef>
                <a:spcPct val="20000"/>
              </a:spcBef>
              <a:spcAft>
                <a:spcPts val="0"/>
              </a:spcAft>
              <a:buClr>
                <a:schemeClr val="tx1">
                  <a:lumMod val="75000"/>
                  <a:lumOff val="25000"/>
                </a:schemeClr>
              </a:buClr>
              <a:buSzTx/>
              <a:buFontTx/>
              <a:buNone/>
              <a:tabLst/>
              <a:defRPr/>
            </a:pPr>
            <a:r>
              <a:rPr lang="de-DE" dirty="0" err="1"/>
              <a:t>Hodor</a:t>
            </a:r>
            <a:r>
              <a:rPr lang="de-DE" dirty="0"/>
              <a:t> </a:t>
            </a:r>
            <a:r>
              <a:rPr lang="de-DE" dirty="0" err="1"/>
              <a:t>hodor</a:t>
            </a:r>
            <a:r>
              <a:rPr lang="de-DE" dirty="0"/>
              <a:t> -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r>
              <a:rPr lang="de-DE" dirty="0" err="1"/>
              <a:t>hodor</a:t>
            </a:r>
            <a:r>
              <a:rPr lang="de-DE" dirty="0"/>
              <a:t>?! </a:t>
            </a:r>
          </a:p>
          <a:p>
            <a:pPr lvl="0"/>
            <a:endParaRPr lang="de-DE" dirty="0"/>
          </a:p>
        </p:txBody>
      </p:sp>
      <p:pic>
        <p:nvPicPr>
          <p:cNvPr id="7" name="Bild 6" descr="ZfL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157" y="208556"/>
            <a:ext cx="1310640" cy="1143000"/>
          </a:xfrm>
          <a:prstGeom prst="rect">
            <a:avLst/>
          </a:prstGeom>
        </p:spPr>
      </p:pic>
      <p:pic>
        <p:nvPicPr>
          <p:cNvPr id="10" name="Bild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156" y="6063411"/>
            <a:ext cx="1192849" cy="605365"/>
          </a:xfrm>
          <a:prstGeom prst="rect">
            <a:avLst/>
          </a:prstGeom>
        </p:spPr>
      </p:pic>
      <p:sp>
        <p:nvSpPr>
          <p:cNvPr id="8" name="Fußzeilenplatzhalter 4"/>
          <p:cNvSpPr>
            <a:spLocks noGrp="1"/>
          </p:cNvSpPr>
          <p:nvPr>
            <p:ph type="ftr" sz="quarter" idx="11"/>
          </p:nvPr>
        </p:nvSpPr>
        <p:spPr>
          <a:xfrm>
            <a:off x="1240034" y="6356350"/>
            <a:ext cx="3735089" cy="365125"/>
          </a:xfrm>
          <a:prstGeom prst="rect">
            <a:avLst/>
          </a:prstGeom>
        </p:spPr>
        <p:txBody>
          <a:bodyPr/>
          <a:lstStyle>
            <a:lvl1pPr algn="l">
              <a:defRPr sz="1050" b="0" i="0">
                <a:latin typeface="Open Sans" charset="0"/>
                <a:ea typeface="Open Sans" charset="0"/>
                <a:cs typeface="Open Sans" charset="0"/>
              </a:defRPr>
            </a:lvl1pPr>
          </a:lstStyle>
          <a:p>
            <a:r>
              <a:rPr lang="de-DE" dirty="0"/>
              <a:t>Zentrum für </a:t>
            </a:r>
            <a:r>
              <a:rPr lang="de-DE" dirty="0" err="1"/>
              <a:t>LehrerInnenbildung</a:t>
            </a:r>
            <a:r>
              <a:rPr lang="de-DE" dirty="0"/>
              <a:t> | Universität zu Köln</a:t>
            </a:r>
          </a:p>
        </p:txBody>
      </p:sp>
      <p:sp>
        <p:nvSpPr>
          <p:cNvPr id="11" name="Rechteck 10"/>
          <p:cNvSpPr/>
          <p:nvPr userDrawn="1"/>
        </p:nvSpPr>
        <p:spPr>
          <a:xfrm>
            <a:off x="457200" y="390027"/>
            <a:ext cx="388374" cy="637581"/>
          </a:xfrm>
          <a:prstGeom prst="rect">
            <a:avLst/>
          </a:prstGeom>
          <a:solidFill>
            <a:srgbClr val="4579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atumsplatzhalter 3"/>
          <p:cNvSpPr>
            <a:spLocks noGrp="1"/>
          </p:cNvSpPr>
          <p:nvPr>
            <p:ph type="dt" sz="half" idx="10"/>
          </p:nvPr>
        </p:nvSpPr>
        <p:spPr>
          <a:xfrm>
            <a:off x="457200" y="6356350"/>
            <a:ext cx="782834" cy="365125"/>
          </a:xfrm>
          <a:prstGeom prst="rect">
            <a:avLst/>
          </a:prstGeom>
        </p:spPr>
        <p:txBody>
          <a:bodyPr/>
          <a:lstStyle>
            <a:lvl1pPr>
              <a:defRPr sz="1050"/>
            </a:lvl1pPr>
          </a:lstStyle>
          <a:p>
            <a:fld id="{E9C6DCA1-F322-9B41-9291-2255B3993327}" type="datetimeFigureOut">
              <a:rPr lang="de-DE" smtClean="0"/>
              <a:pPr/>
              <a:t>07.09.2023</a:t>
            </a:fld>
            <a:endParaRPr lang="de-DE" dirty="0"/>
          </a:p>
        </p:txBody>
      </p:sp>
    </p:spTree>
    <p:extLst>
      <p:ext uri="{BB962C8B-B14F-4D97-AF65-F5344CB8AC3E}">
        <p14:creationId xmlns:p14="http://schemas.microsoft.com/office/powerpoint/2010/main" val="97294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 Zitat">
    <p:spTree>
      <p:nvGrpSpPr>
        <p:cNvPr id="1" name=""/>
        <p:cNvGrpSpPr/>
        <p:nvPr/>
      </p:nvGrpSpPr>
      <p:grpSpPr>
        <a:xfrm>
          <a:off x="0" y="0"/>
          <a:ext cx="0" cy="0"/>
          <a:chOff x="0" y="0"/>
          <a:chExt cx="0" cy="0"/>
        </a:xfrm>
      </p:grpSpPr>
      <p:sp>
        <p:nvSpPr>
          <p:cNvPr id="3" name="Inhaltsplatzhalter 2"/>
          <p:cNvSpPr>
            <a:spLocks noGrp="1"/>
          </p:cNvSpPr>
          <p:nvPr>
            <p:ph idx="1"/>
          </p:nvPr>
        </p:nvSpPr>
        <p:spPr>
          <a:xfrm>
            <a:off x="934064" y="1190171"/>
            <a:ext cx="6489889" cy="4286398"/>
          </a:xfrm>
          <a:solidFill>
            <a:srgbClr val="457993"/>
          </a:solidFill>
          <a:ln>
            <a:solidFill>
              <a:schemeClr val="bg1"/>
            </a:solidFill>
          </a:ln>
        </p:spPr>
        <p:txBody>
          <a:bodyPr>
            <a:normAutofit/>
          </a:bodyPr>
          <a:lstStyle>
            <a:lvl1pPr marL="0" marR="0" indent="0" algn="ctr" defTabSz="457200" rtl="0" eaLnBrk="1" fontAlgn="auto" latinLnBrk="0" hangingPunct="1">
              <a:lnSpc>
                <a:spcPct val="100000"/>
              </a:lnSpc>
              <a:spcBef>
                <a:spcPct val="20000"/>
              </a:spcBef>
              <a:spcAft>
                <a:spcPts val="0"/>
              </a:spcAft>
              <a:buClr>
                <a:schemeClr val="tx1">
                  <a:lumMod val="75000"/>
                  <a:lumOff val="25000"/>
                </a:schemeClr>
              </a:buClr>
              <a:buSzTx/>
              <a:buFontTx/>
              <a:buNone/>
              <a:tabLst/>
              <a:defRPr sz="3200" baseline="0">
                <a:solidFill>
                  <a:schemeClr val="bg1"/>
                </a:solidFill>
              </a:defRPr>
            </a:lvl1pPr>
            <a:lvl2pPr marL="742950" indent="-285750">
              <a:buClr>
                <a:schemeClr val="tx1">
                  <a:lumMod val="75000"/>
                  <a:lumOff val="25000"/>
                </a:schemeClr>
              </a:buClr>
              <a:buFont typeface="Wingdings" charset="2"/>
              <a:buChar char="§"/>
              <a:defRPr baseline="0"/>
            </a:lvl2pPr>
            <a:lvl3pPr>
              <a:buClr>
                <a:schemeClr val="tx1">
                  <a:lumMod val="75000"/>
                  <a:lumOff val="25000"/>
                </a:schemeClr>
              </a:buClr>
              <a:defRPr baseline="0"/>
            </a:lvl3pPr>
            <a:lvl4pPr marL="1600200" indent="-228600">
              <a:buClr>
                <a:schemeClr val="tx1">
                  <a:lumMod val="75000"/>
                  <a:lumOff val="25000"/>
                </a:schemeClr>
              </a:buClr>
              <a:buFont typeface="Arial" charset="0"/>
              <a:buChar char="•"/>
              <a:defRPr baseline="0"/>
            </a:lvl4pPr>
            <a:lvl5pPr>
              <a:buClr>
                <a:schemeClr val="tx1">
                  <a:lumMod val="75000"/>
                  <a:lumOff val="25000"/>
                </a:schemeClr>
              </a:buClr>
              <a:defRPr baseline="0"/>
            </a:lvl5pPr>
          </a:lstStyle>
          <a:p>
            <a:pPr lvl="0"/>
            <a:endParaRPr lang="de-DE" dirty="0"/>
          </a:p>
          <a:p>
            <a:pPr lvl="0"/>
            <a:r>
              <a:rPr lang="de-DE" dirty="0"/>
              <a:t>„Nimm nie einen Menschen, wenn du eine Maschine dafür nehmen kannst!“</a:t>
            </a:r>
          </a:p>
          <a:p>
            <a:pPr lvl="0"/>
            <a:endParaRPr lang="de-DE" dirty="0"/>
          </a:p>
          <a:p>
            <a:pPr lvl="0"/>
            <a:r>
              <a:rPr lang="de-DE" dirty="0"/>
              <a:t>- Agent Smith, Matrix</a:t>
            </a:r>
          </a:p>
        </p:txBody>
      </p:sp>
      <p:pic>
        <p:nvPicPr>
          <p:cNvPr id="7" name="Bild 6" descr="ZfL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157" y="208556"/>
            <a:ext cx="1310640" cy="1143000"/>
          </a:xfrm>
          <a:prstGeom prst="rect">
            <a:avLst/>
          </a:prstGeom>
        </p:spPr>
      </p:pic>
      <p:pic>
        <p:nvPicPr>
          <p:cNvPr id="10" name="Bild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156" y="6063411"/>
            <a:ext cx="1192849" cy="605365"/>
          </a:xfrm>
          <a:prstGeom prst="rect">
            <a:avLst/>
          </a:prstGeom>
        </p:spPr>
      </p:pic>
      <p:sp>
        <p:nvSpPr>
          <p:cNvPr id="8" name="Fußzeilenplatzhalter 4"/>
          <p:cNvSpPr>
            <a:spLocks noGrp="1"/>
          </p:cNvSpPr>
          <p:nvPr>
            <p:ph type="ftr" sz="quarter" idx="11"/>
          </p:nvPr>
        </p:nvSpPr>
        <p:spPr>
          <a:xfrm>
            <a:off x="1240034" y="6356350"/>
            <a:ext cx="3735089" cy="365125"/>
          </a:xfrm>
          <a:prstGeom prst="rect">
            <a:avLst/>
          </a:prstGeom>
        </p:spPr>
        <p:txBody>
          <a:bodyPr/>
          <a:lstStyle>
            <a:lvl1pPr algn="l">
              <a:defRPr sz="1050" b="0" i="0">
                <a:latin typeface="Open Sans" charset="0"/>
                <a:ea typeface="Open Sans" charset="0"/>
                <a:cs typeface="Open Sans" charset="0"/>
              </a:defRPr>
            </a:lvl1pPr>
          </a:lstStyle>
          <a:p>
            <a:r>
              <a:rPr lang="de-DE" dirty="0"/>
              <a:t>Zentrum für </a:t>
            </a:r>
            <a:r>
              <a:rPr lang="de-DE" dirty="0" err="1"/>
              <a:t>LehrerInnenbildung</a:t>
            </a:r>
            <a:r>
              <a:rPr lang="de-DE" dirty="0"/>
              <a:t> | Universität zu Köln</a:t>
            </a:r>
          </a:p>
        </p:txBody>
      </p:sp>
      <p:sp>
        <p:nvSpPr>
          <p:cNvPr id="9" name="Datumsplatzhalter 3"/>
          <p:cNvSpPr>
            <a:spLocks noGrp="1"/>
          </p:cNvSpPr>
          <p:nvPr>
            <p:ph type="dt" sz="half" idx="10"/>
          </p:nvPr>
        </p:nvSpPr>
        <p:spPr>
          <a:xfrm>
            <a:off x="457200" y="6356350"/>
            <a:ext cx="782834" cy="365125"/>
          </a:xfrm>
          <a:prstGeom prst="rect">
            <a:avLst/>
          </a:prstGeom>
        </p:spPr>
        <p:txBody>
          <a:bodyPr/>
          <a:lstStyle>
            <a:lvl1pPr>
              <a:defRPr sz="1050"/>
            </a:lvl1pPr>
          </a:lstStyle>
          <a:p>
            <a:fld id="{E9C6DCA1-F322-9B41-9291-2255B3993327}" type="datetimeFigureOut">
              <a:rPr lang="de-DE" smtClean="0"/>
              <a:pPr/>
              <a:t>07.09.2023</a:t>
            </a:fld>
            <a:endParaRPr lang="de-DE" dirty="0"/>
          </a:p>
        </p:txBody>
      </p:sp>
    </p:spTree>
    <p:extLst>
      <p:ext uri="{BB962C8B-B14F-4D97-AF65-F5344CB8AC3E}">
        <p14:creationId xmlns:p14="http://schemas.microsoft.com/office/powerpoint/2010/main" val="142846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ie 2 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8617" y="274638"/>
            <a:ext cx="6491584" cy="1143000"/>
          </a:xfrm>
        </p:spPr>
        <p:txBody>
          <a:bodyPr>
            <a:noAutofit/>
          </a:bodyPr>
          <a:lstStyle>
            <a:lvl1pPr algn="l">
              <a:defRPr sz="3600" baseline="0"/>
            </a:lvl1pPr>
          </a:lstStyle>
          <a:p>
            <a:r>
              <a:rPr lang="de-DE" dirty="0"/>
              <a:t>Folie mit 2 Blöcken</a:t>
            </a:r>
          </a:p>
        </p:txBody>
      </p:sp>
      <p:pic>
        <p:nvPicPr>
          <p:cNvPr id="9" name="Bild 8" descr="ZfL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157" y="208556"/>
            <a:ext cx="1310640" cy="1143000"/>
          </a:xfrm>
          <a:prstGeom prst="rect">
            <a:avLst/>
          </a:prstGeom>
        </p:spPr>
      </p:pic>
      <p:pic>
        <p:nvPicPr>
          <p:cNvPr id="11" name="Bild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156" y="6063411"/>
            <a:ext cx="1192849" cy="605365"/>
          </a:xfrm>
          <a:prstGeom prst="rect">
            <a:avLst/>
          </a:prstGeom>
        </p:spPr>
      </p:pic>
      <p:sp>
        <p:nvSpPr>
          <p:cNvPr id="10" name="Rechteck 9"/>
          <p:cNvSpPr/>
          <p:nvPr userDrawn="1"/>
        </p:nvSpPr>
        <p:spPr>
          <a:xfrm>
            <a:off x="460243" y="274638"/>
            <a:ext cx="388374" cy="1143000"/>
          </a:xfrm>
          <a:prstGeom prst="rect">
            <a:avLst/>
          </a:prstGeom>
          <a:solidFill>
            <a:srgbClr val="4579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Fußzeilenplatzhalter 4"/>
          <p:cNvSpPr>
            <a:spLocks noGrp="1"/>
          </p:cNvSpPr>
          <p:nvPr>
            <p:ph type="ftr" sz="quarter" idx="11"/>
          </p:nvPr>
        </p:nvSpPr>
        <p:spPr>
          <a:xfrm>
            <a:off x="1240034" y="6356350"/>
            <a:ext cx="3735089" cy="365125"/>
          </a:xfrm>
          <a:prstGeom prst="rect">
            <a:avLst/>
          </a:prstGeom>
        </p:spPr>
        <p:txBody>
          <a:bodyPr/>
          <a:lstStyle>
            <a:lvl1pPr algn="l">
              <a:defRPr sz="1050" b="0" i="0">
                <a:latin typeface="Open Sans" charset="0"/>
                <a:ea typeface="Open Sans" charset="0"/>
                <a:cs typeface="Open Sans" charset="0"/>
              </a:defRPr>
            </a:lvl1pPr>
          </a:lstStyle>
          <a:p>
            <a:r>
              <a:rPr lang="de-DE" dirty="0"/>
              <a:t>Zentrum für </a:t>
            </a:r>
            <a:r>
              <a:rPr lang="de-DE" dirty="0" err="1"/>
              <a:t>LehrerInnenbildung</a:t>
            </a:r>
            <a:r>
              <a:rPr lang="de-DE" dirty="0"/>
              <a:t> | Universität zu Köln</a:t>
            </a:r>
          </a:p>
        </p:txBody>
      </p:sp>
      <p:sp>
        <p:nvSpPr>
          <p:cNvPr id="14" name="Inhaltsplatzhalter 2"/>
          <p:cNvSpPr>
            <a:spLocks noGrp="1"/>
          </p:cNvSpPr>
          <p:nvPr>
            <p:ph sz="half" idx="12"/>
          </p:nvPr>
        </p:nvSpPr>
        <p:spPr>
          <a:xfrm>
            <a:off x="4247535" y="1597744"/>
            <a:ext cx="3092666" cy="4367980"/>
          </a:xfrm>
          <a:solidFill>
            <a:srgbClr val="437894">
              <a:alpha val="20000"/>
            </a:srgb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p:txBody>
      </p:sp>
      <p:sp>
        <p:nvSpPr>
          <p:cNvPr id="15" name="Inhaltsplatzhalter 2"/>
          <p:cNvSpPr>
            <a:spLocks noGrp="1"/>
          </p:cNvSpPr>
          <p:nvPr>
            <p:ph sz="half" idx="13"/>
          </p:nvPr>
        </p:nvSpPr>
        <p:spPr>
          <a:xfrm>
            <a:off x="848617" y="1597744"/>
            <a:ext cx="3092666" cy="4367980"/>
          </a:xfrm>
          <a:solidFill>
            <a:srgbClr val="437894">
              <a:alpha val="20000"/>
            </a:srgb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p:txBody>
      </p:sp>
      <p:sp>
        <p:nvSpPr>
          <p:cNvPr id="16" name="Datumsplatzhalter 3"/>
          <p:cNvSpPr>
            <a:spLocks noGrp="1"/>
          </p:cNvSpPr>
          <p:nvPr>
            <p:ph type="dt" sz="half" idx="10"/>
          </p:nvPr>
        </p:nvSpPr>
        <p:spPr>
          <a:xfrm>
            <a:off x="457200" y="6356350"/>
            <a:ext cx="782834" cy="365125"/>
          </a:xfrm>
          <a:prstGeom prst="rect">
            <a:avLst/>
          </a:prstGeom>
        </p:spPr>
        <p:txBody>
          <a:bodyPr/>
          <a:lstStyle>
            <a:lvl1pPr>
              <a:defRPr sz="1050"/>
            </a:lvl1pPr>
          </a:lstStyle>
          <a:p>
            <a:fld id="{E9C6DCA1-F322-9B41-9291-2255B3993327}" type="datetimeFigureOut">
              <a:rPr lang="de-DE" smtClean="0"/>
              <a:pPr/>
              <a:t>07.09.2023</a:t>
            </a:fld>
            <a:endParaRPr lang="de-DE" dirty="0"/>
          </a:p>
        </p:txBody>
      </p:sp>
    </p:spTree>
    <p:extLst>
      <p:ext uri="{BB962C8B-B14F-4D97-AF65-F5344CB8AC3E}">
        <p14:creationId xmlns:p14="http://schemas.microsoft.com/office/powerpoint/2010/main" val="65373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lie 2 Felder untereinan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8617" y="274638"/>
            <a:ext cx="6491584" cy="1143000"/>
          </a:xfrm>
        </p:spPr>
        <p:txBody>
          <a:bodyPr>
            <a:noAutofit/>
          </a:bodyPr>
          <a:lstStyle>
            <a:lvl1pPr algn="l">
              <a:defRPr sz="3600" baseline="0"/>
            </a:lvl1pPr>
          </a:lstStyle>
          <a:p>
            <a:r>
              <a:rPr lang="de-DE" dirty="0"/>
              <a:t>Folie mit 4 Feldern bunt</a:t>
            </a:r>
          </a:p>
        </p:txBody>
      </p:sp>
      <p:sp>
        <p:nvSpPr>
          <p:cNvPr id="3" name="Inhaltsplatzhalter 2"/>
          <p:cNvSpPr>
            <a:spLocks noGrp="1"/>
          </p:cNvSpPr>
          <p:nvPr>
            <p:ph sz="half" idx="1"/>
          </p:nvPr>
        </p:nvSpPr>
        <p:spPr>
          <a:xfrm>
            <a:off x="848617" y="1600200"/>
            <a:ext cx="6491583" cy="2004717"/>
          </a:xfrm>
          <a:solidFill>
            <a:srgbClr val="437894">
              <a:alpha val="29804"/>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pic>
        <p:nvPicPr>
          <p:cNvPr id="9" name="Bild 8" descr="ZfL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157" y="208556"/>
            <a:ext cx="1310640" cy="1143000"/>
          </a:xfrm>
          <a:prstGeom prst="rect">
            <a:avLst/>
          </a:prstGeom>
        </p:spPr>
      </p:pic>
      <p:pic>
        <p:nvPicPr>
          <p:cNvPr id="11" name="Bild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156" y="6063411"/>
            <a:ext cx="1192849" cy="605365"/>
          </a:xfrm>
          <a:prstGeom prst="rect">
            <a:avLst/>
          </a:prstGeom>
        </p:spPr>
      </p:pic>
      <p:sp>
        <p:nvSpPr>
          <p:cNvPr id="10" name="Rechteck 9"/>
          <p:cNvSpPr/>
          <p:nvPr userDrawn="1"/>
        </p:nvSpPr>
        <p:spPr>
          <a:xfrm>
            <a:off x="460243" y="274638"/>
            <a:ext cx="388374" cy="1143000"/>
          </a:xfrm>
          <a:prstGeom prst="rect">
            <a:avLst/>
          </a:prstGeom>
          <a:solidFill>
            <a:srgbClr val="4579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Fußzeilenplatzhalter 4"/>
          <p:cNvSpPr>
            <a:spLocks noGrp="1"/>
          </p:cNvSpPr>
          <p:nvPr>
            <p:ph type="ftr" sz="quarter" idx="11"/>
          </p:nvPr>
        </p:nvSpPr>
        <p:spPr>
          <a:xfrm>
            <a:off x="1240034" y="6356350"/>
            <a:ext cx="3735089" cy="365125"/>
          </a:xfrm>
          <a:prstGeom prst="rect">
            <a:avLst/>
          </a:prstGeom>
        </p:spPr>
        <p:txBody>
          <a:bodyPr/>
          <a:lstStyle>
            <a:lvl1pPr algn="l">
              <a:defRPr sz="1050" b="0" i="0">
                <a:latin typeface="Open Sans" charset="0"/>
                <a:ea typeface="Open Sans" charset="0"/>
                <a:cs typeface="Open Sans" charset="0"/>
              </a:defRPr>
            </a:lvl1pPr>
          </a:lstStyle>
          <a:p>
            <a:r>
              <a:rPr lang="de-DE" dirty="0"/>
              <a:t>Zentrum für </a:t>
            </a:r>
            <a:r>
              <a:rPr lang="de-DE" dirty="0" err="1"/>
              <a:t>LehrerInnenbildung</a:t>
            </a:r>
            <a:r>
              <a:rPr lang="de-DE" dirty="0"/>
              <a:t> | Universität zu Köln</a:t>
            </a:r>
          </a:p>
        </p:txBody>
      </p:sp>
      <p:sp>
        <p:nvSpPr>
          <p:cNvPr id="14" name="Inhaltsplatzhalter 2"/>
          <p:cNvSpPr>
            <a:spLocks noGrp="1"/>
          </p:cNvSpPr>
          <p:nvPr>
            <p:ph sz="half" idx="12"/>
          </p:nvPr>
        </p:nvSpPr>
        <p:spPr>
          <a:xfrm>
            <a:off x="848617" y="3787479"/>
            <a:ext cx="6491582" cy="2004717"/>
          </a:xfrm>
          <a:solidFill>
            <a:srgbClr val="437894">
              <a:alpha val="29804"/>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sp>
        <p:nvSpPr>
          <p:cNvPr id="15" name="Datumsplatzhalter 3"/>
          <p:cNvSpPr>
            <a:spLocks noGrp="1"/>
          </p:cNvSpPr>
          <p:nvPr>
            <p:ph type="dt" sz="half" idx="10"/>
          </p:nvPr>
        </p:nvSpPr>
        <p:spPr>
          <a:xfrm>
            <a:off x="457200" y="6356350"/>
            <a:ext cx="782834" cy="365125"/>
          </a:xfrm>
          <a:prstGeom prst="rect">
            <a:avLst/>
          </a:prstGeom>
        </p:spPr>
        <p:txBody>
          <a:bodyPr/>
          <a:lstStyle>
            <a:lvl1pPr>
              <a:defRPr sz="1050"/>
            </a:lvl1pPr>
          </a:lstStyle>
          <a:p>
            <a:fld id="{E9C6DCA1-F322-9B41-9291-2255B3993327}" type="datetimeFigureOut">
              <a:rPr lang="de-DE" smtClean="0"/>
              <a:pPr/>
              <a:t>07.09.2023</a:t>
            </a:fld>
            <a:endParaRPr lang="de-DE" dirty="0"/>
          </a:p>
        </p:txBody>
      </p:sp>
    </p:spTree>
    <p:extLst>
      <p:ext uri="{BB962C8B-B14F-4D97-AF65-F5344CB8AC3E}">
        <p14:creationId xmlns:p14="http://schemas.microsoft.com/office/powerpoint/2010/main" val="196464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ie 4 Felder un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8617" y="274638"/>
            <a:ext cx="6491584" cy="1143000"/>
          </a:xfrm>
        </p:spPr>
        <p:txBody>
          <a:bodyPr>
            <a:noAutofit/>
          </a:bodyPr>
          <a:lstStyle>
            <a:lvl1pPr algn="l">
              <a:defRPr sz="3600" baseline="0"/>
            </a:lvl1pPr>
          </a:lstStyle>
          <a:p>
            <a:r>
              <a:rPr lang="de-DE" dirty="0"/>
              <a:t>Folie mit 4 Feldern unten</a:t>
            </a:r>
          </a:p>
        </p:txBody>
      </p:sp>
      <p:sp>
        <p:nvSpPr>
          <p:cNvPr id="3" name="Inhaltsplatzhalter 2"/>
          <p:cNvSpPr>
            <a:spLocks noGrp="1"/>
          </p:cNvSpPr>
          <p:nvPr>
            <p:ph sz="half" idx="1"/>
          </p:nvPr>
        </p:nvSpPr>
        <p:spPr>
          <a:xfrm>
            <a:off x="848617" y="1611484"/>
            <a:ext cx="6491584" cy="1053058"/>
          </a:xfrm>
          <a:solidFill>
            <a:srgbClr val="437894">
              <a:alpha val="29804"/>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pic>
        <p:nvPicPr>
          <p:cNvPr id="9" name="Bild 8" descr="ZfL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157" y="208556"/>
            <a:ext cx="1310640" cy="1143000"/>
          </a:xfrm>
          <a:prstGeom prst="rect">
            <a:avLst/>
          </a:prstGeom>
        </p:spPr>
      </p:pic>
      <p:pic>
        <p:nvPicPr>
          <p:cNvPr id="11" name="Bild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156" y="6063411"/>
            <a:ext cx="1192849" cy="605365"/>
          </a:xfrm>
          <a:prstGeom prst="rect">
            <a:avLst/>
          </a:prstGeom>
        </p:spPr>
      </p:pic>
      <p:sp>
        <p:nvSpPr>
          <p:cNvPr id="10" name="Rechteck 9"/>
          <p:cNvSpPr/>
          <p:nvPr userDrawn="1"/>
        </p:nvSpPr>
        <p:spPr>
          <a:xfrm>
            <a:off x="460243" y="274638"/>
            <a:ext cx="388374" cy="1143000"/>
          </a:xfrm>
          <a:prstGeom prst="rect">
            <a:avLst/>
          </a:prstGeom>
          <a:solidFill>
            <a:srgbClr val="4579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Fußzeilenplatzhalter 4"/>
          <p:cNvSpPr>
            <a:spLocks noGrp="1"/>
          </p:cNvSpPr>
          <p:nvPr>
            <p:ph type="ftr" sz="quarter" idx="11"/>
          </p:nvPr>
        </p:nvSpPr>
        <p:spPr>
          <a:xfrm>
            <a:off x="1240034" y="6356350"/>
            <a:ext cx="3735089" cy="365125"/>
          </a:xfrm>
          <a:prstGeom prst="rect">
            <a:avLst/>
          </a:prstGeom>
        </p:spPr>
        <p:txBody>
          <a:bodyPr/>
          <a:lstStyle>
            <a:lvl1pPr algn="l">
              <a:defRPr sz="1050" b="0" i="0">
                <a:latin typeface="Open Sans" charset="0"/>
                <a:ea typeface="Open Sans" charset="0"/>
                <a:cs typeface="Open Sans" charset="0"/>
              </a:defRPr>
            </a:lvl1pPr>
          </a:lstStyle>
          <a:p>
            <a:r>
              <a:rPr lang="de-DE" dirty="0"/>
              <a:t>Zentrum für </a:t>
            </a:r>
            <a:r>
              <a:rPr lang="de-DE" dirty="0" err="1"/>
              <a:t>LehrerInnenbildung</a:t>
            </a:r>
            <a:r>
              <a:rPr lang="de-DE" dirty="0"/>
              <a:t> | Universität zu Köln</a:t>
            </a:r>
          </a:p>
        </p:txBody>
      </p:sp>
      <p:sp>
        <p:nvSpPr>
          <p:cNvPr id="20" name="Inhaltsplatzhalter 2"/>
          <p:cNvSpPr>
            <a:spLocks noGrp="1"/>
          </p:cNvSpPr>
          <p:nvPr>
            <p:ph sz="half" idx="12"/>
          </p:nvPr>
        </p:nvSpPr>
        <p:spPr>
          <a:xfrm>
            <a:off x="848617" y="2794608"/>
            <a:ext cx="6491584" cy="1053058"/>
          </a:xfrm>
          <a:solidFill>
            <a:srgbClr val="437894">
              <a:alpha val="29804"/>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sp>
        <p:nvSpPr>
          <p:cNvPr id="21" name="Inhaltsplatzhalter 2"/>
          <p:cNvSpPr>
            <a:spLocks noGrp="1"/>
          </p:cNvSpPr>
          <p:nvPr>
            <p:ph sz="half" idx="13"/>
          </p:nvPr>
        </p:nvSpPr>
        <p:spPr>
          <a:xfrm>
            <a:off x="848617" y="3983917"/>
            <a:ext cx="6491584" cy="1053058"/>
          </a:xfrm>
          <a:solidFill>
            <a:srgbClr val="437894">
              <a:alpha val="29804"/>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sp>
        <p:nvSpPr>
          <p:cNvPr id="22" name="Inhaltsplatzhalter 2"/>
          <p:cNvSpPr>
            <a:spLocks noGrp="1"/>
          </p:cNvSpPr>
          <p:nvPr>
            <p:ph sz="half" idx="14"/>
          </p:nvPr>
        </p:nvSpPr>
        <p:spPr>
          <a:xfrm>
            <a:off x="848617" y="5167041"/>
            <a:ext cx="6491584" cy="1053058"/>
          </a:xfrm>
          <a:solidFill>
            <a:srgbClr val="437894">
              <a:alpha val="29804"/>
            </a:srgbClr>
          </a:solidFill>
        </p:spPr>
        <p:txBody>
          <a:bodyPr>
            <a:normAutofit/>
          </a:bodyPr>
          <a:lstStyle>
            <a:lvl1pPr marL="0" indent="0">
              <a:buFontTx/>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Mastertextformat</a:t>
            </a:r>
            <a:endParaRPr lang="de-DE" dirty="0"/>
          </a:p>
        </p:txBody>
      </p:sp>
      <p:sp>
        <p:nvSpPr>
          <p:cNvPr id="23" name="Datumsplatzhalter 3"/>
          <p:cNvSpPr>
            <a:spLocks noGrp="1"/>
          </p:cNvSpPr>
          <p:nvPr>
            <p:ph type="dt" sz="half" idx="10"/>
          </p:nvPr>
        </p:nvSpPr>
        <p:spPr>
          <a:xfrm>
            <a:off x="457200" y="6356350"/>
            <a:ext cx="782834" cy="365125"/>
          </a:xfrm>
          <a:prstGeom prst="rect">
            <a:avLst/>
          </a:prstGeom>
        </p:spPr>
        <p:txBody>
          <a:bodyPr/>
          <a:lstStyle>
            <a:lvl1pPr>
              <a:defRPr sz="1050"/>
            </a:lvl1pPr>
          </a:lstStyle>
          <a:p>
            <a:fld id="{E9C6DCA1-F322-9B41-9291-2255B3993327}" type="datetimeFigureOut">
              <a:rPr lang="de-DE" smtClean="0"/>
              <a:pPr/>
              <a:t>07.09.2023</a:t>
            </a:fld>
            <a:endParaRPr lang="de-DE" dirty="0"/>
          </a:p>
        </p:txBody>
      </p:sp>
    </p:spTree>
    <p:extLst>
      <p:ext uri="{BB962C8B-B14F-4D97-AF65-F5344CB8AC3E}">
        <p14:creationId xmlns:p14="http://schemas.microsoft.com/office/powerpoint/2010/main" val="174847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lie 3 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8617" y="274638"/>
            <a:ext cx="6491584" cy="1143000"/>
          </a:xfrm>
        </p:spPr>
        <p:txBody>
          <a:bodyPr>
            <a:noAutofit/>
          </a:bodyPr>
          <a:lstStyle>
            <a:lvl1pPr algn="l">
              <a:defRPr sz="3600" baseline="0"/>
            </a:lvl1pPr>
          </a:lstStyle>
          <a:p>
            <a:r>
              <a:rPr lang="de-DE" dirty="0"/>
              <a:t>Folie mit 3 Blöcken</a:t>
            </a:r>
          </a:p>
        </p:txBody>
      </p:sp>
      <p:sp>
        <p:nvSpPr>
          <p:cNvPr id="3" name="Inhaltsplatzhalter 2"/>
          <p:cNvSpPr>
            <a:spLocks noGrp="1"/>
          </p:cNvSpPr>
          <p:nvPr>
            <p:ph sz="half" idx="1"/>
          </p:nvPr>
        </p:nvSpPr>
        <p:spPr>
          <a:xfrm>
            <a:off x="848617" y="1600200"/>
            <a:ext cx="2207342" cy="4318819"/>
          </a:xfrm>
          <a:solidFill>
            <a:srgbClr val="437894">
              <a:alpha val="20000"/>
            </a:srgbClr>
          </a:solidFill>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p:txBody>
      </p:sp>
      <p:pic>
        <p:nvPicPr>
          <p:cNvPr id="9" name="Bild 8" descr="ZfL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157" y="208556"/>
            <a:ext cx="1310640" cy="1143000"/>
          </a:xfrm>
          <a:prstGeom prst="rect">
            <a:avLst/>
          </a:prstGeom>
        </p:spPr>
      </p:pic>
      <p:pic>
        <p:nvPicPr>
          <p:cNvPr id="11" name="Bild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156" y="6063411"/>
            <a:ext cx="1192849" cy="605365"/>
          </a:xfrm>
          <a:prstGeom prst="rect">
            <a:avLst/>
          </a:prstGeom>
        </p:spPr>
      </p:pic>
      <p:sp>
        <p:nvSpPr>
          <p:cNvPr id="10" name="Rechteck 9"/>
          <p:cNvSpPr/>
          <p:nvPr userDrawn="1"/>
        </p:nvSpPr>
        <p:spPr>
          <a:xfrm>
            <a:off x="460243" y="274638"/>
            <a:ext cx="388374" cy="1143000"/>
          </a:xfrm>
          <a:prstGeom prst="rect">
            <a:avLst/>
          </a:prstGeom>
          <a:solidFill>
            <a:srgbClr val="4579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Fußzeilenplatzhalter 4"/>
          <p:cNvSpPr>
            <a:spLocks noGrp="1"/>
          </p:cNvSpPr>
          <p:nvPr>
            <p:ph type="ftr" sz="quarter" idx="11"/>
          </p:nvPr>
        </p:nvSpPr>
        <p:spPr>
          <a:xfrm>
            <a:off x="1240034" y="6356350"/>
            <a:ext cx="3735089" cy="365125"/>
          </a:xfrm>
          <a:prstGeom prst="rect">
            <a:avLst/>
          </a:prstGeom>
        </p:spPr>
        <p:txBody>
          <a:bodyPr/>
          <a:lstStyle>
            <a:lvl1pPr algn="l">
              <a:defRPr sz="1050" b="0" i="0">
                <a:latin typeface="Open Sans" charset="0"/>
                <a:ea typeface="Open Sans" charset="0"/>
                <a:cs typeface="Open Sans" charset="0"/>
              </a:defRPr>
            </a:lvl1pPr>
          </a:lstStyle>
          <a:p>
            <a:r>
              <a:rPr lang="de-DE" dirty="0"/>
              <a:t>Zentrum für </a:t>
            </a:r>
            <a:r>
              <a:rPr lang="de-DE" dirty="0" err="1"/>
              <a:t>LehrerInnenbildung</a:t>
            </a:r>
            <a:r>
              <a:rPr lang="de-DE" dirty="0"/>
              <a:t> | Universität zu Köln</a:t>
            </a:r>
          </a:p>
        </p:txBody>
      </p:sp>
      <p:sp>
        <p:nvSpPr>
          <p:cNvPr id="20" name="Inhaltsplatzhalter 2"/>
          <p:cNvSpPr>
            <a:spLocks noGrp="1"/>
          </p:cNvSpPr>
          <p:nvPr>
            <p:ph sz="half" idx="12"/>
          </p:nvPr>
        </p:nvSpPr>
        <p:spPr>
          <a:xfrm>
            <a:off x="3203443" y="1600200"/>
            <a:ext cx="2207342" cy="4318819"/>
          </a:xfrm>
          <a:solidFill>
            <a:srgbClr val="437894">
              <a:alpha val="20000"/>
            </a:srgbClr>
          </a:solidFill>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p:txBody>
      </p:sp>
      <p:sp>
        <p:nvSpPr>
          <p:cNvPr id="21" name="Inhaltsplatzhalter 2"/>
          <p:cNvSpPr>
            <a:spLocks noGrp="1"/>
          </p:cNvSpPr>
          <p:nvPr>
            <p:ph sz="half" idx="13"/>
          </p:nvPr>
        </p:nvSpPr>
        <p:spPr>
          <a:xfrm>
            <a:off x="5558269" y="1600199"/>
            <a:ext cx="2207342" cy="4318819"/>
          </a:xfrm>
          <a:solidFill>
            <a:srgbClr val="437894">
              <a:alpha val="20000"/>
            </a:srgbClr>
          </a:solidFill>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p:txBody>
      </p:sp>
      <p:sp>
        <p:nvSpPr>
          <p:cNvPr id="22" name="Datumsplatzhalter 3"/>
          <p:cNvSpPr>
            <a:spLocks noGrp="1"/>
          </p:cNvSpPr>
          <p:nvPr>
            <p:ph type="dt" sz="half" idx="10"/>
          </p:nvPr>
        </p:nvSpPr>
        <p:spPr>
          <a:xfrm>
            <a:off x="457200" y="6356350"/>
            <a:ext cx="782834" cy="365125"/>
          </a:xfrm>
          <a:prstGeom prst="rect">
            <a:avLst/>
          </a:prstGeom>
        </p:spPr>
        <p:txBody>
          <a:bodyPr/>
          <a:lstStyle>
            <a:lvl1pPr>
              <a:defRPr sz="1050"/>
            </a:lvl1pPr>
          </a:lstStyle>
          <a:p>
            <a:fld id="{E9C6DCA1-F322-9B41-9291-2255B3993327}" type="datetimeFigureOut">
              <a:rPr lang="de-DE" smtClean="0"/>
              <a:pPr/>
              <a:t>07.09.2023</a:t>
            </a:fld>
            <a:endParaRPr lang="de-DE" dirty="0"/>
          </a:p>
        </p:txBody>
      </p:sp>
    </p:spTree>
    <p:extLst>
      <p:ext uri="{BB962C8B-B14F-4D97-AF65-F5344CB8AC3E}">
        <p14:creationId xmlns:p14="http://schemas.microsoft.com/office/powerpoint/2010/main" val="58422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48616" y="274638"/>
            <a:ext cx="7838183" cy="1143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848616" y="1600200"/>
            <a:ext cx="7838184" cy="4525963"/>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96961D1C-79C9-F342-9122-9C08413C2C02}" type="slidenum">
              <a:rPr lang="de-DE" smtClean="0"/>
              <a:pPr/>
              <a:t>‹Nr.›</a:t>
            </a:fld>
            <a:endParaRPr lang="de-DE" dirty="0"/>
          </a:p>
        </p:txBody>
      </p:sp>
    </p:spTree>
    <p:extLst>
      <p:ext uri="{BB962C8B-B14F-4D97-AF65-F5344CB8AC3E}">
        <p14:creationId xmlns:p14="http://schemas.microsoft.com/office/powerpoint/2010/main" val="1258525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2" r:id="rId6"/>
    <p:sldLayoutId id="2147483668" r:id="rId7"/>
    <p:sldLayoutId id="2147483669" r:id="rId8"/>
    <p:sldLayoutId id="2147483663" r:id="rId9"/>
    <p:sldLayoutId id="2147483665" r:id="rId10"/>
    <p:sldLayoutId id="2147483664" r:id="rId11"/>
    <p:sldLayoutId id="2147483666" r:id="rId12"/>
    <p:sldLayoutId id="2147483667" r:id="rId13"/>
    <p:sldLayoutId id="2147483670" r:id="rId14"/>
  </p:sldLayoutIdLst>
  <p:txStyles>
    <p:titleStyle>
      <a:lvl1pPr algn="l" defTabSz="457200" rtl="0" eaLnBrk="1" latinLnBrk="0" hangingPunct="1">
        <a:spcBef>
          <a:spcPct val="0"/>
        </a:spcBef>
        <a:buNone/>
        <a:defRPr sz="4400" kern="1200">
          <a:solidFill>
            <a:schemeClr val="tx1"/>
          </a:solidFill>
          <a:latin typeface="Open Sans Semibold"/>
          <a:ea typeface="+mj-ea"/>
          <a:cs typeface="Open Sans Semi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4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4pPr>
      <a:lvl5pPr marL="2057400" indent="-228600" algn="l" defTabSz="457200" rtl="0" eaLnBrk="1" latinLnBrk="0" hangingPunct="1">
        <a:spcBef>
          <a:spcPct val="20000"/>
        </a:spcBef>
        <a:buFont typeface="Arial"/>
        <a:buChar char="»"/>
        <a:defRPr sz="16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igilehre.zflkoeln.de/bfp-begleitkurs-digital/informationen-i/#praktikumsplatz"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zfl.uni-koeln.de/sites/zfl/Praxisphasen/BFP/BFP-Kooperationspartner-UzK.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digilehre.zflkoeln.de/bfp-begleitkurs-digita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igilehre.zflkoeln.de/bfp-begleitkurs-digital/portfolio-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digilehre.zflkoeln.de/bfp-begleitkurs-digital/interview-i/"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digilehre.zflkoeln.de/bfp-begleitkurs-digital/interview-iii/" TargetMode="External"/><Relationship Id="rId4" Type="http://schemas.openxmlformats.org/officeDocument/2006/relationships/hyperlink" Target="https://digilehre.zflkoeln.de/bfp-begleitkurs-digital/interview-ii/"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zfl.uni-koeln.de/praxisphasen/berufsfeldpraktiku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zfl.uni-koeln.de/beratung/unsere-angebote" TargetMode="External"/><Relationship Id="rId4" Type="http://schemas.openxmlformats.org/officeDocument/2006/relationships/hyperlink" Target="https://zfl.uni-koeln.de/sites/zfl/Praxisphasen/BFP/BFP-Kooperationspartner-UzK.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digilehre.zflkoeln.de/bfp-begleitkurs-digital/informationen-i/"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digilehre.zflkoeln.de/lernmodule/unkategorisiert/forschendes_lernen-grundlage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witter.com/Lehrer_innen" TargetMode="External"/><Relationship Id="rId2" Type="http://schemas.openxmlformats.org/officeDocument/2006/relationships/hyperlink" Target="https://www.instagram.com/zflkoeln/" TargetMode="External"/><Relationship Id="rId1" Type="http://schemas.openxmlformats.org/officeDocument/2006/relationships/slideLayout" Target="../slideLayouts/slideLayout4.xml"/><Relationship Id="rId4" Type="http://schemas.openxmlformats.org/officeDocument/2006/relationships/hyperlink" Target="https://www.facebook.com/zflkoel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zfl.uni-koeln.de/praxisphasen/berufsfeldpraktikum/ausland"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7200" y="3411464"/>
            <a:ext cx="7772400" cy="1059725"/>
          </a:xfrm>
        </p:spPr>
        <p:txBody>
          <a:bodyPr>
            <a:normAutofit/>
          </a:bodyPr>
          <a:lstStyle/>
          <a:p>
            <a:pPr algn="ctr"/>
            <a:r>
              <a:rPr lang="de-DE" dirty="0">
                <a:solidFill>
                  <a:srgbClr val="CD0921"/>
                </a:solidFill>
              </a:rPr>
              <a:t>Das Berufsfeldpraktikum</a:t>
            </a:r>
            <a:endParaRPr lang="de-DE" dirty="0"/>
          </a:p>
        </p:txBody>
      </p:sp>
      <p:sp>
        <p:nvSpPr>
          <p:cNvPr id="3" name="Untertitel 2"/>
          <p:cNvSpPr>
            <a:spLocks noGrp="1"/>
          </p:cNvSpPr>
          <p:nvPr>
            <p:ph type="subTitle" idx="1"/>
          </p:nvPr>
        </p:nvSpPr>
        <p:spPr>
          <a:xfrm>
            <a:off x="965200" y="4657387"/>
            <a:ext cx="7183009" cy="1261253"/>
          </a:xfrm>
        </p:spPr>
        <p:txBody>
          <a:bodyPr>
            <a:normAutofit fontScale="77500" lnSpcReduction="20000"/>
          </a:bodyPr>
          <a:lstStyle/>
          <a:p>
            <a:pPr algn="ctr"/>
            <a:r>
              <a:rPr lang="de-DE" sz="2100" b="1" dirty="0"/>
              <a:t>Wintersemester 2023/2024</a:t>
            </a:r>
          </a:p>
          <a:p>
            <a:pPr algn="ctr"/>
            <a:endParaRPr lang="de-DE" sz="1100" b="1" dirty="0"/>
          </a:p>
          <a:p>
            <a:pPr algn="ctr"/>
            <a:endParaRPr lang="de-DE" sz="1100" b="1" dirty="0"/>
          </a:p>
          <a:p>
            <a:pPr algn="ctr"/>
            <a:r>
              <a:rPr lang="de-DE" b="1" dirty="0"/>
              <a:t>Informationspaket zur „Begleitung des Berufsfeldpraktikums“</a:t>
            </a:r>
          </a:p>
          <a:p>
            <a:pPr algn="ctr"/>
            <a:endParaRPr lang="de-DE" sz="1800" dirty="0"/>
          </a:p>
          <a:p>
            <a:pPr algn="ctr"/>
            <a:r>
              <a:rPr lang="de-DE" sz="1800" dirty="0"/>
              <a:t>Zentrum für </a:t>
            </a:r>
            <a:r>
              <a:rPr lang="de-DE" sz="1800" dirty="0" err="1"/>
              <a:t>LehrerInnenbildung</a:t>
            </a:r>
            <a:r>
              <a:rPr lang="de-DE" sz="1800" dirty="0"/>
              <a:t>, Universität zu Köln</a:t>
            </a:r>
          </a:p>
          <a:p>
            <a:endParaRPr lang="de-DE" dirty="0"/>
          </a:p>
        </p:txBody>
      </p:sp>
      <p:sp>
        <p:nvSpPr>
          <p:cNvPr id="4" name="Untertitel 2"/>
          <p:cNvSpPr txBox="1">
            <a:spLocks/>
          </p:cNvSpPr>
          <p:nvPr/>
        </p:nvSpPr>
        <p:spPr>
          <a:xfrm>
            <a:off x="457199" y="5559251"/>
            <a:ext cx="7183009" cy="89845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Open Sans"/>
                <a:ea typeface="+mn-ea"/>
                <a:cs typeface="Open Sans"/>
              </a:defRPr>
            </a:lvl1pPr>
            <a:lvl2pPr marL="457200" indent="0" algn="ctr" defTabSz="457200" rtl="0" eaLnBrk="1" latinLnBrk="0" hangingPunct="1">
              <a:spcBef>
                <a:spcPct val="20000"/>
              </a:spcBef>
              <a:buFont typeface="Arial"/>
              <a:buNone/>
              <a:defRPr sz="2400" kern="1200">
                <a:solidFill>
                  <a:schemeClr val="tx1">
                    <a:tint val="75000"/>
                  </a:schemeClr>
                </a:solidFill>
                <a:latin typeface="Open Sans"/>
                <a:ea typeface="+mn-ea"/>
                <a:cs typeface="Open Sans"/>
              </a:defRPr>
            </a:lvl2pPr>
            <a:lvl3pPr marL="914400" indent="0" algn="ctr" defTabSz="457200" rtl="0" eaLnBrk="1" latinLnBrk="0" hangingPunct="1">
              <a:spcBef>
                <a:spcPct val="20000"/>
              </a:spcBef>
              <a:buFont typeface="Arial"/>
              <a:buNone/>
              <a:defRPr sz="2000" kern="1200">
                <a:solidFill>
                  <a:schemeClr val="tx1">
                    <a:tint val="75000"/>
                  </a:schemeClr>
                </a:solidFill>
                <a:latin typeface="Open Sans"/>
                <a:ea typeface="+mn-ea"/>
                <a:cs typeface="Open Sans"/>
              </a:defRPr>
            </a:lvl3pPr>
            <a:lvl4pPr marL="1371600" indent="0" algn="ctr" defTabSz="457200" rtl="0" eaLnBrk="1" latinLnBrk="0" hangingPunct="1">
              <a:spcBef>
                <a:spcPct val="20000"/>
              </a:spcBef>
              <a:buFont typeface="Arial"/>
              <a:buNone/>
              <a:defRPr sz="1800" kern="1200">
                <a:solidFill>
                  <a:schemeClr val="tx1">
                    <a:tint val="75000"/>
                  </a:schemeClr>
                </a:solidFill>
                <a:latin typeface="Open Sans Light"/>
                <a:ea typeface="+mn-ea"/>
                <a:cs typeface="Open Sans Light"/>
              </a:defRPr>
            </a:lvl4pPr>
            <a:lvl5pPr marL="1828800" indent="0" algn="ctr" defTabSz="457200" rtl="0" eaLnBrk="1" latinLnBrk="0" hangingPunct="1">
              <a:spcBef>
                <a:spcPct val="20000"/>
              </a:spcBef>
              <a:buFont typeface="Arial"/>
              <a:buNone/>
              <a:defRPr sz="1600" kern="1200">
                <a:solidFill>
                  <a:schemeClr val="tx1">
                    <a:tint val="75000"/>
                  </a:schemeClr>
                </a:solidFill>
                <a:latin typeface="Open Sans Light"/>
                <a:ea typeface="+mn-ea"/>
                <a:cs typeface="Open Sans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endParaRPr lang="de-DE" sz="1800" dirty="0">
              <a:latin typeface="Arial"/>
              <a:cs typeface="Arial"/>
            </a:endParaRPr>
          </a:p>
        </p:txBody>
      </p:sp>
      <p:pic>
        <p:nvPicPr>
          <p:cNvPr id="5" name="Bild 4" descr="Teacher-to-b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488" y="1825453"/>
            <a:ext cx="1907704" cy="1733362"/>
          </a:xfrm>
          <a:prstGeom prst="rect">
            <a:avLst/>
          </a:prstGeom>
        </p:spPr>
      </p:pic>
    </p:spTree>
    <p:extLst>
      <p:ext uri="{BB962C8B-B14F-4D97-AF65-F5344CB8AC3E}">
        <p14:creationId xmlns:p14="http://schemas.microsoft.com/office/powerpoint/2010/main" val="486505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423" y="390027"/>
            <a:ext cx="6677971" cy="637581"/>
          </a:xfrm>
        </p:spPr>
        <p:txBody>
          <a:bodyPr/>
          <a:lstStyle/>
          <a:p>
            <a:r>
              <a:rPr lang="de-DE" sz="2000" b="1" dirty="0">
                <a:solidFill>
                  <a:srgbClr val="CD0921"/>
                </a:solidFill>
              </a:rPr>
              <a:t>5. Der Praktikumsplatz: Suche und Bewerbung</a:t>
            </a:r>
            <a:endParaRPr lang="de-DE" sz="2000" dirty="0"/>
          </a:p>
        </p:txBody>
      </p:sp>
      <p:sp>
        <p:nvSpPr>
          <p:cNvPr id="3" name="Inhaltsplatzhalter 2"/>
          <p:cNvSpPr>
            <a:spLocks noGrp="1"/>
          </p:cNvSpPr>
          <p:nvPr>
            <p:ph idx="1"/>
          </p:nvPr>
        </p:nvSpPr>
        <p:spPr>
          <a:xfrm>
            <a:off x="442686" y="1436913"/>
            <a:ext cx="8229600" cy="4441373"/>
          </a:xfrm>
        </p:spPr>
        <p:txBody>
          <a:bodyPr>
            <a:normAutofit lnSpcReduction="10000"/>
          </a:bodyPr>
          <a:lstStyle/>
          <a:p>
            <a:pPr marL="342900" indent="-342900" algn="just">
              <a:buFont typeface="Arial" panose="020B0604020202020204" pitchFamily="34" charset="0"/>
              <a:buChar char="•"/>
            </a:pPr>
            <a:r>
              <a:rPr lang="de-DE" dirty="0"/>
              <a:t>Die Praktikumsplatzsuche liegt in Ihrer alleinigen Verantwortung.</a:t>
            </a:r>
          </a:p>
          <a:p>
            <a:pPr marL="342900" indent="-342900" algn="just">
              <a:buFont typeface="Arial" panose="020B0604020202020204" pitchFamily="34" charset="0"/>
              <a:buChar char="•"/>
            </a:pPr>
            <a:r>
              <a:rPr lang="de-DE" dirty="0"/>
              <a:t>Suchen Sie sich einen Praktikumsplatz,  der Ihren Interessen entspricht, interessante Erfahrungen ermöglicht und Ihren Professionalisierungsprozess unterstützt. </a:t>
            </a:r>
          </a:p>
          <a:p>
            <a:pPr marL="342900" indent="-342900" algn="just">
              <a:buFont typeface="Arial" panose="020B0604020202020204" pitchFamily="34" charset="0"/>
              <a:buChar char="•"/>
            </a:pPr>
            <a:r>
              <a:rPr lang="de-DE" dirty="0"/>
              <a:t>Bewerben Sie sich frühzeitig für einen Praktikumsplatz.</a:t>
            </a:r>
          </a:p>
          <a:p>
            <a:pPr marL="342900" indent="-342900" algn="just">
              <a:buFont typeface="Arial" panose="020B0604020202020204" pitchFamily="34" charset="0"/>
              <a:buChar char="•"/>
            </a:pPr>
            <a:r>
              <a:rPr lang="de-DE" dirty="0"/>
              <a:t>Nehmen Sie bei Ihrer Suche ein möglichst breites Einzugsgebiet in den Blick. </a:t>
            </a:r>
          </a:p>
          <a:p>
            <a:pPr marL="342900" indent="-342900" algn="just">
              <a:buFont typeface="Arial" panose="020B0604020202020204" pitchFamily="34" charset="0"/>
              <a:buChar char="•"/>
            </a:pPr>
            <a:r>
              <a:rPr lang="de-DE" dirty="0"/>
              <a:t>Zusätzliche Informationen und Bewerbungstipps finden Sie hier: </a:t>
            </a:r>
            <a:r>
              <a:rPr lang="de-DE" dirty="0">
                <a:hlinkClick r:id="rId3"/>
              </a:rPr>
              <a:t>https://digilehre.zflkoeln.de/bfp-begleitkurs-digital/informationen-i/#praktikumsplatz</a:t>
            </a:r>
            <a:endParaRPr lang="de-DE" dirty="0"/>
          </a:p>
          <a:p>
            <a:pPr algn="just"/>
            <a:endParaRPr lang="de-DE" b="1" dirty="0"/>
          </a:p>
        </p:txBody>
      </p:sp>
    </p:spTree>
    <p:extLst>
      <p:ext uri="{BB962C8B-B14F-4D97-AF65-F5344CB8AC3E}">
        <p14:creationId xmlns:p14="http://schemas.microsoft.com/office/powerpoint/2010/main" val="119541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423" y="390027"/>
            <a:ext cx="6677971" cy="637581"/>
          </a:xfrm>
        </p:spPr>
        <p:txBody>
          <a:bodyPr/>
          <a:lstStyle/>
          <a:p>
            <a:r>
              <a:rPr lang="de-DE" sz="2000" b="1" dirty="0">
                <a:solidFill>
                  <a:srgbClr val="CD0921"/>
                </a:solidFill>
              </a:rPr>
              <a:t>5. Der Praktikumsplatz: Kooperationspartner*innen</a:t>
            </a:r>
            <a:endParaRPr lang="de-DE" sz="2000" dirty="0"/>
          </a:p>
        </p:txBody>
      </p:sp>
      <p:sp>
        <p:nvSpPr>
          <p:cNvPr id="3" name="Inhaltsplatzhalter 2"/>
          <p:cNvSpPr>
            <a:spLocks noGrp="1"/>
          </p:cNvSpPr>
          <p:nvPr>
            <p:ph idx="1"/>
          </p:nvPr>
        </p:nvSpPr>
        <p:spPr>
          <a:xfrm>
            <a:off x="372888" y="1341534"/>
            <a:ext cx="8052100" cy="4597712"/>
          </a:xfrm>
        </p:spPr>
        <p:txBody>
          <a:bodyPr>
            <a:normAutofit/>
          </a:bodyPr>
          <a:lstStyle/>
          <a:p>
            <a:pPr algn="ctr"/>
            <a:r>
              <a:rPr lang="de-DE" sz="1800" b="1" dirty="0"/>
              <a:t>Kennen Sie schon die Liste mit den Kooperationspartner*innen des </a:t>
            </a:r>
            <a:r>
              <a:rPr lang="de-DE" sz="1800" b="1" dirty="0" err="1"/>
              <a:t>ZfL</a:t>
            </a:r>
            <a:r>
              <a:rPr lang="de-DE" sz="1800" b="1" dirty="0"/>
              <a:t>?</a:t>
            </a:r>
          </a:p>
          <a:p>
            <a:pPr algn="ctr"/>
            <a:endParaRPr lang="de-DE" sz="1800" b="1" dirty="0"/>
          </a:p>
          <a:p>
            <a:pPr algn="ctr"/>
            <a:endParaRPr lang="de-DE" sz="1800" b="1" dirty="0"/>
          </a:p>
          <a:p>
            <a:pPr algn="ctr"/>
            <a:endParaRPr lang="de-DE" sz="1800" b="1" dirty="0"/>
          </a:p>
          <a:p>
            <a:pPr algn="ctr"/>
            <a:endParaRPr lang="de-DE" sz="1800" b="1" dirty="0"/>
          </a:p>
          <a:p>
            <a:pPr algn="ctr"/>
            <a:endParaRPr lang="de-DE" sz="1800" b="1" dirty="0"/>
          </a:p>
          <a:p>
            <a:pPr algn="ctr"/>
            <a:endParaRPr lang="de-DE" sz="1800" b="1" dirty="0"/>
          </a:p>
          <a:p>
            <a:pPr algn="ctr"/>
            <a:endParaRPr lang="de-DE" sz="1800" b="1" dirty="0"/>
          </a:p>
          <a:p>
            <a:pPr algn="ctr"/>
            <a:endParaRPr lang="de-DE" sz="1800" b="1" dirty="0"/>
          </a:p>
          <a:p>
            <a:pPr algn="ctr"/>
            <a:endParaRPr lang="de-DE" sz="1800" b="1" dirty="0"/>
          </a:p>
          <a:p>
            <a:pPr algn="ctr"/>
            <a:endParaRPr lang="de-DE" sz="1800" b="1" dirty="0"/>
          </a:p>
          <a:p>
            <a:pPr algn="ctr"/>
            <a:endParaRPr lang="de-DE" sz="1800" b="1" dirty="0"/>
          </a:p>
          <a:p>
            <a:pPr algn="ctr"/>
            <a:r>
              <a:rPr lang="de-DE" sz="1600" dirty="0">
                <a:hlinkClick r:id="rId3"/>
              </a:rPr>
              <a:t>https://zfl.uni-koeln.de/sites/zfl/Praxisphasen/BFP/BFP-Kooperationspartner-UzK.pdf</a:t>
            </a:r>
            <a:r>
              <a:rPr lang="de-DE" sz="1600" dirty="0"/>
              <a:t> </a:t>
            </a:r>
          </a:p>
        </p:txBody>
      </p:sp>
      <p:pic>
        <p:nvPicPr>
          <p:cNvPr id="5" name="Grafik 4">
            <a:extLst>
              <a:ext uri="{FF2B5EF4-FFF2-40B4-BE49-F238E27FC236}">
                <a16:creationId xmlns:a16="http://schemas.microsoft.com/office/drawing/2014/main" id="{8CEAC3C9-F758-4FE9-98D3-00995B63E5F1}"/>
              </a:ext>
            </a:extLst>
          </p:cNvPr>
          <p:cNvPicPr>
            <a:picLocks noChangeAspect="1"/>
          </p:cNvPicPr>
          <p:nvPr/>
        </p:nvPicPr>
        <p:blipFill>
          <a:blip r:embed="rId4"/>
          <a:stretch>
            <a:fillRect/>
          </a:stretch>
        </p:blipFill>
        <p:spPr>
          <a:xfrm>
            <a:off x="576899" y="2284587"/>
            <a:ext cx="3822039" cy="2633662"/>
          </a:xfrm>
          <a:prstGeom prst="rect">
            <a:avLst/>
          </a:prstGeom>
        </p:spPr>
      </p:pic>
      <p:pic>
        <p:nvPicPr>
          <p:cNvPr id="6" name="Grafik 5">
            <a:extLst>
              <a:ext uri="{FF2B5EF4-FFF2-40B4-BE49-F238E27FC236}">
                <a16:creationId xmlns:a16="http://schemas.microsoft.com/office/drawing/2014/main" id="{E03E2573-6552-4814-B41A-775372E55B7C}"/>
              </a:ext>
            </a:extLst>
          </p:cNvPr>
          <p:cNvPicPr>
            <a:picLocks noChangeAspect="1"/>
          </p:cNvPicPr>
          <p:nvPr/>
        </p:nvPicPr>
        <p:blipFill>
          <a:blip r:embed="rId5"/>
          <a:stretch>
            <a:fillRect/>
          </a:stretch>
        </p:blipFill>
        <p:spPr>
          <a:xfrm>
            <a:off x="4707722" y="2261081"/>
            <a:ext cx="3822039" cy="2657168"/>
          </a:xfrm>
          <a:prstGeom prst="rect">
            <a:avLst/>
          </a:prstGeom>
        </p:spPr>
      </p:pic>
    </p:spTree>
    <p:extLst>
      <p:ext uri="{BB962C8B-B14F-4D97-AF65-F5344CB8AC3E}">
        <p14:creationId xmlns:p14="http://schemas.microsoft.com/office/powerpoint/2010/main" val="94675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822423" y="390027"/>
            <a:ext cx="6677971" cy="637581"/>
          </a:xfrm>
        </p:spPr>
        <p:txBody>
          <a:bodyPr/>
          <a:lstStyle/>
          <a:p>
            <a:r>
              <a:rPr lang="de-DE" sz="2000" b="1" dirty="0">
                <a:solidFill>
                  <a:srgbClr val="CD0921"/>
                </a:solidFill>
              </a:rPr>
              <a:t>5. Der Praktikumsplatz: geeignete Institutionen</a:t>
            </a:r>
            <a:endParaRPr lang="de-DE" sz="2000" dirty="0"/>
          </a:p>
        </p:txBody>
      </p:sp>
      <p:sp>
        <p:nvSpPr>
          <p:cNvPr id="3" name="Inhaltsplatzhalter 2"/>
          <p:cNvSpPr>
            <a:spLocks noGrp="1"/>
          </p:cNvSpPr>
          <p:nvPr>
            <p:ph idx="1"/>
          </p:nvPr>
        </p:nvSpPr>
        <p:spPr>
          <a:xfrm>
            <a:off x="372888" y="1341534"/>
            <a:ext cx="8052100" cy="5185646"/>
          </a:xfrm>
        </p:spPr>
        <p:txBody>
          <a:bodyPr>
            <a:normAutofit fontScale="70000" lnSpcReduction="20000"/>
          </a:bodyPr>
          <a:lstStyle/>
          <a:p>
            <a:pPr algn="just"/>
            <a:r>
              <a:rPr lang="de-DE" sz="2600" b="1" dirty="0"/>
              <a:t>Die Wahl Ihres Praktikums sollten Sie sehr gewissenhaft vornehmen und muss nicht heute schon abgeschlossen sein. Ein Berufsfeldpraktikum eignet sich dort, wo Sie ganz persönlich Einblicke erhalten möchten. </a:t>
            </a:r>
          </a:p>
          <a:p>
            <a:pPr algn="just"/>
            <a:endParaRPr lang="de-DE" sz="2600" dirty="0"/>
          </a:p>
          <a:p>
            <a:pPr algn="just"/>
            <a:r>
              <a:rPr lang="de-DE" sz="2600" b="1" dirty="0"/>
              <a:t>Think</a:t>
            </a:r>
          </a:p>
          <a:p>
            <a:pPr algn="just"/>
            <a:r>
              <a:rPr lang="de-DE" sz="2600" dirty="0"/>
              <a:t>Überlegen Sie für sich selbst</a:t>
            </a:r>
          </a:p>
          <a:p>
            <a:pPr marL="457200" indent="-457200" algn="just">
              <a:buFont typeface="Arial" panose="020B0604020202020204" pitchFamily="34" charset="0"/>
              <a:buChar char="•"/>
            </a:pPr>
            <a:r>
              <a:rPr lang="de-DE" sz="2600" i="1" dirty="0"/>
              <a:t>Was interessiert Sie? </a:t>
            </a:r>
          </a:p>
          <a:p>
            <a:pPr marL="457200" indent="-457200" algn="just">
              <a:buFont typeface="Arial" panose="020B0604020202020204" pitchFamily="34" charset="0"/>
              <a:buChar char="•"/>
            </a:pPr>
            <a:r>
              <a:rPr lang="de-DE" sz="2600" i="1" dirty="0"/>
              <a:t>Haben Sie ein bestimmtes Themenfeld, welches Sie durch Ihr Studium begleitet und welches Sie weiter vertiefen möchten?</a:t>
            </a:r>
          </a:p>
          <a:p>
            <a:pPr marL="457200" indent="-457200" algn="just">
              <a:buFont typeface="Arial" panose="020B0604020202020204" pitchFamily="34" charset="0"/>
              <a:buChar char="•"/>
            </a:pPr>
            <a:r>
              <a:rPr lang="de-DE" sz="2600" i="1" dirty="0"/>
              <a:t>Welcher Bereich wäre fachlich für Sie interessant? </a:t>
            </a:r>
          </a:p>
          <a:p>
            <a:pPr marL="457200" indent="-457200" algn="just">
              <a:buFont typeface="Arial" panose="020B0604020202020204" pitchFamily="34" charset="0"/>
              <a:buChar char="•"/>
            </a:pPr>
            <a:r>
              <a:rPr lang="de-DE" sz="2600" i="1" dirty="0"/>
              <a:t>Was wäre eine mögliche Alternative zum Lehrberuf für Sie? </a:t>
            </a:r>
          </a:p>
          <a:p>
            <a:pPr algn="just"/>
            <a:endParaRPr lang="de-DE" sz="2600" i="1" dirty="0"/>
          </a:p>
          <a:p>
            <a:pPr algn="just"/>
            <a:r>
              <a:rPr lang="de-DE" sz="2600" b="1" dirty="0"/>
              <a:t>Pair</a:t>
            </a:r>
          </a:p>
          <a:p>
            <a:pPr algn="just"/>
            <a:r>
              <a:rPr lang="de-DE" sz="2600" dirty="0"/>
              <a:t>Tauschen Sie sich zu zweit über Ihre Überlegungen aus. </a:t>
            </a:r>
          </a:p>
          <a:p>
            <a:pPr algn="just"/>
            <a:endParaRPr lang="de-DE" sz="2600" i="1" dirty="0"/>
          </a:p>
          <a:p>
            <a:pPr algn="just"/>
            <a:r>
              <a:rPr lang="de-DE" sz="2600" b="1" dirty="0"/>
              <a:t>Share</a:t>
            </a:r>
          </a:p>
          <a:p>
            <a:pPr algn="just"/>
            <a:r>
              <a:rPr lang="de-DE" sz="2600" dirty="0"/>
              <a:t>Sammeln Sie gemeinsam Institutionen, die sich für ein BFP eigenen (außerschulisch, mit sozialem, pädagogischem und fachlichem Bezug).</a:t>
            </a:r>
          </a:p>
        </p:txBody>
      </p:sp>
    </p:spTree>
    <p:extLst>
      <p:ext uri="{BB962C8B-B14F-4D97-AF65-F5344CB8AC3E}">
        <p14:creationId xmlns:p14="http://schemas.microsoft.com/office/powerpoint/2010/main" val="9417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b="1" dirty="0">
                <a:solidFill>
                  <a:srgbClr val="CD0921"/>
                </a:solidFill>
              </a:rPr>
              <a:t>6. Das Begleitseminar</a:t>
            </a:r>
            <a:endParaRPr lang="de-DE" sz="2800" dirty="0"/>
          </a:p>
        </p:txBody>
      </p:sp>
      <p:sp>
        <p:nvSpPr>
          <p:cNvPr id="3" name="Inhaltsplatzhalter 2"/>
          <p:cNvSpPr>
            <a:spLocks noGrp="1"/>
          </p:cNvSpPr>
          <p:nvPr>
            <p:ph idx="1"/>
          </p:nvPr>
        </p:nvSpPr>
        <p:spPr/>
        <p:txBody>
          <a:bodyPr>
            <a:normAutofit/>
          </a:bodyPr>
          <a:lstStyle/>
          <a:p>
            <a:r>
              <a:rPr lang="de-DE" sz="2300" dirty="0"/>
              <a:t>Das Seminar unterscheidet </a:t>
            </a:r>
          </a:p>
          <a:p>
            <a:r>
              <a:rPr lang="de-DE" sz="2300" dirty="0"/>
              <a:t>zwischen</a:t>
            </a:r>
            <a:r>
              <a:rPr lang="de-DE" sz="2300" dirty="0">
                <a:solidFill>
                  <a:srgbClr val="0000FF"/>
                </a:solidFill>
              </a:rPr>
              <a:t> </a:t>
            </a:r>
            <a:r>
              <a:rPr lang="de-DE" sz="2300" dirty="0"/>
              <a:t>verschiedenen</a:t>
            </a:r>
          </a:p>
          <a:p>
            <a:r>
              <a:rPr lang="de-DE" sz="2300" dirty="0"/>
              <a:t>Sitzungsformaten.</a:t>
            </a:r>
          </a:p>
          <a:p>
            <a:endParaRPr lang="de-DE" dirty="0"/>
          </a:p>
        </p:txBody>
      </p:sp>
      <p:graphicFrame>
        <p:nvGraphicFramePr>
          <p:cNvPr id="4" name="Diagramm 3"/>
          <p:cNvGraphicFramePr/>
          <p:nvPr>
            <p:extLst>
              <p:ext uri="{D42A27DB-BD31-4B8C-83A1-F6EECF244321}">
                <p14:modId xmlns:p14="http://schemas.microsoft.com/office/powerpoint/2010/main" val="80243406"/>
              </p:ext>
            </p:extLst>
          </p:nvPr>
        </p:nvGraphicFramePr>
        <p:xfrm>
          <a:off x="875484" y="2544795"/>
          <a:ext cx="6408712" cy="369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942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5574" y="390027"/>
            <a:ext cx="6909464" cy="637581"/>
          </a:xfrm>
        </p:spPr>
        <p:txBody>
          <a:bodyPr/>
          <a:lstStyle/>
          <a:p>
            <a:r>
              <a:rPr lang="de-DE" sz="2000" b="1" dirty="0">
                <a:solidFill>
                  <a:srgbClr val="CD0921"/>
                </a:solidFill>
              </a:rPr>
              <a:t>6. Das Begleitseminar: Vorbereitungsphase</a:t>
            </a:r>
            <a:endParaRPr lang="de-DE" sz="2000" dirty="0"/>
          </a:p>
        </p:txBody>
      </p:sp>
      <p:sp>
        <p:nvSpPr>
          <p:cNvPr id="4" name="Inhaltsplatzhalter 2"/>
          <p:cNvSpPr txBox="1">
            <a:spLocks/>
          </p:cNvSpPr>
          <p:nvPr/>
        </p:nvSpPr>
        <p:spPr>
          <a:xfrm>
            <a:off x="457200" y="1108890"/>
            <a:ext cx="8470900" cy="496027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
                <a:schemeClr val="tx1">
                  <a:lumMod val="75000"/>
                  <a:lumOff val="25000"/>
                </a:schemeClr>
              </a:buClr>
              <a:buSzTx/>
              <a:buFontTx/>
              <a:buNone/>
              <a:tabLst/>
              <a:defRPr sz="2400" kern="1200" baseline="0">
                <a:solidFill>
                  <a:schemeClr val="tx1"/>
                </a:solidFill>
                <a:latin typeface="Open Sans"/>
                <a:ea typeface="+mn-ea"/>
                <a:cs typeface="Open Sans"/>
              </a:defRPr>
            </a:lvl1pPr>
            <a:lvl2pPr marL="742950" indent="-285750" algn="l" defTabSz="457200" rtl="0" eaLnBrk="1" latinLnBrk="0" hangingPunct="1">
              <a:spcBef>
                <a:spcPct val="20000"/>
              </a:spcBef>
              <a:buClr>
                <a:schemeClr val="tx1">
                  <a:lumMod val="75000"/>
                  <a:lumOff val="25000"/>
                </a:schemeClr>
              </a:buClr>
              <a:buFont typeface="Wingdings" charset="2"/>
              <a:buChar char="§"/>
              <a:defRPr sz="2400" kern="1200" baseline="0">
                <a:solidFill>
                  <a:schemeClr val="tx1"/>
                </a:solidFill>
                <a:latin typeface="Open Sans"/>
                <a:ea typeface="+mn-ea"/>
                <a:cs typeface="Open Sans"/>
              </a:defRPr>
            </a:lvl2pPr>
            <a:lvl3pPr marL="1143000" indent="-228600" algn="l" defTabSz="457200" rtl="0" eaLnBrk="1" latinLnBrk="0" hangingPunct="1">
              <a:spcBef>
                <a:spcPct val="20000"/>
              </a:spcBef>
              <a:buClr>
                <a:schemeClr val="tx1">
                  <a:lumMod val="75000"/>
                  <a:lumOff val="25000"/>
                </a:schemeClr>
              </a:buClr>
              <a:buFont typeface="Arial"/>
              <a:buChar char="•"/>
              <a:defRPr sz="2000" kern="1200" baseline="0">
                <a:solidFill>
                  <a:schemeClr val="tx1"/>
                </a:solidFill>
                <a:latin typeface="Open Sans"/>
                <a:ea typeface="+mn-ea"/>
                <a:cs typeface="Open Sans"/>
              </a:defRPr>
            </a:lvl3pPr>
            <a:lvl4pPr marL="1600200" indent="-228600" algn="l" defTabSz="457200" rtl="0" eaLnBrk="1" latinLnBrk="0" hangingPunct="1">
              <a:spcBef>
                <a:spcPct val="20000"/>
              </a:spcBef>
              <a:buClr>
                <a:schemeClr val="tx1">
                  <a:lumMod val="75000"/>
                  <a:lumOff val="25000"/>
                </a:schemeClr>
              </a:buClr>
              <a:buFont typeface="Arial" charset="0"/>
              <a:buChar char="•"/>
              <a:defRPr sz="1800" kern="1200" baseline="0">
                <a:solidFill>
                  <a:schemeClr val="tx1"/>
                </a:solidFill>
                <a:latin typeface="Open Sans Light"/>
                <a:ea typeface="+mn-ea"/>
                <a:cs typeface="Open Sans Light"/>
              </a:defRPr>
            </a:lvl4pPr>
            <a:lvl5pPr marL="2057400" indent="-228600" algn="l" defTabSz="457200" rtl="0" eaLnBrk="1" latinLnBrk="0" hangingPunct="1">
              <a:spcBef>
                <a:spcPct val="20000"/>
              </a:spcBef>
              <a:buClr>
                <a:schemeClr val="tx1">
                  <a:lumMod val="75000"/>
                  <a:lumOff val="25000"/>
                </a:schemeClr>
              </a:buClr>
              <a:buFont typeface="Arial"/>
              <a:buChar char="»"/>
              <a:defRPr sz="1600" kern="1200" baseline="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sz="2000" i="1" dirty="0">
              <a:solidFill>
                <a:schemeClr val="accent1"/>
              </a:solidFill>
              <a:sym typeface="Wingdings"/>
            </a:endParaRPr>
          </a:p>
          <a:p>
            <a:r>
              <a:rPr lang="de-DE" sz="2000" i="1" dirty="0">
                <a:solidFill>
                  <a:schemeClr val="accent1"/>
                </a:solidFill>
                <a:sym typeface="Wingdings"/>
              </a:rPr>
              <a:t>7 Seminarsitzungen + 1 Lernteamsitzung + 1 Beratungssitzung im </a:t>
            </a:r>
            <a:r>
              <a:rPr lang="de-DE" sz="2000" i="1" dirty="0" err="1">
                <a:solidFill>
                  <a:schemeClr val="accent1"/>
                </a:solidFill>
                <a:sym typeface="Wingdings"/>
              </a:rPr>
              <a:t>Lernteam</a:t>
            </a:r>
            <a:endParaRPr lang="de-DE" sz="2000" i="1" dirty="0">
              <a:solidFill>
                <a:schemeClr val="accent1"/>
              </a:solidFill>
              <a:sym typeface="Wingdings"/>
            </a:endParaRPr>
          </a:p>
          <a:p>
            <a:endParaRPr lang="de-DE" sz="2000" dirty="0">
              <a:solidFill>
                <a:schemeClr val="accent1"/>
              </a:solidFill>
            </a:endParaRPr>
          </a:p>
          <a:p>
            <a:pPr marL="342900" indent="-342900">
              <a:buFont typeface="Arial"/>
              <a:buChar char="•"/>
            </a:pPr>
            <a:r>
              <a:rPr lang="de-DE" sz="2000" dirty="0">
                <a:solidFill>
                  <a:srgbClr val="000000"/>
                </a:solidFill>
              </a:rPr>
              <a:t>Allgemeine Vorbereitung auf das Praktikum </a:t>
            </a:r>
          </a:p>
          <a:p>
            <a:pPr marL="342900" indent="-342900">
              <a:buFont typeface="Arial"/>
              <a:buChar char="•"/>
            </a:pPr>
            <a:r>
              <a:rPr lang="de-DE" sz="2000" dirty="0"/>
              <a:t>Bearbeitung der Portfolio-Aufgaben </a:t>
            </a:r>
            <a:r>
              <a:rPr lang="de-DE" sz="2000" i="1" dirty="0"/>
              <a:t>vor dem Praktikum</a:t>
            </a:r>
          </a:p>
          <a:p>
            <a:pPr marL="342900" indent="-342900">
              <a:buFont typeface="Arial"/>
              <a:buChar char="•"/>
            </a:pPr>
            <a:r>
              <a:rPr lang="de-DE" sz="2000" dirty="0">
                <a:solidFill>
                  <a:srgbClr val="000000"/>
                </a:solidFill>
              </a:rPr>
              <a:t>Auseinandersetzung</a:t>
            </a:r>
            <a:r>
              <a:rPr lang="de-DE" sz="2000" b="1" dirty="0">
                <a:solidFill>
                  <a:srgbClr val="000000"/>
                </a:solidFill>
              </a:rPr>
              <a:t> </a:t>
            </a:r>
            <a:r>
              <a:rPr lang="de-DE" sz="2000" dirty="0">
                <a:solidFill>
                  <a:srgbClr val="000000"/>
                </a:solidFill>
              </a:rPr>
              <a:t>mit</a:t>
            </a:r>
            <a:r>
              <a:rPr lang="de-DE" sz="2000" b="1" dirty="0">
                <a:solidFill>
                  <a:srgbClr val="000000"/>
                </a:solidFill>
              </a:rPr>
              <a:t> Forschendem Lernen</a:t>
            </a:r>
            <a:r>
              <a:rPr lang="de-DE" sz="2000" dirty="0">
                <a:solidFill>
                  <a:srgbClr val="000000"/>
                </a:solidFill>
              </a:rPr>
              <a:t>:</a:t>
            </a:r>
            <a:r>
              <a:rPr lang="de-DE" sz="2000" b="1" dirty="0">
                <a:solidFill>
                  <a:srgbClr val="000000"/>
                </a:solidFill>
              </a:rPr>
              <a:t> </a:t>
            </a:r>
            <a:r>
              <a:rPr lang="de-DE" sz="2000" dirty="0"/>
              <a:t>Entwicklung einer </a:t>
            </a:r>
            <a:r>
              <a:rPr lang="de-DE" sz="2000" b="1" dirty="0"/>
              <a:t>praktikumsbezogenen </a:t>
            </a:r>
            <a:r>
              <a:rPr lang="de-DE" sz="2000" b="1" dirty="0">
                <a:solidFill>
                  <a:srgbClr val="000000"/>
                </a:solidFill>
              </a:rPr>
              <a:t>Untersuchungsfrage </a:t>
            </a:r>
            <a:r>
              <a:rPr lang="de-DE" sz="2000" dirty="0">
                <a:solidFill>
                  <a:srgbClr val="000000"/>
                </a:solidFill>
              </a:rPr>
              <a:t>und</a:t>
            </a:r>
            <a:r>
              <a:rPr lang="de-DE" sz="2000" b="1" dirty="0">
                <a:solidFill>
                  <a:srgbClr val="000000"/>
                </a:solidFill>
              </a:rPr>
              <a:t> </a:t>
            </a:r>
            <a:r>
              <a:rPr lang="de-DE" sz="2000" dirty="0">
                <a:solidFill>
                  <a:srgbClr val="000000"/>
                </a:solidFill>
              </a:rPr>
              <a:t>Entwicklung eines </a:t>
            </a:r>
            <a:r>
              <a:rPr lang="de-DE" sz="2000" b="1" dirty="0">
                <a:solidFill>
                  <a:srgbClr val="000000"/>
                </a:solidFill>
              </a:rPr>
              <a:t>Interviewleitfadens</a:t>
            </a:r>
            <a:endParaRPr lang="de-DE" sz="2000" dirty="0">
              <a:solidFill>
                <a:srgbClr val="000000"/>
              </a:solidFill>
            </a:endParaRPr>
          </a:p>
          <a:p>
            <a:pPr marL="342900" indent="-342900">
              <a:buFont typeface="Arial"/>
              <a:buChar char="•"/>
            </a:pPr>
            <a:r>
              <a:rPr lang="de-DE" sz="2000" b="1" dirty="0">
                <a:solidFill>
                  <a:srgbClr val="000000"/>
                </a:solidFill>
              </a:rPr>
              <a:t>Bilden von Lernteams</a:t>
            </a:r>
            <a:r>
              <a:rPr lang="de-DE" sz="2000" dirty="0">
                <a:solidFill>
                  <a:srgbClr val="000000"/>
                </a:solidFill>
              </a:rPr>
              <a:t>: In der Lernteamsitzung unterstützen Sie sich u.a. bei Ihrer Untersuchungsfrage und der Erstellung eines Interviewleitfadens.</a:t>
            </a:r>
          </a:p>
          <a:p>
            <a:pPr marL="342900" indent="-342900">
              <a:buFont typeface="Arial"/>
              <a:buChar char="•"/>
            </a:pPr>
            <a:r>
              <a:rPr lang="de-DE" sz="2000" b="1" dirty="0">
                <a:solidFill>
                  <a:srgbClr val="000000"/>
                </a:solidFill>
              </a:rPr>
              <a:t>Beratungssitzung im </a:t>
            </a:r>
            <a:r>
              <a:rPr lang="de-DE" sz="2000" b="1" dirty="0" err="1">
                <a:solidFill>
                  <a:srgbClr val="000000"/>
                </a:solidFill>
              </a:rPr>
              <a:t>Lernteam</a:t>
            </a:r>
            <a:r>
              <a:rPr lang="de-DE" sz="2000" b="1" dirty="0">
                <a:solidFill>
                  <a:srgbClr val="000000"/>
                </a:solidFill>
              </a:rPr>
              <a:t> mit Dozent*in</a:t>
            </a:r>
            <a:r>
              <a:rPr lang="de-DE" sz="2000" dirty="0">
                <a:solidFill>
                  <a:srgbClr val="000000"/>
                </a:solidFill>
              </a:rPr>
              <a:t>: Ausblick, Unterstützung beim Interviewleitfaden und den Portfolioaufgaben</a:t>
            </a:r>
          </a:p>
        </p:txBody>
      </p:sp>
    </p:spTree>
    <p:extLst>
      <p:ext uri="{BB962C8B-B14F-4D97-AF65-F5344CB8AC3E}">
        <p14:creationId xmlns:p14="http://schemas.microsoft.com/office/powerpoint/2010/main" val="2639421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b="1" dirty="0">
                <a:solidFill>
                  <a:srgbClr val="CD0921"/>
                </a:solidFill>
              </a:rPr>
              <a:t>6. Das Begleitseminar: Begleitphase</a:t>
            </a:r>
            <a:endParaRPr lang="de-DE" sz="2000" dirty="0"/>
          </a:p>
        </p:txBody>
      </p:sp>
      <p:sp>
        <p:nvSpPr>
          <p:cNvPr id="4" name="Inhaltsplatzhalter 2"/>
          <p:cNvSpPr>
            <a:spLocks noGrp="1"/>
          </p:cNvSpPr>
          <p:nvPr>
            <p:ph idx="1"/>
          </p:nvPr>
        </p:nvSpPr>
        <p:spPr>
          <a:xfrm>
            <a:off x="457201" y="1190625"/>
            <a:ext cx="8300720" cy="4326255"/>
          </a:xfrm>
        </p:spPr>
        <p:txBody>
          <a:bodyPr>
            <a:normAutofit/>
          </a:bodyPr>
          <a:lstStyle/>
          <a:p>
            <a:endParaRPr lang="de-DE" sz="2000" i="1" dirty="0">
              <a:solidFill>
                <a:schemeClr val="accent1"/>
              </a:solidFill>
              <a:sym typeface="Wingdings"/>
            </a:endParaRPr>
          </a:p>
          <a:p>
            <a:r>
              <a:rPr lang="de-DE" sz="2000" i="1" dirty="0">
                <a:solidFill>
                  <a:schemeClr val="accent1"/>
                </a:solidFill>
                <a:sym typeface="Wingdings"/>
              </a:rPr>
              <a:t>1 Lernteamsitzung </a:t>
            </a:r>
          </a:p>
          <a:p>
            <a:endParaRPr lang="de-DE" sz="2000" i="1" dirty="0">
              <a:solidFill>
                <a:schemeClr val="accent1"/>
              </a:solidFill>
              <a:sym typeface="Wingdings"/>
            </a:endParaRPr>
          </a:p>
          <a:p>
            <a:pPr marL="342900" indent="-342900">
              <a:buFont typeface="Arial" panose="020B0604020202020204" pitchFamily="34" charset="0"/>
              <a:buChar char="•"/>
            </a:pPr>
            <a:r>
              <a:rPr lang="de-DE" b="1" dirty="0"/>
              <a:t>Austausch </a:t>
            </a:r>
            <a:r>
              <a:rPr lang="de-DE" dirty="0"/>
              <a:t>über Erfahrungen im Praktikum und über die Portfolioaufgaben </a:t>
            </a:r>
            <a:r>
              <a:rPr lang="de-DE" i="1" dirty="0"/>
              <a:t>während des Praktikums</a:t>
            </a:r>
          </a:p>
          <a:p>
            <a:pPr marL="342900" indent="-342900">
              <a:buFont typeface="Arial"/>
              <a:buChar char="•"/>
            </a:pPr>
            <a:r>
              <a:rPr lang="de-DE" b="1" dirty="0"/>
              <a:t>Umsetzung </a:t>
            </a:r>
            <a:r>
              <a:rPr lang="de-DE" dirty="0"/>
              <a:t>und ggfs. </a:t>
            </a:r>
            <a:r>
              <a:rPr lang="de-DE" b="1" dirty="0"/>
              <a:t>Überprüfung </a:t>
            </a:r>
            <a:r>
              <a:rPr lang="de-DE" dirty="0"/>
              <a:t>der persönlichen Ziele </a:t>
            </a:r>
          </a:p>
          <a:p>
            <a:pPr marL="342900" indent="-342900">
              <a:buFont typeface="Arial"/>
              <a:buChar char="•"/>
            </a:pPr>
            <a:r>
              <a:rPr lang="de-DE" b="1" dirty="0"/>
              <a:t>Durchführung </a:t>
            </a:r>
            <a:r>
              <a:rPr lang="de-DE" dirty="0"/>
              <a:t>und</a:t>
            </a:r>
            <a:r>
              <a:rPr lang="de-DE" b="1" dirty="0"/>
              <a:t> Auswertung </a:t>
            </a:r>
            <a:r>
              <a:rPr lang="de-DE" dirty="0"/>
              <a:t>des Leitfadeninterviews (ggfs. mit Unterstützung des Lernteams)</a:t>
            </a:r>
          </a:p>
          <a:p>
            <a:endParaRPr lang="de-DE" dirty="0"/>
          </a:p>
        </p:txBody>
      </p:sp>
    </p:spTree>
    <p:extLst>
      <p:ext uri="{BB962C8B-B14F-4D97-AF65-F5344CB8AC3E}">
        <p14:creationId xmlns:p14="http://schemas.microsoft.com/office/powerpoint/2010/main" val="2639421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b="1" dirty="0">
                <a:solidFill>
                  <a:schemeClr val="accent2"/>
                </a:solidFill>
              </a:rPr>
              <a:t>6. Das Begleitseminar: Abschlusssitzung</a:t>
            </a:r>
            <a:endParaRPr lang="de-DE" sz="2000" dirty="0">
              <a:solidFill>
                <a:schemeClr val="accent2"/>
              </a:solidFill>
            </a:endParaRPr>
          </a:p>
        </p:txBody>
      </p:sp>
      <p:sp>
        <p:nvSpPr>
          <p:cNvPr id="3" name="Inhaltsplatzhalter 2"/>
          <p:cNvSpPr>
            <a:spLocks noGrp="1"/>
          </p:cNvSpPr>
          <p:nvPr>
            <p:ph idx="1"/>
          </p:nvPr>
        </p:nvSpPr>
        <p:spPr>
          <a:xfrm>
            <a:off x="457199" y="1672770"/>
            <a:ext cx="8293261" cy="4531260"/>
          </a:xfrm>
        </p:spPr>
        <p:txBody>
          <a:bodyPr>
            <a:normAutofit/>
          </a:bodyPr>
          <a:lstStyle/>
          <a:p>
            <a:r>
              <a:rPr lang="de-DE" sz="2000" i="1" dirty="0">
                <a:solidFill>
                  <a:schemeClr val="accent1"/>
                </a:solidFill>
                <a:sym typeface="Wingdings"/>
              </a:rPr>
              <a:t>1 Seminarsitzung</a:t>
            </a:r>
          </a:p>
          <a:p>
            <a:endParaRPr lang="de-DE" b="1" dirty="0"/>
          </a:p>
          <a:p>
            <a:pPr marL="342900" indent="-342900">
              <a:buFont typeface="Arial" charset="0"/>
              <a:buChar char="•"/>
            </a:pPr>
            <a:r>
              <a:rPr lang="de-DE" sz="2800" b="1" dirty="0"/>
              <a:t>Präsentation </a:t>
            </a:r>
            <a:r>
              <a:rPr lang="de-DE" sz="2800" dirty="0"/>
              <a:t>der Untersuchungsergebnisse bzw. Erfahrungen aus der Umsetzung des Interviews</a:t>
            </a:r>
          </a:p>
          <a:p>
            <a:pPr marL="342900" indent="-342900">
              <a:buFont typeface="Arial" charset="0"/>
              <a:buChar char="•"/>
            </a:pPr>
            <a:r>
              <a:rPr lang="de-DE" sz="2800" b="1" dirty="0"/>
              <a:t>Austausch über die Portfolioaufgaben </a:t>
            </a:r>
          </a:p>
          <a:p>
            <a:pPr marL="342900" indent="-342900">
              <a:buFont typeface="Arial" charset="0"/>
              <a:buChar char="•"/>
            </a:pPr>
            <a:r>
              <a:rPr lang="de-DE" sz="2800" b="1" dirty="0"/>
              <a:t>Feedback </a:t>
            </a:r>
            <a:r>
              <a:rPr lang="de-DE" sz="2800" dirty="0"/>
              <a:t>und </a:t>
            </a:r>
            <a:r>
              <a:rPr lang="de-DE" sz="2800" b="1" dirty="0"/>
              <a:t>Evaluation </a:t>
            </a:r>
            <a:r>
              <a:rPr lang="de-DE" sz="2800" dirty="0"/>
              <a:t>durch Studierende und Dozierende</a:t>
            </a:r>
          </a:p>
          <a:p>
            <a:pPr marL="342900" indent="-342900">
              <a:buFont typeface="Arial" charset="0"/>
              <a:buChar char="•"/>
            </a:pPr>
            <a:r>
              <a:rPr lang="de-DE" sz="2800" b="1" dirty="0"/>
              <a:t>Reflexion</a:t>
            </a:r>
            <a:r>
              <a:rPr lang="de-DE" sz="2800" dirty="0"/>
              <a:t> des Praktikums und des Seminars</a:t>
            </a:r>
          </a:p>
          <a:p>
            <a:pPr marL="342900" indent="-342900">
              <a:buFont typeface="Arial" charset="0"/>
              <a:buChar char="•"/>
            </a:pPr>
            <a:endParaRPr lang="de-DE" dirty="0"/>
          </a:p>
          <a:p>
            <a:endParaRPr lang="de-DE" dirty="0"/>
          </a:p>
          <a:p>
            <a:pPr marL="342900" indent="-342900">
              <a:buFont typeface="Arial" charset="0"/>
              <a:buChar char="•"/>
            </a:pPr>
            <a:endParaRPr lang="de-DE" dirty="0"/>
          </a:p>
          <a:p>
            <a:pPr marL="342900" indent="-342900">
              <a:buFont typeface="Arial" charset="0"/>
              <a:buChar char="•"/>
            </a:pPr>
            <a:endParaRPr lang="de-DE" dirty="0"/>
          </a:p>
          <a:p>
            <a:endParaRPr lang="de-DE" dirty="0"/>
          </a:p>
          <a:p>
            <a:endParaRPr lang="de-DE" dirty="0"/>
          </a:p>
        </p:txBody>
      </p:sp>
    </p:spTree>
    <p:extLst>
      <p:ext uri="{BB962C8B-B14F-4D97-AF65-F5344CB8AC3E}">
        <p14:creationId xmlns:p14="http://schemas.microsoft.com/office/powerpoint/2010/main" val="1529330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577867" y="1484784"/>
            <a:ext cx="7045088" cy="4609646"/>
          </a:xfrm>
        </p:spPr>
        <p:txBody>
          <a:bodyPr>
            <a:normAutofit/>
          </a:bodyPr>
          <a:lstStyle/>
          <a:p>
            <a:pPr marL="0" indent="0">
              <a:lnSpc>
                <a:spcPct val="120000"/>
              </a:lnSpc>
              <a:buNone/>
            </a:pPr>
            <a:r>
              <a:rPr lang="de-DE" sz="2400" b="1" dirty="0"/>
              <a:t>	</a:t>
            </a:r>
          </a:p>
        </p:txBody>
      </p:sp>
      <p:sp>
        <p:nvSpPr>
          <p:cNvPr id="6" name="Textfeld 5"/>
          <p:cNvSpPr txBox="1"/>
          <p:nvPr/>
        </p:nvSpPr>
        <p:spPr>
          <a:xfrm>
            <a:off x="513504" y="5894918"/>
            <a:ext cx="152475" cy="428316"/>
          </a:xfrm>
          <a:prstGeom prst="rect">
            <a:avLst/>
          </a:prstGeom>
          <a:noFill/>
        </p:spPr>
        <p:txBody>
          <a:bodyPr wrap="square" rtlCol="0">
            <a:spAutoFit/>
          </a:bodyPr>
          <a:lstStyle/>
          <a:p>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482391911"/>
              </p:ext>
            </p:extLst>
          </p:nvPr>
        </p:nvGraphicFramePr>
        <p:xfrm>
          <a:off x="513503" y="1193581"/>
          <a:ext cx="8359563" cy="5301839"/>
        </p:xfrm>
        <a:graphic>
          <a:graphicData uri="http://schemas.openxmlformats.org/drawingml/2006/table">
            <a:tbl>
              <a:tblPr firstRow="1" bandRow="1">
                <a:effectLst/>
                <a:tableStyleId>{B301B821-A1FF-4177-AEE7-76D212191A09}</a:tableStyleId>
              </a:tblPr>
              <a:tblGrid>
                <a:gridCol w="3110230">
                  <a:extLst>
                    <a:ext uri="{9D8B030D-6E8A-4147-A177-3AD203B41FA5}">
                      <a16:colId xmlns:a16="http://schemas.microsoft.com/office/drawing/2014/main" val="20000"/>
                    </a:ext>
                  </a:extLst>
                </a:gridCol>
                <a:gridCol w="5249333">
                  <a:extLst>
                    <a:ext uri="{9D8B030D-6E8A-4147-A177-3AD203B41FA5}">
                      <a16:colId xmlns:a16="http://schemas.microsoft.com/office/drawing/2014/main" val="20001"/>
                    </a:ext>
                  </a:extLst>
                </a:gridCol>
              </a:tblGrid>
              <a:tr h="369762">
                <a:tc>
                  <a:txBody>
                    <a:bodyPr/>
                    <a:lstStyle/>
                    <a:p>
                      <a:pPr algn="ctr"/>
                      <a:r>
                        <a:rPr lang="de-DE" sz="2000" kern="1200" dirty="0">
                          <a:latin typeface="Open Sans" panose="020B0606030504020204" pitchFamily="34" charset="0"/>
                          <a:ea typeface="Open Sans" panose="020B0606030504020204" pitchFamily="34" charset="0"/>
                          <a:cs typeface="Open Sans" panose="020B0606030504020204" pitchFamily="34" charset="0"/>
                        </a:rPr>
                        <a:t>Seminarsitzungen</a:t>
                      </a:r>
                      <a:endParaRPr lang="de-DE" sz="20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67A92"/>
                    </a:solidFill>
                  </a:tcPr>
                </a:tc>
                <a:tc>
                  <a:txBody>
                    <a:bodyPr/>
                    <a:lstStyle/>
                    <a:p>
                      <a:pPr algn="ctr"/>
                      <a:r>
                        <a:rPr lang="de-DE" sz="2000" dirty="0">
                          <a:latin typeface="Open Sans" panose="020B0606030504020204" pitchFamily="34" charset="0"/>
                          <a:ea typeface="Open Sans" panose="020B0606030504020204" pitchFamily="34" charset="0"/>
                          <a:cs typeface="Open Sans" panose="020B0606030504020204" pitchFamily="34" charset="0"/>
                        </a:rPr>
                        <a:t>Datum</a:t>
                      </a:r>
                      <a:r>
                        <a:rPr lang="de-DE" sz="2000" baseline="0" dirty="0">
                          <a:latin typeface="Open Sans" panose="020B0606030504020204" pitchFamily="34" charset="0"/>
                          <a:ea typeface="Open Sans" panose="020B0606030504020204" pitchFamily="34" charset="0"/>
                          <a:cs typeface="Open Sans" panose="020B0606030504020204" pitchFamily="34" charset="0"/>
                        </a:rPr>
                        <a:t> –</a:t>
                      </a:r>
                      <a:r>
                        <a:rPr lang="de-DE" sz="2000" dirty="0">
                          <a:latin typeface="Open Sans" panose="020B0606030504020204" pitchFamily="34" charset="0"/>
                          <a:ea typeface="Open Sans" panose="020B0606030504020204" pitchFamily="34" charset="0"/>
                          <a:cs typeface="Open Sans" panose="020B0606030504020204" pitchFamily="34" charset="0"/>
                        </a:rPr>
                        <a:t> Thema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67A92"/>
                    </a:solidFill>
                  </a:tcPr>
                </a:tc>
                <a:extLst>
                  <a:ext uri="{0D108BD9-81ED-4DB2-BD59-A6C34878D82A}">
                    <a16:rowId xmlns:a16="http://schemas.microsoft.com/office/drawing/2014/main" val="10000"/>
                  </a:ext>
                </a:extLst>
              </a:tr>
              <a:tr h="369762">
                <a:tc>
                  <a:txBody>
                    <a:bodyPr/>
                    <a:lstStyle/>
                    <a:p>
                      <a:pPr algn="l"/>
                      <a:r>
                        <a:rPr lang="de-DE" sz="1800" b="0" dirty="0">
                          <a:latin typeface="Open Sans" panose="020B0606030504020204" pitchFamily="34" charset="0"/>
                          <a:ea typeface="Open Sans" panose="020B0606030504020204" pitchFamily="34" charset="0"/>
                          <a:cs typeface="Open Sans" panose="020B0606030504020204" pitchFamily="34" charset="0"/>
                        </a:rPr>
                        <a:t> 1. Seminarsitzung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endParaRPr lang="de-DE" sz="1800" b="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6617">
                <a:tc>
                  <a:txBody>
                    <a:bodyPr/>
                    <a:lstStyle/>
                    <a:p>
                      <a:pPr algn="l"/>
                      <a:r>
                        <a:rPr lang="de-DE" sz="1800" b="0" dirty="0">
                          <a:latin typeface="Open Sans" panose="020B0606030504020204" pitchFamily="34" charset="0"/>
                          <a:ea typeface="Open Sans" panose="020B0606030504020204" pitchFamily="34" charset="0"/>
                          <a:cs typeface="Open Sans" panose="020B0606030504020204" pitchFamily="34" charset="0"/>
                        </a:rPr>
                        <a:t> 2. Seminarsitzung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endParaRPr lang="de-DE" sz="1800" b="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8031">
                <a:tc>
                  <a:txBody>
                    <a:bodyPr/>
                    <a:lstStyle/>
                    <a:p>
                      <a:pPr algn="l"/>
                      <a:r>
                        <a:rPr lang="de-DE" sz="1800" b="0" dirty="0">
                          <a:latin typeface="Open Sans" panose="020B0606030504020204" pitchFamily="34" charset="0"/>
                          <a:ea typeface="Open Sans" panose="020B0606030504020204" pitchFamily="34" charset="0"/>
                          <a:cs typeface="Open Sans" panose="020B0606030504020204" pitchFamily="34" charset="0"/>
                        </a:rPr>
                        <a:t> 3. Seminarsitzung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endParaRPr lang="de-DE"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541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0" dirty="0">
                          <a:latin typeface="Open Sans" panose="020B0606030504020204" pitchFamily="34" charset="0"/>
                          <a:ea typeface="Open Sans" panose="020B0606030504020204" pitchFamily="34" charset="0"/>
                          <a:cs typeface="Open Sans" panose="020B0606030504020204" pitchFamily="34" charset="0"/>
                        </a:rPr>
                        <a:t> 4. Seminarsitzung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2216">
                <a:tc>
                  <a:txBody>
                    <a:bodyPr/>
                    <a:lstStyle/>
                    <a:p>
                      <a:pPr lvl="1" algn="l"/>
                      <a:r>
                        <a:rPr lang="de-DE" sz="1800" b="0" dirty="0">
                          <a:latin typeface="Open Sans" panose="020B0606030504020204" pitchFamily="34" charset="0"/>
                          <a:ea typeface="Open Sans" panose="020B0606030504020204" pitchFamily="34" charset="0"/>
                          <a:cs typeface="Open Sans" panose="020B0606030504020204" pitchFamily="34" charset="0"/>
                        </a:rPr>
                        <a:t> </a:t>
                      </a:r>
                      <a:r>
                        <a:rPr lang="de-DE" sz="1800" b="1" dirty="0">
                          <a:latin typeface="Open Sans" panose="020B0606030504020204" pitchFamily="34" charset="0"/>
                          <a:ea typeface="Open Sans" panose="020B0606030504020204" pitchFamily="34" charset="0"/>
                          <a:cs typeface="Open Sans" panose="020B0606030504020204" pitchFamily="34" charset="0"/>
                        </a:rPr>
                        <a:t>1. Lernteam-Sitzung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0" dirty="0">
                          <a:latin typeface="Open Sans" panose="020B0606030504020204" pitchFamily="34" charset="0"/>
                          <a:ea typeface="Open Sans" panose="020B0606030504020204" pitchFamily="34" charset="0"/>
                          <a:cs typeface="Open Sans" panose="020B0606030504020204" pitchFamily="34" charset="0"/>
                        </a:rPr>
                        <a:t>selbstorganisiert – Vorschlag: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1402">
                <a:tc>
                  <a:txBody>
                    <a:bodyPr/>
                    <a:lstStyle/>
                    <a:p>
                      <a:pPr algn="l"/>
                      <a:r>
                        <a:rPr lang="de-DE" sz="1800" b="0" dirty="0">
                          <a:latin typeface="Open Sans" panose="020B0606030504020204" pitchFamily="34" charset="0"/>
                          <a:ea typeface="Open Sans" panose="020B0606030504020204" pitchFamily="34" charset="0"/>
                          <a:cs typeface="Open Sans" panose="020B0606030504020204" pitchFamily="34" charset="0"/>
                        </a:rPr>
                        <a:t> 5. Seminarsitzung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endParaRPr lang="de-DE" sz="1800" b="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99442">
                <a:tc>
                  <a:txBody>
                    <a:bodyPr/>
                    <a:lstStyle/>
                    <a:p>
                      <a:pPr algn="l"/>
                      <a:r>
                        <a:rPr lang="de-DE" sz="1800" b="0" dirty="0">
                          <a:latin typeface="Open Sans" panose="020B0606030504020204" pitchFamily="34" charset="0"/>
                          <a:ea typeface="Open Sans" panose="020B0606030504020204" pitchFamily="34" charset="0"/>
                          <a:cs typeface="Open Sans" panose="020B0606030504020204" pitchFamily="34" charset="0"/>
                        </a:rPr>
                        <a:t> 6. Seminarsitzung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endParaRPr lang="de-DE" sz="1800" b="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6617">
                <a:tc>
                  <a:txBody>
                    <a:bodyPr/>
                    <a:lstStyle/>
                    <a:p>
                      <a:pPr lvl="1" algn="l"/>
                      <a:r>
                        <a:rPr lang="de-DE" sz="1800" b="1" dirty="0">
                          <a:latin typeface="Open Sans" panose="020B0606030504020204" pitchFamily="34" charset="0"/>
                          <a:ea typeface="Open Sans" panose="020B0606030504020204" pitchFamily="34" charset="0"/>
                          <a:cs typeface="Open Sans" panose="020B0606030504020204" pitchFamily="34" charset="0"/>
                        </a:rPr>
                        <a:t>Beratungssitzungen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de-DE" sz="1800" b="0" dirty="0">
                          <a:latin typeface="Open Sans" panose="020B0606030504020204" pitchFamily="34" charset="0"/>
                          <a:ea typeface="Open Sans" panose="020B0606030504020204" pitchFamily="34" charset="0"/>
                          <a:cs typeface="Open Sans" panose="020B0606030504020204" pitchFamily="34" charset="0"/>
                        </a:rPr>
                        <a:t>nach Vereinbarung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88031">
                <a:tc>
                  <a:txBody>
                    <a:bodyPr/>
                    <a:lstStyle/>
                    <a:p>
                      <a:pPr algn="l"/>
                      <a:r>
                        <a:rPr lang="de-DE" sz="1800" b="0" dirty="0">
                          <a:latin typeface="Open Sans" panose="020B0606030504020204" pitchFamily="34" charset="0"/>
                          <a:ea typeface="Open Sans" panose="020B0606030504020204" pitchFamily="34" charset="0"/>
                          <a:cs typeface="Open Sans" panose="020B0606030504020204" pitchFamily="34" charset="0"/>
                        </a:rPr>
                        <a:t> 7. Seminarsitzung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DE" sz="1800" b="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9762">
                <a:tc>
                  <a:txBody>
                    <a:bodyPr/>
                    <a:lstStyle/>
                    <a:p>
                      <a:pPr algn="l"/>
                      <a:r>
                        <a:rPr lang="de-DE" sz="1800" b="0" dirty="0">
                          <a:latin typeface="Open Sans" panose="020B0606030504020204" pitchFamily="34" charset="0"/>
                          <a:ea typeface="Open Sans" panose="020B0606030504020204" pitchFamily="34" charset="0"/>
                          <a:cs typeface="Open Sans" panose="020B0606030504020204" pitchFamily="34" charset="0"/>
                        </a:rPr>
                        <a:t>ggf. „Puffer-Sitzung“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DE" sz="1800" b="0" i="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1897533"/>
                  </a:ext>
                </a:extLst>
              </a:tr>
              <a:tr h="369762">
                <a:tc>
                  <a:txBody>
                    <a:bodyPr/>
                    <a:lstStyle/>
                    <a:p>
                      <a:pPr lvl="1" algn="l"/>
                      <a:r>
                        <a:rPr lang="de-DE" sz="1800" b="1" dirty="0">
                          <a:latin typeface="Open Sans" panose="020B0606030504020204" pitchFamily="34" charset="0"/>
                          <a:ea typeface="Open Sans" panose="020B0606030504020204" pitchFamily="34" charset="0"/>
                          <a:cs typeface="Open Sans" panose="020B0606030504020204" pitchFamily="34" charset="0"/>
                        </a:rPr>
                        <a:t>2. Lernteam-Sitzung</a:t>
                      </a:r>
                      <a:endParaRPr lang="de-DE" sz="1800" b="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800" b="0" dirty="0">
                          <a:latin typeface="Open Sans" panose="020B0606030504020204" pitchFamily="34" charset="0"/>
                          <a:ea typeface="Open Sans" panose="020B0606030504020204" pitchFamily="34" charset="0"/>
                          <a:cs typeface="Open Sans" panose="020B0606030504020204" pitchFamily="34" charset="0"/>
                        </a:rPr>
                        <a:t>selbstorganisiert während des Praktikums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012492"/>
                  </a:ext>
                </a:extLst>
              </a:tr>
              <a:tr h="369762">
                <a:tc>
                  <a:txBody>
                    <a:bodyPr/>
                    <a:lstStyle/>
                    <a:p>
                      <a:pPr algn="l"/>
                      <a:r>
                        <a:rPr lang="de-DE" sz="1800" b="0" dirty="0">
                          <a:latin typeface="Open Sans" panose="020B0606030504020204" pitchFamily="34" charset="0"/>
                          <a:ea typeface="Open Sans" panose="020B0606030504020204" pitchFamily="34" charset="0"/>
                          <a:cs typeface="Open Sans" panose="020B0606030504020204" pitchFamily="34" charset="0"/>
                        </a:rPr>
                        <a:t>Abschlusssitzung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DE" sz="18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340666"/>
                  </a:ext>
                </a:extLst>
              </a:tr>
            </a:tbl>
          </a:graphicData>
        </a:graphic>
      </p:graphicFrame>
      <p:sp>
        <p:nvSpPr>
          <p:cNvPr id="15" name="Inhaltsplatzhalter 2"/>
          <p:cNvSpPr txBox="1">
            <a:spLocks/>
          </p:cNvSpPr>
          <p:nvPr/>
        </p:nvSpPr>
        <p:spPr>
          <a:xfrm>
            <a:off x="1356752" y="1018182"/>
            <a:ext cx="4264058" cy="414694"/>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Clr>
                <a:schemeClr val="tx1">
                  <a:lumMod val="75000"/>
                  <a:lumOff val="25000"/>
                </a:schemeClr>
              </a:buClr>
              <a:buFont typeface="+mj-lt"/>
              <a:buAutoNum type="arabicPeriod"/>
              <a:defRPr sz="3200" kern="1200">
                <a:solidFill>
                  <a:schemeClr val="tx1"/>
                </a:solidFill>
                <a:latin typeface="Open Sans"/>
                <a:ea typeface="+mn-ea"/>
                <a:cs typeface="Open Sans"/>
              </a:defRPr>
            </a:lvl1pPr>
            <a:lvl2pPr marL="914400" indent="-457200" algn="l" defTabSz="457200" rtl="0" eaLnBrk="1" latinLnBrk="0" hangingPunct="1">
              <a:spcBef>
                <a:spcPct val="20000"/>
              </a:spcBef>
              <a:buClr>
                <a:schemeClr val="tx1">
                  <a:lumMod val="75000"/>
                  <a:lumOff val="25000"/>
                </a:schemeClr>
              </a:buClr>
              <a:buFont typeface="+mj-lt"/>
              <a:buAutoNum type="alphaLcParenR"/>
              <a:defRPr sz="2400" kern="1200" baseline="0">
                <a:solidFill>
                  <a:schemeClr val="tx1"/>
                </a:solidFill>
                <a:latin typeface="Open Sans"/>
                <a:ea typeface="+mn-ea"/>
                <a:cs typeface="Open Sans"/>
              </a:defRPr>
            </a:lvl2pPr>
            <a:lvl3pPr marL="1371600" indent="-457200" algn="l" defTabSz="457200" rtl="0" eaLnBrk="1" latinLnBrk="0" hangingPunct="1">
              <a:spcBef>
                <a:spcPct val="20000"/>
              </a:spcBef>
              <a:buClr>
                <a:schemeClr val="tx1">
                  <a:lumMod val="75000"/>
                  <a:lumOff val="25000"/>
                </a:schemeClr>
              </a:buClr>
              <a:buFont typeface="Arial" charset="0"/>
              <a:buChar char="•"/>
              <a:defRPr sz="2000" kern="1200">
                <a:solidFill>
                  <a:schemeClr val="tx1"/>
                </a:solidFill>
                <a:latin typeface="Open Sans"/>
                <a:ea typeface="+mn-ea"/>
                <a:cs typeface="Open Sans"/>
              </a:defRPr>
            </a:lvl3pPr>
            <a:lvl4pPr marL="1714500" indent="-342900" algn="l" defTabSz="457200" rtl="0" eaLnBrk="1" latinLnBrk="0" hangingPunct="1">
              <a:spcBef>
                <a:spcPct val="20000"/>
              </a:spcBef>
              <a:buClr>
                <a:schemeClr val="tx1">
                  <a:lumMod val="75000"/>
                  <a:lumOff val="25000"/>
                </a:schemeClr>
              </a:buClr>
              <a:buFont typeface="Arial" charset="0"/>
              <a:buChar char="•"/>
              <a:defRPr sz="1800" kern="1200" baseline="0">
                <a:solidFill>
                  <a:schemeClr val="tx1"/>
                </a:solidFill>
                <a:latin typeface="Open Sans Light"/>
                <a:ea typeface="+mn-ea"/>
                <a:cs typeface="Open Sans Light"/>
              </a:defRPr>
            </a:lvl4pPr>
            <a:lvl5pPr marL="2171700" indent="-342900" algn="l" defTabSz="457200" rtl="0" eaLnBrk="1" latinLnBrk="0" hangingPunct="1">
              <a:spcBef>
                <a:spcPct val="20000"/>
              </a:spcBef>
              <a:buClr>
                <a:schemeClr val="tx1">
                  <a:lumMod val="75000"/>
                  <a:lumOff val="25000"/>
                </a:schemeClr>
              </a:buClr>
              <a:buFont typeface="Arial" charset="0"/>
              <a:buChar char="•"/>
              <a:defRPr sz="1600" kern="1200" baseline="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Font typeface="+mj-lt"/>
              <a:buNone/>
            </a:pPr>
            <a:endParaRPr lang="de-DE" sz="2400" dirty="0">
              <a:solidFill>
                <a:srgbClr val="FF0000"/>
              </a:solidFill>
            </a:endParaRPr>
          </a:p>
        </p:txBody>
      </p:sp>
      <p:sp>
        <p:nvSpPr>
          <p:cNvPr id="16" name="Titel 1"/>
          <p:cNvSpPr>
            <a:spLocks noGrp="1"/>
          </p:cNvSpPr>
          <p:nvPr>
            <p:ph type="title"/>
          </p:nvPr>
        </p:nvSpPr>
        <p:spPr>
          <a:xfrm>
            <a:off x="845574" y="402219"/>
            <a:ext cx="6578380" cy="637581"/>
          </a:xfrm>
        </p:spPr>
        <p:txBody>
          <a:bodyPr/>
          <a:lstStyle/>
          <a:p>
            <a:r>
              <a:rPr lang="de-DE" sz="2000" b="1" dirty="0">
                <a:solidFill>
                  <a:srgbClr val="CD0921"/>
                </a:solidFill>
              </a:rPr>
              <a:t>6. Das Begleitseminar: Termine</a:t>
            </a:r>
            <a:endParaRPr lang="de-DE" sz="2000" b="1" dirty="0"/>
          </a:p>
        </p:txBody>
      </p:sp>
    </p:spTree>
    <p:extLst>
      <p:ext uri="{BB962C8B-B14F-4D97-AF65-F5344CB8AC3E}">
        <p14:creationId xmlns:p14="http://schemas.microsoft.com/office/powerpoint/2010/main" val="3965900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577867" y="1484784"/>
            <a:ext cx="7045088" cy="4609646"/>
          </a:xfrm>
        </p:spPr>
        <p:txBody>
          <a:bodyPr>
            <a:normAutofit/>
          </a:bodyPr>
          <a:lstStyle/>
          <a:p>
            <a:pPr>
              <a:lnSpc>
                <a:spcPct val="120000"/>
              </a:lnSpc>
            </a:pPr>
            <a:r>
              <a:rPr lang="de-DE" b="1"/>
              <a:t>https://digilehre.zflkoeln.de/bfp-begleitkurs-digital/</a:t>
            </a:r>
            <a:endParaRPr lang="de-DE" sz="2400" b="1" dirty="0"/>
          </a:p>
        </p:txBody>
      </p:sp>
      <p:sp>
        <p:nvSpPr>
          <p:cNvPr id="6" name="Textfeld 5"/>
          <p:cNvSpPr txBox="1"/>
          <p:nvPr/>
        </p:nvSpPr>
        <p:spPr>
          <a:xfrm>
            <a:off x="513504" y="5894918"/>
            <a:ext cx="152475" cy="428316"/>
          </a:xfrm>
          <a:prstGeom prst="rect">
            <a:avLst/>
          </a:prstGeom>
          <a:noFill/>
        </p:spPr>
        <p:txBody>
          <a:bodyPr wrap="square" rtlCol="0">
            <a:spAutoFit/>
          </a:bodyPr>
          <a:lstStyle/>
          <a:p>
            <a:endParaRPr lang="de-DE" dirty="0"/>
          </a:p>
        </p:txBody>
      </p:sp>
      <p:sp>
        <p:nvSpPr>
          <p:cNvPr id="15" name="Inhaltsplatzhalter 2"/>
          <p:cNvSpPr txBox="1">
            <a:spLocks/>
          </p:cNvSpPr>
          <p:nvPr/>
        </p:nvSpPr>
        <p:spPr>
          <a:xfrm>
            <a:off x="1356752" y="1018182"/>
            <a:ext cx="4264058" cy="414694"/>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Clr>
                <a:schemeClr val="tx1">
                  <a:lumMod val="75000"/>
                  <a:lumOff val="25000"/>
                </a:schemeClr>
              </a:buClr>
              <a:buFont typeface="+mj-lt"/>
              <a:buAutoNum type="arabicPeriod"/>
              <a:defRPr sz="3200" kern="1200">
                <a:solidFill>
                  <a:schemeClr val="tx1"/>
                </a:solidFill>
                <a:latin typeface="Open Sans"/>
                <a:ea typeface="+mn-ea"/>
                <a:cs typeface="Open Sans"/>
              </a:defRPr>
            </a:lvl1pPr>
            <a:lvl2pPr marL="914400" indent="-457200" algn="l" defTabSz="457200" rtl="0" eaLnBrk="1" latinLnBrk="0" hangingPunct="1">
              <a:spcBef>
                <a:spcPct val="20000"/>
              </a:spcBef>
              <a:buClr>
                <a:schemeClr val="tx1">
                  <a:lumMod val="75000"/>
                  <a:lumOff val="25000"/>
                </a:schemeClr>
              </a:buClr>
              <a:buFont typeface="+mj-lt"/>
              <a:buAutoNum type="alphaLcParenR"/>
              <a:defRPr sz="2400" kern="1200" baseline="0">
                <a:solidFill>
                  <a:schemeClr val="tx1"/>
                </a:solidFill>
                <a:latin typeface="Open Sans"/>
                <a:ea typeface="+mn-ea"/>
                <a:cs typeface="Open Sans"/>
              </a:defRPr>
            </a:lvl2pPr>
            <a:lvl3pPr marL="1371600" indent="-457200" algn="l" defTabSz="457200" rtl="0" eaLnBrk="1" latinLnBrk="0" hangingPunct="1">
              <a:spcBef>
                <a:spcPct val="20000"/>
              </a:spcBef>
              <a:buClr>
                <a:schemeClr val="tx1">
                  <a:lumMod val="75000"/>
                  <a:lumOff val="25000"/>
                </a:schemeClr>
              </a:buClr>
              <a:buFont typeface="Arial" charset="0"/>
              <a:buChar char="•"/>
              <a:defRPr sz="2000" kern="1200">
                <a:solidFill>
                  <a:schemeClr val="tx1"/>
                </a:solidFill>
                <a:latin typeface="Open Sans"/>
                <a:ea typeface="+mn-ea"/>
                <a:cs typeface="Open Sans"/>
              </a:defRPr>
            </a:lvl3pPr>
            <a:lvl4pPr marL="1714500" indent="-342900" algn="l" defTabSz="457200" rtl="0" eaLnBrk="1" latinLnBrk="0" hangingPunct="1">
              <a:spcBef>
                <a:spcPct val="20000"/>
              </a:spcBef>
              <a:buClr>
                <a:schemeClr val="tx1">
                  <a:lumMod val="75000"/>
                  <a:lumOff val="25000"/>
                </a:schemeClr>
              </a:buClr>
              <a:buFont typeface="Arial" charset="0"/>
              <a:buChar char="•"/>
              <a:defRPr sz="1800" kern="1200" baseline="0">
                <a:solidFill>
                  <a:schemeClr val="tx1"/>
                </a:solidFill>
                <a:latin typeface="Open Sans Light"/>
                <a:ea typeface="+mn-ea"/>
                <a:cs typeface="Open Sans Light"/>
              </a:defRPr>
            </a:lvl4pPr>
            <a:lvl5pPr marL="2171700" indent="-342900" algn="l" defTabSz="457200" rtl="0" eaLnBrk="1" latinLnBrk="0" hangingPunct="1">
              <a:spcBef>
                <a:spcPct val="20000"/>
              </a:spcBef>
              <a:buClr>
                <a:schemeClr val="tx1">
                  <a:lumMod val="75000"/>
                  <a:lumOff val="25000"/>
                </a:schemeClr>
              </a:buClr>
              <a:buFont typeface="Arial" charset="0"/>
              <a:buChar char="•"/>
              <a:defRPr sz="1600" kern="1200" baseline="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Font typeface="+mj-lt"/>
              <a:buNone/>
            </a:pPr>
            <a:endParaRPr lang="de-DE" sz="2400" dirty="0">
              <a:solidFill>
                <a:srgbClr val="FF0000"/>
              </a:solidFill>
            </a:endParaRPr>
          </a:p>
        </p:txBody>
      </p:sp>
      <p:sp>
        <p:nvSpPr>
          <p:cNvPr id="16" name="Titel 1"/>
          <p:cNvSpPr>
            <a:spLocks noGrp="1"/>
          </p:cNvSpPr>
          <p:nvPr>
            <p:ph type="title"/>
          </p:nvPr>
        </p:nvSpPr>
        <p:spPr>
          <a:xfrm>
            <a:off x="845574" y="402219"/>
            <a:ext cx="6578380" cy="637581"/>
          </a:xfrm>
        </p:spPr>
        <p:txBody>
          <a:bodyPr/>
          <a:lstStyle/>
          <a:p>
            <a:r>
              <a:rPr lang="de-DE" sz="2000" b="1" dirty="0">
                <a:solidFill>
                  <a:srgbClr val="CD0921"/>
                </a:solidFill>
              </a:rPr>
              <a:t>7. Der BFP-Begleitkurs digital</a:t>
            </a:r>
            <a:endParaRPr lang="de-DE" sz="2000" b="1" dirty="0"/>
          </a:p>
        </p:txBody>
      </p:sp>
      <p:pic>
        <p:nvPicPr>
          <p:cNvPr id="2050" name="Picture 2" descr="https://digilehre.zflkoeln.de/wp-content/uploads/BFP-LJ-1-900x450-1.png">
            <a:extLst>
              <a:ext uri="{FF2B5EF4-FFF2-40B4-BE49-F238E27FC236}">
                <a16:creationId xmlns:a16="http://schemas.microsoft.com/office/drawing/2014/main" id="{2D9E8986-D0EC-412A-904C-32824869C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285875"/>
            <a:ext cx="85725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BACD0237-7A81-4483-AF4C-03C4C4BEE4EA}"/>
              </a:ext>
            </a:extLst>
          </p:cNvPr>
          <p:cNvSpPr/>
          <p:nvPr/>
        </p:nvSpPr>
        <p:spPr>
          <a:xfrm>
            <a:off x="1608381" y="5739744"/>
            <a:ext cx="5815573" cy="400110"/>
          </a:xfrm>
          <a:prstGeom prst="rect">
            <a:avLst/>
          </a:prstGeom>
        </p:spPr>
        <p:txBody>
          <a:bodyPr wrap="square">
            <a:spAutoFit/>
          </a:bodyPr>
          <a:lstStyle/>
          <a:p>
            <a:r>
              <a:rPr lang="de-DE" sz="2000" dirty="0">
                <a:hlinkClick r:id="rId4"/>
              </a:rPr>
              <a:t>https://digilehre.zflkoeln.de/bfp-begleitkurs-digital/</a:t>
            </a:r>
            <a:r>
              <a:rPr lang="de-DE" sz="2000" dirty="0"/>
              <a:t> </a:t>
            </a:r>
          </a:p>
        </p:txBody>
      </p:sp>
    </p:spTree>
    <p:extLst>
      <p:ext uri="{BB962C8B-B14F-4D97-AF65-F5344CB8AC3E}">
        <p14:creationId xmlns:p14="http://schemas.microsoft.com/office/powerpoint/2010/main" val="405964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p:cNvSpPr>
            <a:spLocks noGrp="1"/>
          </p:cNvSpPr>
          <p:nvPr>
            <p:ph type="title"/>
          </p:nvPr>
        </p:nvSpPr>
        <p:spPr>
          <a:xfrm>
            <a:off x="845573" y="405793"/>
            <a:ext cx="6988915" cy="637581"/>
          </a:xfrm>
        </p:spPr>
        <p:txBody>
          <a:bodyPr>
            <a:noAutofit/>
          </a:bodyPr>
          <a:lstStyle/>
          <a:p>
            <a:r>
              <a:rPr lang="de-DE" sz="2000" b="1" dirty="0">
                <a:solidFill>
                  <a:srgbClr val="B82F37"/>
                </a:solidFill>
              </a:rPr>
              <a:t>8. Das Portfolio in der Lehramtsausbildung</a:t>
            </a:r>
          </a:p>
        </p:txBody>
      </p:sp>
      <p:pic>
        <p:nvPicPr>
          <p:cNvPr id="6" name="Inhaltsplatzhalter 4">
            <a:extLst>
              <a:ext uri="{FF2B5EF4-FFF2-40B4-BE49-F238E27FC236}">
                <a16:creationId xmlns:a16="http://schemas.microsoft.com/office/drawing/2014/main" id="{E83A804C-98A6-8B4A-BF25-0F1672E95EF7}"/>
              </a:ext>
            </a:extLst>
          </p:cNvPr>
          <p:cNvPicPr>
            <a:picLocks noChangeAspect="1"/>
          </p:cNvPicPr>
          <p:nvPr/>
        </p:nvPicPr>
        <p:blipFill rotWithShape="1">
          <a:blip r:embed="rId3"/>
          <a:srcRect l="18573" t="3348" b="36260"/>
          <a:stretch/>
        </p:blipFill>
        <p:spPr>
          <a:xfrm>
            <a:off x="3124975" y="1174666"/>
            <a:ext cx="5673430" cy="2805194"/>
          </a:xfrm>
          <a:prstGeom prst="rect">
            <a:avLst/>
          </a:prstGeom>
        </p:spPr>
      </p:pic>
      <p:sp>
        <p:nvSpPr>
          <p:cNvPr id="16" name="Inhaltsplatzhalter 2"/>
          <p:cNvSpPr>
            <a:spLocks noGrp="1"/>
          </p:cNvSpPr>
          <p:nvPr>
            <p:ph idx="1"/>
          </p:nvPr>
        </p:nvSpPr>
        <p:spPr>
          <a:xfrm>
            <a:off x="416625" y="1475247"/>
            <a:ext cx="7330396" cy="5051677"/>
          </a:xfrm>
        </p:spPr>
        <p:txBody>
          <a:bodyPr>
            <a:normAutofit fontScale="47500" lnSpcReduction="20000"/>
          </a:bodyPr>
          <a:lstStyle/>
          <a:p>
            <a:pPr marL="0" indent="0">
              <a:buNone/>
            </a:pPr>
            <a:endParaRPr lang="de-DE" dirty="0"/>
          </a:p>
          <a:p>
            <a:endParaRPr lang="de-DE" dirty="0"/>
          </a:p>
          <a:p>
            <a:endParaRPr lang="de-DE" dirty="0"/>
          </a:p>
          <a:p>
            <a:pPr marL="0" indent="0">
              <a:buNone/>
            </a:pPr>
            <a:endParaRPr lang="de-DE" dirty="0"/>
          </a:p>
          <a:p>
            <a:pPr marL="0" indent="0">
              <a:buNone/>
            </a:pPr>
            <a:br>
              <a:rPr lang="de-DE" dirty="0"/>
            </a:br>
            <a:endParaRPr lang="de-DE" dirty="0"/>
          </a:p>
          <a:p>
            <a:endParaRPr lang="de-DE" dirty="0"/>
          </a:p>
          <a:p>
            <a:endParaRPr lang="de-DE" dirty="0"/>
          </a:p>
          <a:p>
            <a:endParaRPr lang="de-DE" dirty="0"/>
          </a:p>
          <a:p>
            <a:endParaRPr lang="de-DE" dirty="0"/>
          </a:p>
          <a:p>
            <a:endParaRPr lang="de-DE" dirty="0"/>
          </a:p>
          <a:p>
            <a:pPr algn="r"/>
            <a:endParaRPr lang="de-DE" sz="1700" dirty="0"/>
          </a:p>
          <a:p>
            <a:pPr algn="r"/>
            <a:endParaRPr lang="de-DE" sz="1700" dirty="0"/>
          </a:p>
          <a:p>
            <a:pPr marL="0" indent="0">
              <a:lnSpc>
                <a:spcPct val="120000"/>
              </a:lnSpc>
              <a:buNone/>
            </a:pPr>
            <a:r>
              <a:rPr lang="de-DE" sz="3600" dirty="0"/>
              <a:t>„Wollen Lehrpersonen in der Schule handeln und nicht nur (</a:t>
            </a:r>
            <a:r>
              <a:rPr lang="de-DE" sz="3600" dirty="0" err="1"/>
              <a:t>re</a:t>
            </a:r>
            <a:r>
              <a:rPr lang="de-DE" sz="3600" dirty="0"/>
              <a:t>-)agieren oder sich in tradierten Schemata bewegen, bedarf es eines hohen Maßes an Bewusstheit. </a:t>
            </a:r>
            <a:r>
              <a:rPr lang="de-DE" sz="3600" b="1" dirty="0"/>
              <a:t>Entsprechend wird Reflexivität (...) als Schlüsselkompetenz von Professionalität aufgefasst</a:t>
            </a:r>
            <a:r>
              <a:rPr lang="de-DE" sz="3600" dirty="0"/>
              <a:t>“ (</a:t>
            </a:r>
            <a:r>
              <a:rPr lang="de-DE" sz="3600" dirty="0" err="1"/>
              <a:t>Combe</a:t>
            </a:r>
            <a:r>
              <a:rPr lang="de-DE" sz="3600" dirty="0"/>
              <a:t>/Kolbe 2004, S. 835)</a:t>
            </a:r>
          </a:p>
          <a:p>
            <a:pPr marL="0" indent="0" algn="r">
              <a:buNone/>
            </a:pPr>
            <a:endParaRPr lang="de-DE" sz="3600" dirty="0"/>
          </a:p>
          <a:p>
            <a:pPr marL="0" indent="0">
              <a:lnSpc>
                <a:spcPct val="120000"/>
              </a:lnSpc>
              <a:buNone/>
            </a:pPr>
            <a:r>
              <a:rPr lang="de-DE" sz="3600" dirty="0"/>
              <a:t>Das Portfolio Praxisphasen begleitet Sie durch Ihre Praxisphasen bis in den Vorbereitungsdienst.</a:t>
            </a:r>
          </a:p>
        </p:txBody>
      </p:sp>
      <p:pic>
        <p:nvPicPr>
          <p:cNvPr id="7" name="Bild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187" y="1744717"/>
            <a:ext cx="1776132" cy="1979681"/>
          </a:xfrm>
          <a:prstGeom prst="rect">
            <a:avLst/>
          </a:prstGeom>
          <a:ln w="6350">
            <a:solidFill>
              <a:srgbClr val="32475B"/>
            </a:solidFill>
          </a:ln>
        </p:spPr>
      </p:pic>
    </p:spTree>
    <p:extLst>
      <p:ext uri="{BB962C8B-B14F-4D97-AF65-F5344CB8AC3E}">
        <p14:creationId xmlns:p14="http://schemas.microsoft.com/office/powerpoint/2010/main" val="1650034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solidFill>
                  <a:srgbClr val="CD0921"/>
                </a:solidFill>
              </a:rPr>
              <a:t>Regeln für die Online-Sitzung </a:t>
            </a:r>
            <a:endParaRPr lang="de-DE" sz="2400" dirty="0"/>
          </a:p>
        </p:txBody>
      </p:sp>
      <p:sp>
        <p:nvSpPr>
          <p:cNvPr id="3" name="Inhaltsplatzhalter 2"/>
          <p:cNvSpPr>
            <a:spLocks noGrp="1"/>
          </p:cNvSpPr>
          <p:nvPr>
            <p:ph idx="1"/>
          </p:nvPr>
        </p:nvSpPr>
        <p:spPr>
          <a:xfrm>
            <a:off x="459105" y="1320619"/>
            <a:ext cx="8209280" cy="5337355"/>
          </a:xfrm>
        </p:spPr>
        <p:txBody>
          <a:bodyPr>
            <a:normAutofit/>
          </a:bodyPr>
          <a:lstStyle/>
          <a:p>
            <a:pPr>
              <a:lnSpc>
                <a:spcPct val="140000"/>
              </a:lnSpc>
            </a:pPr>
            <a:r>
              <a:rPr lang="de-DE" sz="2000" dirty="0"/>
              <a:t>Schalten Sie Ihre Mikrofone beim Eintreten bitte zunächst alle auf </a:t>
            </a:r>
            <a:r>
              <a:rPr lang="de-DE" sz="2000" b="1" dirty="0"/>
              <a:t>stumm</a:t>
            </a:r>
            <a:r>
              <a:rPr lang="de-DE" sz="2000" dirty="0"/>
              <a:t>. </a:t>
            </a:r>
          </a:p>
          <a:p>
            <a:pPr>
              <a:lnSpc>
                <a:spcPct val="140000"/>
              </a:lnSpc>
            </a:pPr>
            <a:r>
              <a:rPr lang="de-DE" sz="2000" dirty="0"/>
              <a:t>Nehmen Sie </a:t>
            </a:r>
            <a:r>
              <a:rPr lang="mr-IN" sz="2000" dirty="0"/>
              <a:t>–</a:t>
            </a:r>
            <a:r>
              <a:rPr lang="de-DE" sz="2000" dirty="0"/>
              <a:t> wenn möglich </a:t>
            </a:r>
            <a:r>
              <a:rPr lang="mr-IN" sz="2000" dirty="0"/>
              <a:t>–</a:t>
            </a:r>
            <a:r>
              <a:rPr lang="de-DE" sz="2000" dirty="0"/>
              <a:t> mit einem Video an der Sitzung teil und wählen Sie rechts oben „Galerieansicht“.</a:t>
            </a:r>
          </a:p>
          <a:p>
            <a:pPr>
              <a:lnSpc>
                <a:spcPct val="140000"/>
              </a:lnSpc>
            </a:pPr>
            <a:r>
              <a:rPr lang="de-DE" sz="2000" dirty="0"/>
              <a:t>Klicken Sie auf Teilnehmer und geben Sie </a:t>
            </a:r>
            <a:r>
              <a:rPr lang="mr-IN" sz="2000" dirty="0"/>
              <a:t>–</a:t>
            </a:r>
            <a:r>
              <a:rPr lang="de-DE" sz="2000" dirty="0"/>
              <a:t> falls nötig </a:t>
            </a:r>
            <a:r>
              <a:rPr lang="mr-IN" sz="2000" dirty="0"/>
              <a:t>–</a:t>
            </a:r>
            <a:r>
              <a:rPr lang="de-DE" sz="2000" dirty="0"/>
              <a:t> Ihren Vor- und Nachnamen rechts oben in der Ansicht ein.</a:t>
            </a:r>
          </a:p>
          <a:p>
            <a:pPr>
              <a:lnSpc>
                <a:spcPct val="140000"/>
              </a:lnSpc>
            </a:pPr>
            <a:r>
              <a:rPr lang="de-DE" sz="2000" dirty="0"/>
              <a:t>Wenn Sie im Laufe der Sitzung unmittelbare Fragen haben, melden Sie sich bitte per Handzeichen-Funktion oder schreiben Sie bei grundsätzlichen Fragen in den Chat. </a:t>
            </a:r>
            <a:endParaRPr lang="de-DE" sz="2000" dirty="0">
              <a:solidFill>
                <a:srgbClr val="C00000"/>
              </a:solidFill>
            </a:endParaRPr>
          </a:p>
          <a:p>
            <a:pPr marL="0" indent="0" algn="ctr">
              <a:lnSpc>
                <a:spcPct val="140000"/>
              </a:lnSpc>
              <a:buNone/>
            </a:pPr>
            <a:r>
              <a:rPr lang="de-DE" sz="2200" b="1" dirty="0">
                <a:solidFill>
                  <a:srgbClr val="C00000"/>
                </a:solidFill>
              </a:rPr>
              <a:t>Vielen Dank für Ihre Mitarbeit! </a:t>
            </a:r>
          </a:p>
        </p:txBody>
      </p:sp>
    </p:spTree>
    <p:extLst>
      <p:ext uri="{BB962C8B-B14F-4D97-AF65-F5344CB8AC3E}">
        <p14:creationId xmlns:p14="http://schemas.microsoft.com/office/powerpoint/2010/main" val="1706547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p:cNvSpPr>
            <a:spLocks noGrp="1"/>
          </p:cNvSpPr>
          <p:nvPr>
            <p:ph type="title"/>
          </p:nvPr>
        </p:nvSpPr>
        <p:spPr>
          <a:xfrm>
            <a:off x="845574" y="405793"/>
            <a:ext cx="6578380" cy="637581"/>
          </a:xfrm>
        </p:spPr>
        <p:txBody>
          <a:bodyPr>
            <a:normAutofit/>
          </a:bodyPr>
          <a:lstStyle/>
          <a:p>
            <a:r>
              <a:rPr lang="de-DE" sz="2000" b="1" dirty="0">
                <a:solidFill>
                  <a:srgbClr val="B82F37"/>
                </a:solidFill>
              </a:rPr>
              <a:t>8. Das Portfolio im BFP</a:t>
            </a:r>
          </a:p>
        </p:txBody>
      </p:sp>
      <p:sp>
        <p:nvSpPr>
          <p:cNvPr id="7" name="Inhaltsplatzhalter 2"/>
          <p:cNvSpPr>
            <a:spLocks noGrp="1"/>
          </p:cNvSpPr>
          <p:nvPr>
            <p:ph idx="1"/>
          </p:nvPr>
        </p:nvSpPr>
        <p:spPr>
          <a:xfrm>
            <a:off x="457200" y="1294091"/>
            <a:ext cx="6966754" cy="5223939"/>
          </a:xfrm>
        </p:spPr>
        <p:txBody>
          <a:bodyPr>
            <a:normAutofit/>
          </a:bodyPr>
          <a:lstStyle/>
          <a:p>
            <a:pPr marL="342900" indent="-342900">
              <a:buFont typeface="Arial"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Instrument zur Selbstreflexion anhand von Leitfragen. Sie müssen sie nicht eins-zu-eins beantworten.</a:t>
            </a:r>
          </a:p>
          <a:p>
            <a:pPr marL="342900" indent="-342900">
              <a:buFont typeface="Arial" charset="0"/>
              <a:buChar char="•"/>
            </a:pPr>
            <a:endParaRPr lang="de-DE"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Das Portfolio ist Ihre „digitale Sammelmappe“ auf dem Weg zur professionellen Lehrkraft. Nutzen Sie die Möglichkeiten des </a:t>
            </a:r>
            <a:r>
              <a:rPr lang="de-DE" sz="2000" dirty="0" err="1">
                <a:latin typeface="Open Sans" panose="020B0606030504020204" pitchFamily="34" charset="0"/>
                <a:ea typeface="Open Sans" panose="020B0606030504020204" pitchFamily="34" charset="0"/>
                <a:cs typeface="Open Sans" panose="020B0606030504020204" pitchFamily="34" charset="0"/>
              </a:rPr>
              <a:t>ePortfolios</a:t>
            </a:r>
            <a:r>
              <a:rPr lang="de-DE" sz="2000" dirty="0">
                <a:latin typeface="Open Sans" panose="020B0606030504020204" pitchFamily="34" charset="0"/>
                <a:ea typeface="Open Sans" panose="020B0606030504020204" pitchFamily="34" charset="0"/>
                <a:cs typeface="Open Sans" panose="020B0606030504020204" pitchFamily="34" charset="0"/>
              </a:rPr>
              <a:t>. Je vielfältiger Sie es befüllen, desto besser können Sie Ihre Entwicklung reflektieren!</a:t>
            </a:r>
          </a:p>
          <a:p>
            <a:pPr marL="342900" indent="-342900">
              <a:buFont typeface="Arial" charset="0"/>
              <a:buChar char="•"/>
            </a:pPr>
            <a:endParaRPr lang="de-DE"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Es ist nicht bewertet, Sie erhalten aber von Ihrer Dozentin/Ihrem Dozenten eine Rückmeldung. </a:t>
            </a:r>
          </a:p>
          <a:p>
            <a:pPr marL="342900" indent="-342900">
              <a:buFont typeface="Arial" charset="0"/>
              <a:buChar char="•"/>
            </a:pPr>
            <a:endParaRPr lang="de-DE"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Gesetzlich vorgegeben (§ 12 Absatz 1 Satz 4 LABG; § 13 LZV)</a:t>
            </a:r>
          </a:p>
        </p:txBody>
      </p:sp>
    </p:spTree>
    <p:extLst>
      <p:ext uri="{BB962C8B-B14F-4D97-AF65-F5344CB8AC3E}">
        <p14:creationId xmlns:p14="http://schemas.microsoft.com/office/powerpoint/2010/main" val="1518891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a:extLst>
              <a:ext uri="{FF2B5EF4-FFF2-40B4-BE49-F238E27FC236}">
                <a16:creationId xmlns:a16="http://schemas.microsoft.com/office/drawing/2014/main" id="{381E3B62-66FC-4C3A-B6FB-7686812480DF}"/>
              </a:ext>
            </a:extLst>
          </p:cNvPr>
          <p:cNvCxnSpPr>
            <a:cxnSpLocks/>
            <a:stCxn id="4" idx="4"/>
          </p:cNvCxnSpPr>
          <p:nvPr/>
        </p:nvCxnSpPr>
        <p:spPr>
          <a:xfrm>
            <a:off x="2283537" y="2828484"/>
            <a:ext cx="0" cy="266100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itel 1"/>
          <p:cNvSpPr>
            <a:spLocks noGrp="1"/>
          </p:cNvSpPr>
          <p:nvPr>
            <p:ph type="title"/>
          </p:nvPr>
        </p:nvSpPr>
        <p:spPr>
          <a:xfrm>
            <a:off x="845574" y="405793"/>
            <a:ext cx="6578380" cy="637581"/>
          </a:xfrm>
        </p:spPr>
        <p:txBody>
          <a:bodyPr>
            <a:noAutofit/>
          </a:bodyPr>
          <a:lstStyle/>
          <a:p>
            <a:r>
              <a:rPr lang="de-DE" sz="2000" b="1" dirty="0">
                <a:solidFill>
                  <a:srgbClr val="B82F37"/>
                </a:solidFill>
              </a:rPr>
              <a:t>8. Das Portfolio im BFP</a:t>
            </a:r>
          </a:p>
        </p:txBody>
      </p:sp>
      <p:sp>
        <p:nvSpPr>
          <p:cNvPr id="3" name="Rechteck 2"/>
          <p:cNvSpPr/>
          <p:nvPr/>
        </p:nvSpPr>
        <p:spPr>
          <a:xfrm>
            <a:off x="4210968" y="1510788"/>
            <a:ext cx="4189617" cy="3693319"/>
          </a:xfrm>
          <a:prstGeom prst="rect">
            <a:avLst/>
          </a:prstGeom>
        </p:spPr>
        <p:txBody>
          <a:bodyPr wrap="square">
            <a:spAutoFit/>
          </a:bodyPr>
          <a:lstStyle/>
          <a:p>
            <a:pPr marL="342900" indent="-342900">
              <a:buFont typeface="+mj-lt"/>
              <a:buAutoNum type="arabicPeriod"/>
            </a:pPr>
            <a:r>
              <a:rPr lang="de-DE" dirty="0">
                <a:latin typeface="Open Sans" panose="020B0606030504020204" pitchFamily="34" charset="0"/>
                <a:ea typeface="Open Sans" panose="020B0606030504020204" pitchFamily="34" charset="0"/>
                <a:cs typeface="Open Sans" panose="020B0606030504020204" pitchFamily="34" charset="0"/>
              </a:rPr>
              <a:t>Drei obligatorische Aufgaben und mindestens eine selbstgewählte weitere Wahlaufgabe </a:t>
            </a:r>
          </a:p>
          <a:p>
            <a:pPr marL="342900" indent="-342900">
              <a:buFont typeface="+mj-lt"/>
              <a:buAutoNum type="arabicPeriod"/>
            </a:pPr>
            <a:endParaRPr lang="de-DE"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de-DE" dirty="0">
                <a:latin typeface="Open Sans" panose="020B0606030504020204" pitchFamily="34" charset="0"/>
                <a:ea typeface="Open Sans" panose="020B0606030504020204" pitchFamily="34" charset="0"/>
                <a:cs typeface="Open Sans" panose="020B0606030504020204" pitchFamily="34" charset="0"/>
              </a:rPr>
              <a:t>Nach Ihrem Praktikum wählen Sie eine der Aufgaben aus, zu der Sie gerne eine Rückmeldung wünschen. Diese markieren Sie in Ihrem Portfolio mit einem *. </a:t>
            </a:r>
          </a:p>
          <a:p>
            <a:endParaRPr lang="de-DE"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à"/>
            </a:pPr>
            <a:r>
              <a:rPr lang="de-DE" b="1" dirty="0">
                <a:solidFill>
                  <a:srgbClr val="B82F37"/>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Beachten Sie die Abgabefrist Ihrer Dozentin / Ihres Dozenten.</a:t>
            </a:r>
            <a:endParaRPr lang="de-DE" b="1" dirty="0">
              <a:solidFill>
                <a:srgbClr val="B82F37"/>
              </a:solidFill>
              <a:latin typeface="Open Sans" panose="020B0606030504020204" pitchFamily="34" charset="0"/>
              <a:ea typeface="Open Sans" panose="020B0606030504020204" pitchFamily="34" charset="0"/>
              <a:cs typeface="Open Sans" panose="020B0606030504020204" pitchFamily="34" charset="0"/>
            </a:endParaRPr>
          </a:p>
          <a:p>
            <a:r>
              <a:rPr lang="de-DE" b="1" dirty="0">
                <a:solidFill>
                  <a:srgbClr val="B82F37"/>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1026" name="Picture 2" descr="https://digilehre.zflkoeln.de/wp-content/uploads/ico_ps_portfolio-150x150.png">
            <a:extLst>
              <a:ext uri="{FF2B5EF4-FFF2-40B4-BE49-F238E27FC236}">
                <a16:creationId xmlns:a16="http://schemas.microsoft.com/office/drawing/2014/main" id="{03A732BB-5047-4C73-AC92-948C78BB8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504" y="5054990"/>
            <a:ext cx="1157848" cy="115784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65E810A2-D450-478D-995A-18759C127686}"/>
              </a:ext>
            </a:extLst>
          </p:cNvPr>
          <p:cNvSpPr txBox="1"/>
          <p:nvPr/>
        </p:nvSpPr>
        <p:spPr>
          <a:xfrm>
            <a:off x="1384254" y="1028484"/>
            <a:ext cx="1798566" cy="1800000"/>
          </a:xfrm>
          <a:prstGeom prst="ellipse">
            <a:avLst/>
          </a:prstGeom>
          <a:solidFill>
            <a:schemeClr val="accent1">
              <a:lumMod val="20000"/>
              <a:lumOff val="80000"/>
            </a:schemeClr>
          </a:solidFill>
        </p:spPr>
        <p:txBody>
          <a:bodyPr wrap="square" rtlCol="0">
            <a:spAutoFit/>
          </a:bodyPr>
          <a:lstStyle/>
          <a:p>
            <a:pPr algn="ctr"/>
            <a:endParaRPr lang="de-DE" sz="2400" dirty="0">
              <a:latin typeface="Open Sans" panose="020B0606030504020204"/>
            </a:endParaRPr>
          </a:p>
          <a:p>
            <a:pPr algn="ctr"/>
            <a:r>
              <a:rPr lang="de-DE" sz="1400" dirty="0">
                <a:solidFill>
                  <a:schemeClr val="accent5">
                    <a:lumMod val="75000"/>
                  </a:schemeClr>
                </a:solidFill>
                <a:latin typeface="Open Sans" panose="020B0606030504020204"/>
              </a:rPr>
              <a:t>BERUFSFELD-PRAKTIKUM</a:t>
            </a:r>
          </a:p>
          <a:p>
            <a:pPr algn="ctr"/>
            <a:endParaRPr lang="de-DE" sz="2400" dirty="0">
              <a:latin typeface="Open Sans" panose="020B0606030504020204"/>
            </a:endParaRPr>
          </a:p>
        </p:txBody>
      </p:sp>
      <p:sp>
        <p:nvSpPr>
          <p:cNvPr id="5" name="Textfeld 4">
            <a:extLst>
              <a:ext uri="{FF2B5EF4-FFF2-40B4-BE49-F238E27FC236}">
                <a16:creationId xmlns:a16="http://schemas.microsoft.com/office/drawing/2014/main" id="{311C3A56-355B-4D14-803F-18A108D354C4}"/>
              </a:ext>
            </a:extLst>
          </p:cNvPr>
          <p:cNvSpPr txBox="1"/>
          <p:nvPr/>
        </p:nvSpPr>
        <p:spPr>
          <a:xfrm>
            <a:off x="845574" y="3071168"/>
            <a:ext cx="2808000" cy="360000"/>
          </a:xfrm>
          <a:prstGeom prst="rect">
            <a:avLst/>
          </a:prstGeom>
          <a:solidFill>
            <a:srgbClr val="8CCAAE"/>
          </a:solidFill>
        </p:spPr>
        <p:txBody>
          <a:bodyPr wrap="square" rtlCol="0">
            <a:spAutoFit/>
          </a:bodyPr>
          <a:lstStyle/>
          <a:p>
            <a:pPr marL="36000" algn="ctr">
              <a:spcBef>
                <a:spcPts val="600"/>
              </a:spcBef>
            </a:pPr>
            <a:r>
              <a:rPr lang="de-DE" sz="1000" b="1" dirty="0">
                <a:latin typeface="Open Sans" panose="020B0606030504020204"/>
              </a:rPr>
              <a:t>1. Mein Blick auf das Arbeitsfeld Schule</a:t>
            </a:r>
          </a:p>
        </p:txBody>
      </p:sp>
      <p:sp>
        <p:nvSpPr>
          <p:cNvPr id="9" name="Textfeld 8">
            <a:extLst>
              <a:ext uri="{FF2B5EF4-FFF2-40B4-BE49-F238E27FC236}">
                <a16:creationId xmlns:a16="http://schemas.microsoft.com/office/drawing/2014/main" id="{33326E69-F341-45C0-9900-A79C84264AE7}"/>
              </a:ext>
            </a:extLst>
          </p:cNvPr>
          <p:cNvSpPr txBox="1"/>
          <p:nvPr/>
        </p:nvSpPr>
        <p:spPr>
          <a:xfrm>
            <a:off x="845574" y="3687999"/>
            <a:ext cx="2808000" cy="360000"/>
          </a:xfrm>
          <a:prstGeom prst="rect">
            <a:avLst/>
          </a:prstGeom>
          <a:solidFill>
            <a:srgbClr val="8CCAAE"/>
          </a:solidFill>
        </p:spPr>
        <p:txBody>
          <a:bodyPr wrap="square" rtlCol="0">
            <a:spAutoFit/>
          </a:bodyPr>
          <a:lstStyle/>
          <a:p>
            <a:pPr marL="36000" algn="ctr">
              <a:spcBef>
                <a:spcPts val="600"/>
              </a:spcBef>
            </a:pPr>
            <a:r>
              <a:rPr lang="de-DE" sz="1000" b="1" dirty="0">
                <a:latin typeface="Open Sans" panose="020B0606030504020204"/>
              </a:rPr>
              <a:t>2. Meine Ziele für das Berufsfeldpraktikum</a:t>
            </a:r>
          </a:p>
        </p:txBody>
      </p:sp>
      <p:sp>
        <p:nvSpPr>
          <p:cNvPr id="10" name="Textfeld 9">
            <a:extLst>
              <a:ext uri="{FF2B5EF4-FFF2-40B4-BE49-F238E27FC236}">
                <a16:creationId xmlns:a16="http://schemas.microsoft.com/office/drawing/2014/main" id="{4C4F4006-DC93-499C-A18A-748CFAF86C94}"/>
              </a:ext>
            </a:extLst>
          </p:cNvPr>
          <p:cNvSpPr txBox="1"/>
          <p:nvPr/>
        </p:nvSpPr>
        <p:spPr>
          <a:xfrm>
            <a:off x="845574" y="4301491"/>
            <a:ext cx="2808000" cy="360000"/>
          </a:xfrm>
          <a:prstGeom prst="rect">
            <a:avLst/>
          </a:prstGeom>
          <a:solidFill>
            <a:srgbClr val="8CCAAE"/>
          </a:solidFill>
        </p:spPr>
        <p:txBody>
          <a:bodyPr wrap="square" rtlCol="0">
            <a:spAutoFit/>
          </a:bodyPr>
          <a:lstStyle/>
          <a:p>
            <a:pPr marL="36000" algn="ctr">
              <a:spcBef>
                <a:spcPts val="600"/>
              </a:spcBef>
            </a:pPr>
            <a:r>
              <a:rPr lang="de-DE" sz="1000" b="1" dirty="0">
                <a:latin typeface="Open Sans" panose="020B0606030504020204"/>
              </a:rPr>
              <a:t>3. Wahlaufgabe</a:t>
            </a:r>
          </a:p>
        </p:txBody>
      </p:sp>
      <p:sp>
        <p:nvSpPr>
          <p:cNvPr id="11" name="Textfeld 10">
            <a:extLst>
              <a:ext uri="{FF2B5EF4-FFF2-40B4-BE49-F238E27FC236}">
                <a16:creationId xmlns:a16="http://schemas.microsoft.com/office/drawing/2014/main" id="{8966C24F-2447-4940-A746-33BF49B3893B}"/>
              </a:ext>
            </a:extLst>
          </p:cNvPr>
          <p:cNvSpPr txBox="1"/>
          <p:nvPr/>
        </p:nvSpPr>
        <p:spPr>
          <a:xfrm>
            <a:off x="845574" y="4889443"/>
            <a:ext cx="2808000" cy="360000"/>
          </a:xfrm>
          <a:prstGeom prst="rect">
            <a:avLst/>
          </a:prstGeom>
          <a:solidFill>
            <a:srgbClr val="8CCAAE"/>
          </a:solidFill>
        </p:spPr>
        <p:txBody>
          <a:bodyPr wrap="square" rtlCol="0">
            <a:spAutoFit/>
          </a:bodyPr>
          <a:lstStyle/>
          <a:p>
            <a:pPr marL="36000" algn="ctr">
              <a:spcBef>
                <a:spcPts val="600"/>
              </a:spcBef>
            </a:pPr>
            <a:r>
              <a:rPr lang="de-DE" sz="1000" b="1" dirty="0">
                <a:latin typeface="Open Sans" panose="020B0606030504020204"/>
              </a:rPr>
              <a:t>4. Forschendes Lernen: Leitfadeninterview</a:t>
            </a:r>
          </a:p>
        </p:txBody>
      </p:sp>
      <p:cxnSp>
        <p:nvCxnSpPr>
          <p:cNvPr id="15" name="Gerade Verbindung mit Pfeil 14">
            <a:extLst>
              <a:ext uri="{FF2B5EF4-FFF2-40B4-BE49-F238E27FC236}">
                <a16:creationId xmlns:a16="http://schemas.microsoft.com/office/drawing/2014/main" id="{4B95348F-5945-40E7-815B-1AD784200487}"/>
              </a:ext>
            </a:extLst>
          </p:cNvPr>
          <p:cNvCxnSpPr/>
          <p:nvPr/>
        </p:nvCxnSpPr>
        <p:spPr>
          <a:xfrm>
            <a:off x="845574" y="5633914"/>
            <a:ext cx="936000" cy="0"/>
          </a:xfrm>
          <a:prstGeom prst="straightConnector1">
            <a:avLst/>
          </a:prstGeom>
          <a:ln>
            <a:solidFill>
              <a:srgbClr val="7EA2CA"/>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Gerade Verbindung mit Pfeil 19">
            <a:extLst>
              <a:ext uri="{FF2B5EF4-FFF2-40B4-BE49-F238E27FC236}">
                <a16:creationId xmlns:a16="http://schemas.microsoft.com/office/drawing/2014/main" id="{E1808474-B8AD-4367-9742-BC529C0BD612}"/>
              </a:ext>
            </a:extLst>
          </p:cNvPr>
          <p:cNvCxnSpPr>
            <a:cxnSpLocks/>
          </p:cNvCxnSpPr>
          <p:nvPr/>
        </p:nvCxnSpPr>
        <p:spPr>
          <a:xfrm>
            <a:off x="2717574" y="5633914"/>
            <a:ext cx="936000" cy="0"/>
          </a:xfrm>
          <a:prstGeom prst="straightConnector1">
            <a:avLst/>
          </a:prstGeom>
          <a:ln>
            <a:solidFill>
              <a:srgbClr val="FFEF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Gerade Verbindung mit Pfeil 21">
            <a:extLst>
              <a:ext uri="{FF2B5EF4-FFF2-40B4-BE49-F238E27FC236}">
                <a16:creationId xmlns:a16="http://schemas.microsoft.com/office/drawing/2014/main" id="{264790D8-CC00-429F-A58E-73B1A03D32FE}"/>
              </a:ext>
            </a:extLst>
          </p:cNvPr>
          <p:cNvCxnSpPr/>
          <p:nvPr/>
        </p:nvCxnSpPr>
        <p:spPr>
          <a:xfrm>
            <a:off x="1781574" y="5633914"/>
            <a:ext cx="936000" cy="0"/>
          </a:xfrm>
          <a:prstGeom prst="straightConnector1">
            <a:avLst/>
          </a:prstGeom>
          <a:ln>
            <a:solidFill>
              <a:srgbClr val="8ACBAE"/>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feld 15">
            <a:extLst>
              <a:ext uri="{FF2B5EF4-FFF2-40B4-BE49-F238E27FC236}">
                <a16:creationId xmlns:a16="http://schemas.microsoft.com/office/drawing/2014/main" id="{9BACD025-94D5-4372-81AB-FC7D4CEF4EF0}"/>
              </a:ext>
            </a:extLst>
          </p:cNvPr>
          <p:cNvSpPr txBox="1"/>
          <p:nvPr/>
        </p:nvSpPr>
        <p:spPr>
          <a:xfrm>
            <a:off x="845574" y="5725262"/>
            <a:ext cx="936000" cy="338554"/>
          </a:xfrm>
          <a:prstGeom prst="rect">
            <a:avLst/>
          </a:prstGeom>
          <a:solidFill>
            <a:srgbClr val="7EA2CA"/>
          </a:solidFill>
        </p:spPr>
        <p:txBody>
          <a:bodyPr wrap="square" rtlCol="0">
            <a:spAutoFit/>
          </a:bodyPr>
          <a:lstStyle/>
          <a:p>
            <a:r>
              <a:rPr lang="de-DE" sz="800" dirty="0">
                <a:latin typeface="Open Sans" panose="020B0606030504020204"/>
              </a:rPr>
              <a:t>Vorbereitungs-phase</a:t>
            </a:r>
          </a:p>
        </p:txBody>
      </p:sp>
      <p:sp>
        <p:nvSpPr>
          <p:cNvPr id="24" name="Textfeld 23">
            <a:extLst>
              <a:ext uri="{FF2B5EF4-FFF2-40B4-BE49-F238E27FC236}">
                <a16:creationId xmlns:a16="http://schemas.microsoft.com/office/drawing/2014/main" id="{4AC5C280-E158-4EEA-B745-1BCD07106109}"/>
              </a:ext>
            </a:extLst>
          </p:cNvPr>
          <p:cNvSpPr txBox="1"/>
          <p:nvPr/>
        </p:nvSpPr>
        <p:spPr>
          <a:xfrm>
            <a:off x="1781574" y="5725262"/>
            <a:ext cx="936000" cy="338554"/>
          </a:xfrm>
          <a:prstGeom prst="rect">
            <a:avLst/>
          </a:prstGeom>
          <a:solidFill>
            <a:srgbClr val="8ACBAE"/>
          </a:solidFill>
        </p:spPr>
        <p:txBody>
          <a:bodyPr wrap="square" rtlCol="0">
            <a:spAutoFit/>
          </a:bodyPr>
          <a:lstStyle/>
          <a:p>
            <a:r>
              <a:rPr lang="de-DE" sz="800" dirty="0">
                <a:latin typeface="Open Sans" panose="020B0606030504020204"/>
              </a:rPr>
              <a:t>Praktikums-phase</a:t>
            </a:r>
          </a:p>
        </p:txBody>
      </p:sp>
      <p:sp>
        <p:nvSpPr>
          <p:cNvPr id="25" name="Textfeld 24">
            <a:extLst>
              <a:ext uri="{FF2B5EF4-FFF2-40B4-BE49-F238E27FC236}">
                <a16:creationId xmlns:a16="http://schemas.microsoft.com/office/drawing/2014/main" id="{A4211D97-8636-4691-82AA-9A4D46765DD5}"/>
              </a:ext>
            </a:extLst>
          </p:cNvPr>
          <p:cNvSpPr txBox="1"/>
          <p:nvPr/>
        </p:nvSpPr>
        <p:spPr>
          <a:xfrm>
            <a:off x="2717574" y="5725262"/>
            <a:ext cx="936000" cy="338554"/>
          </a:xfrm>
          <a:prstGeom prst="rect">
            <a:avLst/>
          </a:prstGeom>
          <a:solidFill>
            <a:srgbClr val="FFEF00"/>
          </a:solidFill>
        </p:spPr>
        <p:txBody>
          <a:bodyPr wrap="square" rtlCol="0">
            <a:spAutoFit/>
          </a:bodyPr>
          <a:lstStyle/>
          <a:p>
            <a:r>
              <a:rPr lang="de-DE" sz="800" dirty="0">
                <a:latin typeface="Open Sans" panose="020B0606030504020204"/>
              </a:rPr>
              <a:t>Nachbereitungs-phase</a:t>
            </a:r>
          </a:p>
        </p:txBody>
      </p:sp>
    </p:spTree>
    <p:extLst>
      <p:ext uri="{BB962C8B-B14F-4D97-AF65-F5344CB8AC3E}">
        <p14:creationId xmlns:p14="http://schemas.microsoft.com/office/powerpoint/2010/main" val="87346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p:cNvSpPr>
            <a:spLocks noGrp="1"/>
          </p:cNvSpPr>
          <p:nvPr>
            <p:ph type="title"/>
          </p:nvPr>
        </p:nvSpPr>
        <p:spPr>
          <a:xfrm>
            <a:off x="845574" y="405793"/>
            <a:ext cx="6578380" cy="637581"/>
          </a:xfrm>
        </p:spPr>
        <p:txBody>
          <a:bodyPr>
            <a:normAutofit/>
          </a:bodyPr>
          <a:lstStyle/>
          <a:p>
            <a:r>
              <a:rPr lang="de-DE" sz="2000" b="1" dirty="0">
                <a:solidFill>
                  <a:srgbClr val="B82F37"/>
                </a:solidFill>
              </a:rPr>
              <a:t>8. Das Portfolio im BFP</a:t>
            </a:r>
          </a:p>
        </p:txBody>
      </p:sp>
      <p:sp>
        <p:nvSpPr>
          <p:cNvPr id="3" name="Rechteck 2"/>
          <p:cNvSpPr/>
          <p:nvPr/>
        </p:nvSpPr>
        <p:spPr>
          <a:xfrm>
            <a:off x="536386" y="1344612"/>
            <a:ext cx="3646994" cy="4801314"/>
          </a:xfrm>
          <a:prstGeom prst="rect">
            <a:avLst/>
          </a:prstGeom>
        </p:spPr>
        <p:txBody>
          <a:bodyPr wrap="square">
            <a:spAutoFit/>
          </a:bodyPr>
          <a:lstStyle/>
          <a:p>
            <a:r>
              <a:rPr lang="de-DE" b="1" dirty="0">
                <a:latin typeface="Open Sans" panose="020B0606030504020204" pitchFamily="34" charset="0"/>
                <a:ea typeface="Open Sans" panose="020B0606030504020204" pitchFamily="34" charset="0"/>
                <a:cs typeface="Open Sans" panose="020B0606030504020204" pitchFamily="34" charset="0"/>
              </a:rPr>
              <a:t>Wie Sie das Portfolio anlegen und freischalten, erfahren Sie in Ihrem BFP Begleitkurs digital: </a:t>
            </a:r>
          </a:p>
          <a:p>
            <a:endParaRPr lang="de-DE" dirty="0">
              <a:latin typeface="Open Sans" panose="020B0606030504020204" pitchFamily="34" charset="0"/>
              <a:ea typeface="Open Sans" panose="020B0606030504020204" pitchFamily="34" charset="0"/>
              <a:cs typeface="Open Sans" panose="020B0606030504020204" pitchFamily="34" charset="0"/>
            </a:endParaRPr>
          </a:p>
          <a:p>
            <a:r>
              <a:rPr lang="de-DE" dirty="0">
                <a:latin typeface="Open Sans" panose="020B0606030504020204" pitchFamily="34" charset="0"/>
                <a:ea typeface="Open Sans" panose="020B0606030504020204" pitchFamily="34" charset="0"/>
                <a:cs typeface="Open Sans" panose="020B0606030504020204" pitchFamily="34" charset="0"/>
                <a:hlinkClick r:id="rId2"/>
              </a:rPr>
              <a:t>https://digilehre.zflkoeln.de/bfp-begleitkurs-digital/portfolio-i/</a:t>
            </a:r>
            <a:endParaRPr lang="de-DE" dirty="0">
              <a:latin typeface="Open Sans" panose="020B0606030504020204" pitchFamily="34" charset="0"/>
              <a:ea typeface="Open Sans" panose="020B0606030504020204" pitchFamily="34" charset="0"/>
              <a:cs typeface="Open Sans" panose="020B0606030504020204" pitchFamily="34" charset="0"/>
            </a:endParaRPr>
          </a:p>
          <a:p>
            <a:endParaRPr lang="de-DE" dirty="0">
              <a:latin typeface="Open Sans" panose="020B0606030504020204" pitchFamily="34" charset="0"/>
              <a:ea typeface="Open Sans" panose="020B0606030504020204" pitchFamily="34" charset="0"/>
              <a:cs typeface="Open Sans" panose="020B0606030504020204" pitchFamily="34" charset="0"/>
            </a:endParaRPr>
          </a:p>
          <a:p>
            <a:r>
              <a:rPr lang="de-DE" dirty="0">
                <a:latin typeface="Open Sans" panose="020B0606030504020204" pitchFamily="34" charset="0"/>
                <a:ea typeface="Open Sans" panose="020B0606030504020204" pitchFamily="34" charset="0"/>
                <a:cs typeface="Open Sans" panose="020B0606030504020204" pitchFamily="34" charset="0"/>
              </a:rPr>
              <a:t>Bitte legen Sie Ihr „Portfolio Praxisphasen“ </a:t>
            </a:r>
            <a:r>
              <a:rPr lang="de-DE" b="1" dirty="0">
                <a:latin typeface="Open Sans" panose="020B0606030504020204" pitchFamily="34" charset="0"/>
                <a:ea typeface="Open Sans" panose="020B0606030504020204" pitchFamily="34" charset="0"/>
                <a:cs typeface="Open Sans" panose="020B0606030504020204" pitchFamily="34" charset="0"/>
              </a:rPr>
              <a:t>nach der ersten Sitzung</a:t>
            </a:r>
            <a:r>
              <a:rPr lang="de-DE" dirty="0">
                <a:latin typeface="Open Sans" panose="020B0606030504020204" pitchFamily="34" charset="0"/>
                <a:ea typeface="Open Sans" panose="020B0606030504020204" pitchFamily="34" charset="0"/>
                <a:cs typeface="Open Sans" panose="020B0606030504020204" pitchFamily="34" charset="0"/>
              </a:rPr>
              <a:t> in ILIAS mit der Bezeichnung der Praxisphase und Ihrem Namen an. </a:t>
            </a:r>
          </a:p>
          <a:p>
            <a:r>
              <a:rPr lang="de-DE" dirty="0">
                <a:latin typeface="Open Sans" panose="020B0606030504020204" pitchFamily="34" charset="0"/>
                <a:ea typeface="Open Sans" panose="020B0606030504020204" pitchFamily="34" charset="0"/>
                <a:cs typeface="Open Sans" panose="020B0606030504020204" pitchFamily="34" charset="0"/>
              </a:rPr>
              <a:t>Z.B. „Portfolio im BFP von </a:t>
            </a:r>
            <a:r>
              <a:rPr lang="de-DE" i="1" dirty="0">
                <a:latin typeface="Open Sans" panose="020B0606030504020204" pitchFamily="34" charset="0"/>
                <a:ea typeface="Open Sans" panose="020B0606030504020204" pitchFamily="34" charset="0"/>
                <a:cs typeface="Open Sans" panose="020B0606030504020204" pitchFamily="34" charset="0"/>
              </a:rPr>
              <a:t>Vorname Name</a:t>
            </a:r>
            <a:r>
              <a:rPr lang="de-DE" dirty="0">
                <a:latin typeface="Open Sans" panose="020B0606030504020204" pitchFamily="34" charset="0"/>
                <a:ea typeface="Open Sans" panose="020B0606030504020204" pitchFamily="34" charset="0"/>
                <a:cs typeface="Open Sans" panose="020B0606030504020204" pitchFamily="34" charset="0"/>
              </a:rPr>
              <a:t>“. </a:t>
            </a:r>
          </a:p>
          <a:p>
            <a:endParaRPr lang="de-DE" dirty="0">
              <a:latin typeface="Open Sans" panose="020B0606030504020204" pitchFamily="34" charset="0"/>
              <a:ea typeface="Open Sans" panose="020B0606030504020204" pitchFamily="34" charset="0"/>
              <a:cs typeface="Open Sans" panose="020B0606030504020204" pitchFamily="34" charset="0"/>
            </a:endParaRPr>
          </a:p>
          <a:p>
            <a:r>
              <a:rPr lang="de-DE" dirty="0">
                <a:latin typeface="Open Sans" panose="020B0606030504020204" pitchFamily="34" charset="0"/>
                <a:ea typeface="Open Sans" panose="020B0606030504020204" pitchFamily="34" charset="0"/>
                <a:cs typeface="Open Sans" panose="020B0606030504020204" pitchFamily="34" charset="0"/>
              </a:rPr>
              <a:t>Sie können dann jederzeit daran arbeiten.</a:t>
            </a:r>
          </a:p>
        </p:txBody>
      </p:sp>
      <p:pic>
        <p:nvPicPr>
          <p:cNvPr id="2" name="Grafik 1">
            <a:extLst>
              <a:ext uri="{FF2B5EF4-FFF2-40B4-BE49-F238E27FC236}">
                <a16:creationId xmlns:a16="http://schemas.microsoft.com/office/drawing/2014/main" id="{5A622F8D-5B73-4546-ADD0-F158C8BB09CE}"/>
              </a:ext>
            </a:extLst>
          </p:cNvPr>
          <p:cNvPicPr>
            <a:picLocks noChangeAspect="1"/>
          </p:cNvPicPr>
          <p:nvPr/>
        </p:nvPicPr>
        <p:blipFill rotWithShape="1">
          <a:blip r:embed="rId3"/>
          <a:srcRect l="15167" t="14001" r="15500" b="5999"/>
          <a:stretch/>
        </p:blipFill>
        <p:spPr>
          <a:xfrm>
            <a:off x="4276794" y="1931352"/>
            <a:ext cx="4587245" cy="2867028"/>
          </a:xfrm>
          <a:prstGeom prst="rect">
            <a:avLst/>
          </a:prstGeom>
        </p:spPr>
      </p:pic>
    </p:spTree>
    <p:extLst>
      <p:ext uri="{BB962C8B-B14F-4D97-AF65-F5344CB8AC3E}">
        <p14:creationId xmlns:p14="http://schemas.microsoft.com/office/powerpoint/2010/main" val="96110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b="1" dirty="0">
                <a:solidFill>
                  <a:srgbClr val="B82F37"/>
                </a:solidFill>
              </a:rPr>
              <a:t>9. Lernmodule: Forschendes Lernen</a:t>
            </a:r>
            <a:endParaRPr lang="de-DE" sz="2000" dirty="0"/>
          </a:p>
        </p:txBody>
      </p:sp>
      <p:sp>
        <p:nvSpPr>
          <p:cNvPr id="3" name="Inhaltsplatzhalter 2"/>
          <p:cNvSpPr>
            <a:spLocks noGrp="1"/>
          </p:cNvSpPr>
          <p:nvPr>
            <p:ph idx="1"/>
          </p:nvPr>
        </p:nvSpPr>
        <p:spPr>
          <a:xfrm>
            <a:off x="457199" y="1190170"/>
            <a:ext cx="7577667" cy="4960278"/>
          </a:xfrm>
        </p:spPr>
        <p:txBody>
          <a:bodyPr>
            <a:normAutofit/>
          </a:bodyPr>
          <a:lstStyle/>
          <a:p>
            <a:pPr>
              <a:lnSpc>
                <a:spcPct val="130000"/>
              </a:lnSpc>
            </a:pPr>
            <a:endParaRPr lang="de-DE" sz="1100" dirty="0">
              <a:solidFill>
                <a:srgbClr val="000000"/>
              </a:solidFill>
              <a:latin typeface="Arial"/>
              <a:cs typeface="Arial"/>
            </a:endParaRPr>
          </a:p>
          <a:p>
            <a:endParaRPr lang="de-DE" b="1" dirty="0">
              <a:solidFill>
                <a:srgbClr val="FF0000"/>
              </a:solidFill>
            </a:endParaRPr>
          </a:p>
        </p:txBody>
      </p:sp>
      <p:sp>
        <p:nvSpPr>
          <p:cNvPr id="4" name="Textfeld 3"/>
          <p:cNvSpPr txBox="1"/>
          <p:nvPr/>
        </p:nvSpPr>
        <p:spPr>
          <a:xfrm>
            <a:off x="306361" y="1558258"/>
            <a:ext cx="8478824" cy="3477875"/>
          </a:xfrm>
          <a:prstGeom prst="rect">
            <a:avLst/>
          </a:prstGeom>
          <a:noFill/>
        </p:spPr>
        <p:txBody>
          <a:bodyPr wrap="square" rtlCol="0">
            <a:spAutoFit/>
          </a:bodyPr>
          <a:lstStyle/>
          <a:p>
            <a:pPr marL="342900" indent="-342900" algn="just">
              <a:buFont typeface="Arial" charset="0"/>
              <a:buChar char="•"/>
            </a:pPr>
            <a:r>
              <a:rPr lang="de-DE" sz="2200" b="1" dirty="0">
                <a:latin typeface="Open Sans" charset="0"/>
                <a:ea typeface="Open Sans" charset="0"/>
                <a:cs typeface="Open Sans" charset="0"/>
              </a:rPr>
              <a:t>Forschendes Lernen </a:t>
            </a:r>
            <a:r>
              <a:rPr lang="de-DE" sz="2200" dirty="0">
                <a:latin typeface="Open Sans" charset="0"/>
                <a:ea typeface="Open Sans" charset="0"/>
                <a:cs typeface="Open Sans" charset="0"/>
              </a:rPr>
              <a:t>ist ein wichtiger hochschuldidaktischer Ansatz und Entwicklungsprozess im Lehramtsstudium der </a:t>
            </a:r>
            <a:r>
              <a:rPr lang="de-DE" sz="2200" dirty="0" err="1">
                <a:latin typeface="Open Sans" charset="0"/>
                <a:ea typeface="Open Sans" charset="0"/>
                <a:cs typeface="Open Sans" charset="0"/>
              </a:rPr>
              <a:t>UzK</a:t>
            </a:r>
            <a:r>
              <a:rPr lang="de-DE" sz="2200" dirty="0">
                <a:latin typeface="Open Sans" charset="0"/>
                <a:ea typeface="Open Sans" charset="0"/>
                <a:cs typeface="Open Sans" charset="0"/>
              </a:rPr>
              <a:t>.</a:t>
            </a:r>
          </a:p>
          <a:p>
            <a:pPr marL="342900" indent="-342900" algn="just">
              <a:buFont typeface="Arial" charset="0"/>
              <a:buChar char="•"/>
            </a:pPr>
            <a:endParaRPr lang="de-DE" sz="2200" dirty="0">
              <a:latin typeface="Open Sans" charset="0"/>
              <a:ea typeface="Open Sans" charset="0"/>
              <a:cs typeface="Open Sans" charset="0"/>
            </a:endParaRPr>
          </a:p>
          <a:p>
            <a:pPr marL="342900" indent="-342900" algn="just">
              <a:buFont typeface="Arial" charset="0"/>
              <a:buChar char="•"/>
            </a:pPr>
            <a:r>
              <a:rPr lang="de-DE" sz="2200" dirty="0">
                <a:latin typeface="Open Sans" charset="0"/>
                <a:ea typeface="Open Sans" charset="0"/>
                <a:cs typeface="Open Sans" charset="0"/>
              </a:rPr>
              <a:t>Im Laufe Ihres bisherigen Studiums haben Sie idealerweise bereits das EOP absolviert und sind bereits in den ersten Kontakt mit empirischer Forschung gekommen.</a:t>
            </a:r>
          </a:p>
          <a:p>
            <a:pPr marL="342900" indent="-342900" algn="just">
              <a:buFont typeface="Arial" charset="0"/>
              <a:buChar char="•"/>
            </a:pPr>
            <a:endParaRPr lang="de-DE" sz="2200" dirty="0">
              <a:latin typeface="Open Sans" charset="0"/>
              <a:ea typeface="Open Sans" charset="0"/>
              <a:cs typeface="Open Sans" charset="0"/>
            </a:endParaRPr>
          </a:p>
          <a:p>
            <a:pPr marL="342900" indent="-342900" algn="just">
              <a:buFont typeface="Arial" charset="0"/>
              <a:buChar char="•"/>
            </a:pPr>
            <a:r>
              <a:rPr lang="de-DE" sz="2200" b="1" dirty="0">
                <a:latin typeface="Open Sans" charset="0"/>
                <a:ea typeface="Open Sans" charset="0"/>
                <a:cs typeface="Open Sans" charset="0"/>
              </a:rPr>
              <a:t>Diese Hinführung zum empirischen Forschen soll Sie unterstützend auf das Praxissemester vorbereiten. Dort werden Sie ein Studienprojekt durchführen.</a:t>
            </a:r>
            <a:endParaRPr lang="de-DE" sz="2200" b="1" dirty="0"/>
          </a:p>
        </p:txBody>
      </p:sp>
    </p:spTree>
    <p:extLst>
      <p:ext uri="{BB962C8B-B14F-4D97-AF65-F5344CB8AC3E}">
        <p14:creationId xmlns:p14="http://schemas.microsoft.com/office/powerpoint/2010/main" val="1125217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de-DE" sz="2000" b="1" dirty="0">
                <a:solidFill>
                  <a:srgbClr val="C00000"/>
                </a:solidFill>
              </a:rPr>
              <a:t>9. </a:t>
            </a:r>
            <a:r>
              <a:rPr lang="de-DE" sz="2000" b="1" dirty="0">
                <a:solidFill>
                  <a:srgbClr val="B82F37"/>
                </a:solidFill>
              </a:rPr>
              <a:t>Lernmodule</a:t>
            </a:r>
            <a:r>
              <a:rPr lang="de-DE" sz="2000" b="1" dirty="0">
                <a:solidFill>
                  <a:srgbClr val="C00000"/>
                </a:solidFill>
              </a:rPr>
              <a:t>: Forschendes Lernen</a:t>
            </a:r>
          </a:p>
        </p:txBody>
      </p:sp>
      <p:sp>
        <p:nvSpPr>
          <p:cNvPr id="5" name="Textfeld 4"/>
          <p:cNvSpPr txBox="1"/>
          <p:nvPr/>
        </p:nvSpPr>
        <p:spPr>
          <a:xfrm>
            <a:off x="567266" y="1591329"/>
            <a:ext cx="8068734" cy="4370427"/>
          </a:xfrm>
          <a:prstGeom prst="rect">
            <a:avLst/>
          </a:prstGeom>
          <a:noFill/>
        </p:spPr>
        <p:txBody>
          <a:bodyPr wrap="square" rtlCol="0">
            <a:spAutoFit/>
          </a:bodyPr>
          <a:lstStyle/>
          <a:p>
            <a:pPr algn="just">
              <a:lnSpc>
                <a:spcPct val="150000"/>
              </a:lnSpc>
            </a:pPr>
            <a:r>
              <a:rPr lang="de-DE" sz="2000" dirty="0">
                <a:latin typeface="Open Sans" charset="0"/>
                <a:ea typeface="Open Sans" charset="0"/>
                <a:cs typeface="Open Sans" charset="0"/>
              </a:rPr>
              <a:t>„Forschendes Lernen zeichnet sich vor allem dadurch aus, dass die Lernenden den gesamten Prozess einer Forschung, die auf die Gewinnung von auch für Dritte interessanten Erkenntnissen gerichtet ist, in seinen wesentlichen Phasen – </a:t>
            </a:r>
            <a:r>
              <a:rPr lang="de-DE" sz="2000" b="1" dirty="0">
                <a:latin typeface="Open Sans" charset="0"/>
                <a:ea typeface="Open Sans" charset="0"/>
                <a:cs typeface="Open Sans" charset="0"/>
              </a:rPr>
              <a:t>von der Entwicklung der Fragen über die Wahl und Ausführung der Methoden bis zur Darstellung der Ergebnisse </a:t>
            </a:r>
            <a:r>
              <a:rPr lang="de-DE" sz="2000" dirty="0">
                <a:latin typeface="Open Sans" charset="0"/>
                <a:ea typeface="Open Sans" charset="0"/>
                <a:cs typeface="Open Sans" charset="0"/>
              </a:rPr>
              <a:t>in selbstständiger oder aktiver Mitarbeit </a:t>
            </a:r>
            <a:r>
              <a:rPr lang="de-DE" sz="2000" b="1" dirty="0">
                <a:latin typeface="Open Sans" charset="0"/>
                <a:ea typeface="Open Sans" charset="0"/>
                <a:cs typeface="Open Sans" charset="0"/>
              </a:rPr>
              <a:t>gestalten, erfahren und reflektieren</a:t>
            </a:r>
            <a:r>
              <a:rPr lang="de-DE" sz="2000" dirty="0">
                <a:latin typeface="Open Sans" charset="0"/>
                <a:ea typeface="Open Sans" charset="0"/>
                <a:cs typeface="Open Sans" charset="0"/>
              </a:rPr>
              <a:t>.“ </a:t>
            </a:r>
            <a:endParaRPr lang="de-DE" dirty="0">
              <a:latin typeface="Open Sans" charset="0"/>
              <a:ea typeface="Open Sans" charset="0"/>
              <a:cs typeface="Open Sans" charset="0"/>
            </a:endParaRPr>
          </a:p>
          <a:p>
            <a:pPr algn="just"/>
            <a:endParaRPr lang="de-DE" sz="2000" dirty="0">
              <a:latin typeface="Open Sans" charset="0"/>
              <a:ea typeface="Open Sans" charset="0"/>
              <a:cs typeface="Open Sans" charset="0"/>
            </a:endParaRPr>
          </a:p>
          <a:p>
            <a:r>
              <a:rPr lang="de-DE" sz="1600" dirty="0">
                <a:latin typeface="Open Sans" charset="0"/>
                <a:ea typeface="Open Sans" charset="0"/>
                <a:cs typeface="Open Sans" charset="0"/>
              </a:rPr>
              <a:t>(</a:t>
            </a:r>
            <a:r>
              <a:rPr lang="de-DE" sz="1600" dirty="0"/>
              <a:t>Huber, L. 2009: Warum Forschendes Lernen nötig und möglich ist. In: Forschendes Lernen im Studium. Aktuelle Konzepte und. Ludwig Huber, Julia </a:t>
            </a:r>
            <a:r>
              <a:rPr lang="de-DE" sz="1600" dirty="0" err="1"/>
              <a:t>Hellmer</a:t>
            </a:r>
            <a:r>
              <a:rPr lang="de-DE" sz="1600" dirty="0"/>
              <a:t> und Friederike Schneider (</a:t>
            </a:r>
            <a:r>
              <a:rPr lang="de-DE" sz="1600" dirty="0" err="1"/>
              <a:t>Hg</a:t>
            </a:r>
            <a:r>
              <a:rPr lang="de-DE" sz="1600" dirty="0"/>
              <a:t>.). Bielefeld: Universitätsverlag </a:t>
            </a:r>
            <a:r>
              <a:rPr lang="de-DE" sz="1600" dirty="0" err="1"/>
              <a:t>Webler</a:t>
            </a:r>
            <a:r>
              <a:rPr lang="de-DE" sz="1600" dirty="0"/>
              <a:t>)</a:t>
            </a:r>
          </a:p>
        </p:txBody>
      </p:sp>
    </p:spTree>
    <p:extLst>
      <p:ext uri="{BB962C8B-B14F-4D97-AF65-F5344CB8AC3E}">
        <p14:creationId xmlns:p14="http://schemas.microsoft.com/office/powerpoint/2010/main" val="152228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b="1" dirty="0">
                <a:solidFill>
                  <a:srgbClr val="B82F37"/>
                </a:solidFill>
              </a:rPr>
              <a:t>9. Lernmodule: Forschendes Lernen</a:t>
            </a:r>
            <a:endParaRPr lang="de-DE" sz="2000" dirty="0">
              <a:solidFill>
                <a:srgbClr val="FF0000"/>
              </a:solidFill>
            </a:endParaRPr>
          </a:p>
        </p:txBody>
      </p:sp>
      <p:sp>
        <p:nvSpPr>
          <p:cNvPr id="3" name="Inhaltsplatzhalter 2"/>
          <p:cNvSpPr>
            <a:spLocks noGrp="1"/>
          </p:cNvSpPr>
          <p:nvPr>
            <p:ph idx="1"/>
          </p:nvPr>
        </p:nvSpPr>
        <p:spPr>
          <a:xfrm>
            <a:off x="457199" y="1190170"/>
            <a:ext cx="7577667" cy="4960278"/>
          </a:xfrm>
        </p:spPr>
        <p:txBody>
          <a:bodyPr>
            <a:normAutofit/>
          </a:bodyPr>
          <a:lstStyle/>
          <a:p>
            <a:pPr>
              <a:lnSpc>
                <a:spcPct val="130000"/>
              </a:lnSpc>
            </a:pPr>
            <a:endParaRPr lang="de-DE" sz="1100" dirty="0">
              <a:solidFill>
                <a:srgbClr val="000000"/>
              </a:solidFill>
              <a:latin typeface="Arial"/>
              <a:cs typeface="Arial"/>
            </a:endParaRPr>
          </a:p>
          <a:p>
            <a:endParaRPr lang="de-DE" b="1" dirty="0">
              <a:solidFill>
                <a:srgbClr val="FF0000"/>
              </a:solidFill>
            </a:endParaRPr>
          </a:p>
        </p:txBody>
      </p:sp>
      <p:sp>
        <p:nvSpPr>
          <p:cNvPr id="4" name="Textfeld 3"/>
          <p:cNvSpPr txBox="1"/>
          <p:nvPr/>
        </p:nvSpPr>
        <p:spPr>
          <a:xfrm>
            <a:off x="261257" y="1410355"/>
            <a:ext cx="8766629" cy="4599721"/>
          </a:xfrm>
          <a:prstGeom prst="rect">
            <a:avLst/>
          </a:prstGeom>
          <a:noFill/>
        </p:spPr>
        <p:txBody>
          <a:bodyPr wrap="square" rtlCol="0">
            <a:spAutoFit/>
          </a:bodyPr>
          <a:lstStyle/>
          <a:p>
            <a:pPr marL="285750" indent="-285750">
              <a:lnSpc>
                <a:spcPct val="150000"/>
              </a:lnSpc>
              <a:buFont typeface="Arial" charset="0"/>
              <a:buChar char="•"/>
            </a:pPr>
            <a:r>
              <a:rPr lang="de-DE" sz="2200" dirty="0">
                <a:latin typeface="Open Sans" charset="0"/>
                <a:ea typeface="Open Sans" charset="0"/>
                <a:cs typeface="Open Sans" charset="0"/>
              </a:rPr>
              <a:t>Neben dem Portfolio bearbeiten Sie die Lernmodule </a:t>
            </a:r>
            <a:r>
              <a:rPr lang="de-DE" sz="2200" i="1" dirty="0">
                <a:latin typeface="Open Sans" charset="0"/>
                <a:ea typeface="Open Sans" charset="0"/>
                <a:cs typeface="Open Sans" charset="0"/>
              </a:rPr>
              <a:t>Forschendes Lernen im BFP</a:t>
            </a:r>
            <a:r>
              <a:rPr lang="de-DE" sz="2200" dirty="0">
                <a:latin typeface="Open Sans" charset="0"/>
                <a:ea typeface="Open Sans" charset="0"/>
                <a:cs typeface="Open Sans" charset="0"/>
              </a:rPr>
              <a:t>.</a:t>
            </a:r>
          </a:p>
          <a:p>
            <a:pPr marL="285750" indent="-285750">
              <a:lnSpc>
                <a:spcPct val="150000"/>
              </a:lnSpc>
              <a:buFont typeface="Arial" charset="0"/>
              <a:buChar char="•"/>
            </a:pPr>
            <a:r>
              <a:rPr lang="de-DE" sz="2200" dirty="0">
                <a:latin typeface="Open Sans" charset="0"/>
                <a:ea typeface="Open Sans" charset="0"/>
                <a:cs typeface="Open Sans" charset="0"/>
              </a:rPr>
              <a:t>Es gibt fünf Lernmodule, die Sie bei dem </a:t>
            </a:r>
            <a:r>
              <a:rPr lang="de-DE" sz="2200" b="1" dirty="0">
                <a:latin typeface="Open Sans" charset="0"/>
                <a:ea typeface="Open Sans" charset="0"/>
                <a:cs typeface="Open Sans" charset="0"/>
              </a:rPr>
              <a:t>Ziel, selbstständig ein praktikumsbezogenes Leitfadeninterview zu erstellen, durchzuführen und auszuwerten</a:t>
            </a:r>
            <a:r>
              <a:rPr lang="de-DE" sz="2200" dirty="0">
                <a:latin typeface="Open Sans" charset="0"/>
                <a:ea typeface="Open Sans" charset="0"/>
                <a:cs typeface="Open Sans" charset="0"/>
              </a:rPr>
              <a:t>, unterstützen.</a:t>
            </a:r>
          </a:p>
          <a:p>
            <a:pPr marL="285750" indent="-285750">
              <a:lnSpc>
                <a:spcPct val="150000"/>
              </a:lnSpc>
              <a:buFont typeface="Arial" charset="0"/>
              <a:buChar char="•"/>
            </a:pPr>
            <a:r>
              <a:rPr lang="de-DE" sz="2200" dirty="0">
                <a:latin typeface="Open Sans" charset="0"/>
                <a:ea typeface="Open Sans" charset="0"/>
                <a:cs typeface="Open Sans" charset="0"/>
              </a:rPr>
              <a:t>Sie können über den digitalen Begleitkurs darauf zugreifen:</a:t>
            </a:r>
          </a:p>
          <a:p>
            <a:pPr marL="742950" lvl="1" indent="-285750">
              <a:lnSpc>
                <a:spcPct val="150000"/>
              </a:lnSpc>
              <a:buFont typeface="Arial" charset="0"/>
              <a:buChar char="•"/>
            </a:pPr>
            <a:r>
              <a:rPr lang="de-DE" sz="2200" b="1" dirty="0">
                <a:latin typeface="Open Sans" charset="0"/>
                <a:ea typeface="Open Sans" charset="0"/>
                <a:cs typeface="Open Sans" charset="0"/>
              </a:rPr>
              <a:t>Vorbereitung</a:t>
            </a:r>
            <a:r>
              <a:rPr lang="de-DE" sz="2200" dirty="0">
                <a:latin typeface="Open Sans" charset="0"/>
                <a:ea typeface="Open Sans" charset="0"/>
                <a:cs typeface="Open Sans" charset="0"/>
              </a:rPr>
              <a:t>: </a:t>
            </a:r>
            <a:r>
              <a:rPr lang="de-DE" sz="2200" dirty="0">
                <a:latin typeface="Open Sans" charset="0"/>
                <a:ea typeface="Open Sans" charset="0"/>
                <a:cs typeface="Open Sans" charset="0"/>
                <a:hlinkClick r:id="rId3"/>
              </a:rPr>
              <a:t>Interview I</a:t>
            </a:r>
            <a:endParaRPr lang="de-DE" sz="2200" dirty="0">
              <a:latin typeface="Open Sans" charset="0"/>
              <a:ea typeface="Open Sans" charset="0"/>
              <a:cs typeface="Open Sans" charset="0"/>
            </a:endParaRPr>
          </a:p>
          <a:p>
            <a:pPr marL="742950" lvl="1" indent="-285750">
              <a:lnSpc>
                <a:spcPct val="150000"/>
              </a:lnSpc>
              <a:buFont typeface="Arial" charset="0"/>
              <a:buChar char="•"/>
            </a:pPr>
            <a:r>
              <a:rPr lang="de-DE" sz="2200" b="1" dirty="0">
                <a:latin typeface="Open Sans" charset="0"/>
                <a:ea typeface="Open Sans" charset="0"/>
                <a:cs typeface="Open Sans" charset="0"/>
              </a:rPr>
              <a:t>Durchführung</a:t>
            </a:r>
            <a:r>
              <a:rPr lang="de-DE" sz="2200" dirty="0">
                <a:latin typeface="Open Sans" charset="0"/>
                <a:ea typeface="Open Sans" charset="0"/>
                <a:cs typeface="Open Sans" charset="0"/>
              </a:rPr>
              <a:t>: </a:t>
            </a:r>
            <a:r>
              <a:rPr lang="de-DE" sz="2200" dirty="0">
                <a:latin typeface="Open Sans" charset="0"/>
                <a:ea typeface="Open Sans" charset="0"/>
                <a:cs typeface="Open Sans" charset="0"/>
                <a:hlinkClick r:id="rId4"/>
              </a:rPr>
              <a:t>Interview II</a:t>
            </a:r>
            <a:endParaRPr lang="de-DE" sz="2200" dirty="0">
              <a:latin typeface="Open Sans" charset="0"/>
              <a:ea typeface="Open Sans" charset="0"/>
              <a:cs typeface="Open Sans" charset="0"/>
            </a:endParaRPr>
          </a:p>
          <a:p>
            <a:pPr marL="742950" lvl="1" indent="-285750">
              <a:lnSpc>
                <a:spcPct val="150000"/>
              </a:lnSpc>
              <a:buFont typeface="Arial" charset="0"/>
              <a:buChar char="•"/>
            </a:pPr>
            <a:r>
              <a:rPr lang="de-DE" sz="2200" b="1" dirty="0">
                <a:latin typeface="Open Sans" charset="0"/>
                <a:ea typeface="Open Sans" charset="0"/>
                <a:cs typeface="Open Sans" charset="0"/>
              </a:rPr>
              <a:t>Auswertung und Reflexion</a:t>
            </a:r>
            <a:r>
              <a:rPr lang="de-DE" sz="2200" dirty="0">
                <a:latin typeface="Open Sans" charset="0"/>
                <a:ea typeface="Open Sans" charset="0"/>
                <a:cs typeface="Open Sans" charset="0"/>
              </a:rPr>
              <a:t>: </a:t>
            </a:r>
            <a:r>
              <a:rPr lang="de-DE" sz="2200" dirty="0">
                <a:latin typeface="Open Sans" charset="0"/>
                <a:ea typeface="Open Sans" charset="0"/>
                <a:cs typeface="Open Sans" charset="0"/>
                <a:hlinkClick r:id="rId5"/>
              </a:rPr>
              <a:t>Interview III</a:t>
            </a:r>
            <a:endParaRPr lang="de-DE" sz="2200" dirty="0">
              <a:latin typeface="Open Sans" charset="0"/>
              <a:ea typeface="Open Sans" charset="0"/>
              <a:cs typeface="Open Sans" charset="0"/>
            </a:endParaRPr>
          </a:p>
        </p:txBody>
      </p:sp>
    </p:spTree>
    <p:extLst>
      <p:ext uri="{BB962C8B-B14F-4D97-AF65-F5344CB8AC3E}">
        <p14:creationId xmlns:p14="http://schemas.microsoft.com/office/powerpoint/2010/main" val="1856799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 12">
            <a:extLst>
              <a:ext uri="{FF2B5EF4-FFF2-40B4-BE49-F238E27FC236}">
                <a16:creationId xmlns:a16="http://schemas.microsoft.com/office/drawing/2014/main" id="{ACE85D47-FD11-E54B-AF43-7F118B7ACAC3}"/>
              </a:ext>
            </a:extLst>
          </p:cNvPr>
          <p:cNvGraphicFramePr/>
          <p:nvPr>
            <p:extLst>
              <p:ext uri="{D42A27DB-BD31-4B8C-83A1-F6EECF244321}">
                <p14:modId xmlns:p14="http://schemas.microsoft.com/office/powerpoint/2010/main" val="1849100662"/>
              </p:ext>
            </p:extLst>
          </p:nvPr>
        </p:nvGraphicFramePr>
        <p:xfrm>
          <a:off x="1440287" y="1384558"/>
          <a:ext cx="6838083" cy="5294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Pfeil nach unten 9">
            <a:extLst>
              <a:ext uri="{FF2B5EF4-FFF2-40B4-BE49-F238E27FC236}">
                <a16:creationId xmlns:a16="http://schemas.microsoft.com/office/drawing/2014/main" id="{0886D1B7-895D-434D-B191-0274BE4FE7F9}"/>
              </a:ext>
            </a:extLst>
          </p:cNvPr>
          <p:cNvSpPr/>
          <p:nvPr/>
        </p:nvSpPr>
        <p:spPr>
          <a:xfrm>
            <a:off x="2626246" y="1388927"/>
            <a:ext cx="1389993" cy="3045552"/>
          </a:xfrm>
          <a:prstGeom prst="downArrow">
            <a:avLst>
              <a:gd name="adj1" fmla="val 71587"/>
              <a:gd name="adj2" fmla="val 45019"/>
            </a:avLst>
          </a:prstGeom>
          <a:solidFill>
            <a:srgbClr val="F0A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sz="1600" b="1" dirty="0"/>
              <a:t>Portfolio &amp; Lern-module</a:t>
            </a:r>
          </a:p>
        </p:txBody>
      </p:sp>
      <p:sp>
        <p:nvSpPr>
          <p:cNvPr id="2" name="Titel 1"/>
          <p:cNvSpPr>
            <a:spLocks noGrp="1"/>
          </p:cNvSpPr>
          <p:nvPr>
            <p:ph type="title"/>
          </p:nvPr>
        </p:nvSpPr>
        <p:spPr>
          <a:xfrm>
            <a:off x="845574" y="390027"/>
            <a:ext cx="6633704" cy="637581"/>
          </a:xfrm>
        </p:spPr>
        <p:txBody>
          <a:bodyPr>
            <a:noAutofit/>
          </a:bodyPr>
          <a:lstStyle/>
          <a:p>
            <a:r>
              <a:rPr lang="de-DE" sz="2000" b="1" dirty="0">
                <a:solidFill>
                  <a:srgbClr val="C00000"/>
                </a:solidFill>
              </a:rPr>
              <a:t>10. Modulabschluss: Ihre Leistungen</a:t>
            </a:r>
          </a:p>
        </p:txBody>
      </p:sp>
      <p:sp>
        <p:nvSpPr>
          <p:cNvPr id="14" name="Legende mit Pfeil nach links 13">
            <a:extLst>
              <a:ext uri="{FF2B5EF4-FFF2-40B4-BE49-F238E27FC236}">
                <a16:creationId xmlns:a16="http://schemas.microsoft.com/office/drawing/2014/main" id="{5D4D9C9C-F88D-844E-ABA6-876C7EBAAB89}"/>
              </a:ext>
            </a:extLst>
          </p:cNvPr>
          <p:cNvSpPr/>
          <p:nvPr/>
        </p:nvSpPr>
        <p:spPr>
          <a:xfrm>
            <a:off x="5702418" y="1447675"/>
            <a:ext cx="2575952" cy="681665"/>
          </a:xfrm>
          <a:prstGeom prst="leftArrowCallout">
            <a:avLst>
              <a:gd name="adj1" fmla="val 25000"/>
              <a:gd name="adj2" fmla="val 25000"/>
              <a:gd name="adj3" fmla="val 25000"/>
              <a:gd name="adj4" fmla="val 82669"/>
            </a:avLst>
          </a:prstGeom>
          <a:solidFill>
            <a:srgbClr val="8CCAA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400" dirty="0"/>
              <a:t>Aktive Teilnahme am Seminar und Bearbeitung der Seminaraufgaben</a:t>
            </a:r>
          </a:p>
        </p:txBody>
      </p:sp>
      <p:sp>
        <p:nvSpPr>
          <p:cNvPr id="15" name="Rechteck 14">
            <a:extLst>
              <a:ext uri="{FF2B5EF4-FFF2-40B4-BE49-F238E27FC236}">
                <a16:creationId xmlns:a16="http://schemas.microsoft.com/office/drawing/2014/main" id="{EEC86C40-1DF3-B343-AB0B-4EF0D2729EA4}"/>
              </a:ext>
            </a:extLst>
          </p:cNvPr>
          <p:cNvSpPr/>
          <p:nvPr/>
        </p:nvSpPr>
        <p:spPr>
          <a:xfrm rot="1510523">
            <a:off x="3020692" y="4850559"/>
            <a:ext cx="1085688" cy="541588"/>
          </a:xfrm>
          <a:prstGeom prst="rect">
            <a:avLst/>
          </a:prstGeom>
          <a:solidFill>
            <a:srgbClr val="FFEF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600" dirty="0">
                <a:solidFill>
                  <a:srgbClr val="B82F37"/>
                </a:solidFill>
              </a:rPr>
              <a:t>bis 31. März</a:t>
            </a:r>
          </a:p>
        </p:txBody>
      </p:sp>
      <p:sp>
        <p:nvSpPr>
          <p:cNvPr id="16" name="Rechteck 15">
            <a:extLst>
              <a:ext uri="{FF2B5EF4-FFF2-40B4-BE49-F238E27FC236}">
                <a16:creationId xmlns:a16="http://schemas.microsoft.com/office/drawing/2014/main" id="{4182008B-D376-DF4D-8FC7-59CE984A081F}"/>
              </a:ext>
            </a:extLst>
          </p:cNvPr>
          <p:cNvSpPr/>
          <p:nvPr/>
        </p:nvSpPr>
        <p:spPr>
          <a:xfrm rot="20301584">
            <a:off x="5942919" y="5920632"/>
            <a:ext cx="1280522" cy="541588"/>
          </a:xfrm>
          <a:prstGeom prst="rect">
            <a:avLst/>
          </a:prstGeom>
          <a:solidFill>
            <a:srgbClr val="FFEF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600" dirty="0">
                <a:solidFill>
                  <a:srgbClr val="B82F37"/>
                </a:solidFill>
              </a:rPr>
              <a:t>i.d.R. bis 30. Mai</a:t>
            </a:r>
          </a:p>
        </p:txBody>
      </p:sp>
      <p:sp>
        <p:nvSpPr>
          <p:cNvPr id="18" name="Legende mit Pfeil nach links 3">
            <a:extLst>
              <a:ext uri="{FF2B5EF4-FFF2-40B4-BE49-F238E27FC236}">
                <a16:creationId xmlns:a16="http://schemas.microsoft.com/office/drawing/2014/main" id="{F1D8D97C-A677-468E-A484-A1D0F1E9DA17}"/>
              </a:ext>
            </a:extLst>
          </p:cNvPr>
          <p:cNvSpPr/>
          <p:nvPr/>
        </p:nvSpPr>
        <p:spPr>
          <a:xfrm>
            <a:off x="5697400" y="2600539"/>
            <a:ext cx="2585987" cy="670829"/>
          </a:xfrm>
          <a:prstGeom prst="leftArrowCallout">
            <a:avLst>
              <a:gd name="adj1" fmla="val 25000"/>
              <a:gd name="adj2" fmla="val 25000"/>
              <a:gd name="adj3" fmla="val 25000"/>
              <a:gd name="adj4" fmla="val 81644"/>
            </a:avLst>
          </a:prstGeom>
          <a:solidFill>
            <a:srgbClr val="8CCAA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400" dirty="0"/>
              <a:t>Durchführung des Praktikums</a:t>
            </a:r>
          </a:p>
        </p:txBody>
      </p:sp>
      <p:sp>
        <p:nvSpPr>
          <p:cNvPr id="19" name="Legende mit Pfeil nach links 3">
            <a:extLst>
              <a:ext uri="{FF2B5EF4-FFF2-40B4-BE49-F238E27FC236}">
                <a16:creationId xmlns:a16="http://schemas.microsoft.com/office/drawing/2014/main" id="{91AFB4D2-339B-4A3A-A4A3-084EA7BACF04}"/>
              </a:ext>
            </a:extLst>
          </p:cNvPr>
          <p:cNvSpPr/>
          <p:nvPr/>
        </p:nvSpPr>
        <p:spPr>
          <a:xfrm>
            <a:off x="5692383" y="3736162"/>
            <a:ext cx="2585987" cy="670829"/>
          </a:xfrm>
          <a:prstGeom prst="leftArrowCallout">
            <a:avLst>
              <a:gd name="adj1" fmla="val 25000"/>
              <a:gd name="adj2" fmla="val 25000"/>
              <a:gd name="adj3" fmla="val 25000"/>
              <a:gd name="adj4" fmla="val 81644"/>
            </a:avLst>
          </a:prstGeom>
          <a:solidFill>
            <a:srgbClr val="8CCAA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400" dirty="0"/>
              <a:t>Teilnahme an der Abschlusssitzung</a:t>
            </a:r>
          </a:p>
        </p:txBody>
      </p:sp>
      <p:sp>
        <p:nvSpPr>
          <p:cNvPr id="20" name="Legende mit Pfeil nach links 3">
            <a:extLst>
              <a:ext uri="{FF2B5EF4-FFF2-40B4-BE49-F238E27FC236}">
                <a16:creationId xmlns:a16="http://schemas.microsoft.com/office/drawing/2014/main" id="{6C2414E1-8E52-4898-AE64-B82240DF3894}"/>
              </a:ext>
            </a:extLst>
          </p:cNvPr>
          <p:cNvSpPr/>
          <p:nvPr/>
        </p:nvSpPr>
        <p:spPr>
          <a:xfrm flipH="1">
            <a:off x="154820" y="2576288"/>
            <a:ext cx="2575952" cy="670829"/>
          </a:xfrm>
          <a:prstGeom prst="leftArrowCallout">
            <a:avLst>
              <a:gd name="adj1" fmla="val 25000"/>
              <a:gd name="adj2" fmla="val 25000"/>
              <a:gd name="adj3" fmla="val 25000"/>
              <a:gd name="adj4" fmla="val 81644"/>
            </a:avLst>
          </a:prstGeom>
          <a:solidFill>
            <a:srgbClr val="8CCAA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400" dirty="0"/>
              <a:t>Bearbeitung des Portfolios (Frist durch Dozierende)</a:t>
            </a:r>
          </a:p>
        </p:txBody>
      </p:sp>
    </p:spTree>
    <p:extLst>
      <p:ext uri="{BB962C8B-B14F-4D97-AF65-F5344CB8AC3E}">
        <p14:creationId xmlns:p14="http://schemas.microsoft.com/office/powerpoint/2010/main" val="1154617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b="1" dirty="0">
                <a:solidFill>
                  <a:srgbClr val="CD0921"/>
                </a:solidFill>
              </a:rPr>
              <a:t>10. Modulabschluss: Anmeldung zur MAP und Verbuchung der Leistungspunkte</a:t>
            </a:r>
            <a:endParaRPr lang="de-DE" sz="2000" b="1" dirty="0"/>
          </a:p>
        </p:txBody>
      </p:sp>
      <p:sp>
        <p:nvSpPr>
          <p:cNvPr id="3" name="Inhaltsplatzhalter 2"/>
          <p:cNvSpPr>
            <a:spLocks noGrp="1"/>
          </p:cNvSpPr>
          <p:nvPr>
            <p:ph idx="1"/>
          </p:nvPr>
        </p:nvSpPr>
        <p:spPr>
          <a:xfrm>
            <a:off x="474782" y="1277244"/>
            <a:ext cx="8486338" cy="4447692"/>
          </a:xfrm>
        </p:spPr>
        <p:txBody>
          <a:bodyPr wrap="square">
            <a:spAutoFit/>
          </a:bodyPr>
          <a:lstStyle/>
          <a:p>
            <a:pPr marL="342900" indent="-342900">
              <a:lnSpc>
                <a:spcPct val="120000"/>
              </a:lnSpc>
              <a:buFont typeface="Arial" panose="020B0604020202020204" pitchFamily="34" charset="0"/>
              <a:buChar char="•"/>
            </a:pPr>
            <a:r>
              <a:rPr lang="de-DE" sz="1600" dirty="0">
                <a:latin typeface="Open Sans" panose="020B0606030504020204" pitchFamily="34" charset="0"/>
                <a:ea typeface="Open Sans" panose="020B0606030504020204" pitchFamily="34" charset="0"/>
                <a:cs typeface="Open Sans" panose="020B0606030504020204" pitchFamily="34" charset="0"/>
              </a:rPr>
              <a:t>Bitte melden Sie sich ab </a:t>
            </a:r>
            <a:r>
              <a:rPr lang="de-DE" sz="1600" b="1" dirty="0">
                <a:latin typeface="Open Sans" panose="020B0606030504020204" pitchFamily="34" charset="0"/>
                <a:ea typeface="Open Sans" panose="020B0606030504020204" pitchFamily="34" charset="0"/>
                <a:cs typeface="Open Sans" panose="020B0606030504020204" pitchFamily="34" charset="0"/>
              </a:rPr>
              <a:t>1. März 2024 </a:t>
            </a:r>
            <a:r>
              <a:rPr lang="de-DE" sz="1600" dirty="0">
                <a:latin typeface="Open Sans" panose="020B0606030504020204" pitchFamily="34" charset="0"/>
                <a:ea typeface="Open Sans" panose="020B0606030504020204" pitchFamily="34" charset="0"/>
                <a:cs typeface="Open Sans" panose="020B0606030504020204" pitchFamily="34" charset="0"/>
              </a:rPr>
              <a:t>eigenständig zur Modulabschlussprüfung (MAP) in Klips 2.0 an. Wenn Sie alle Leistungen innerhalb der vorgegebenen Frist Ihrer/Ihres Dozierenden erbracht haben, werden Ihre Leistungspunkte bis </a:t>
            </a:r>
            <a:r>
              <a:rPr lang="de-DE" sz="1600" b="1" dirty="0">
                <a:latin typeface="Open Sans" panose="020B0606030504020204" pitchFamily="34" charset="0"/>
                <a:ea typeface="Open Sans" panose="020B0606030504020204" pitchFamily="34" charset="0"/>
                <a:cs typeface="Open Sans" panose="020B0606030504020204" pitchFamily="34" charset="0"/>
              </a:rPr>
              <a:t>30. Mai 2024 </a:t>
            </a:r>
            <a:r>
              <a:rPr lang="de-DE" sz="1600" dirty="0">
                <a:latin typeface="Open Sans" panose="020B0606030504020204" pitchFamily="34" charset="0"/>
                <a:ea typeface="Open Sans" panose="020B0606030504020204" pitchFamily="34" charset="0"/>
                <a:cs typeface="Open Sans" panose="020B0606030504020204" pitchFamily="34" charset="0"/>
              </a:rPr>
              <a:t>verbucht. </a:t>
            </a:r>
          </a:p>
          <a:p>
            <a:pPr marL="342900" indent="-342900">
              <a:lnSpc>
                <a:spcPct val="120000"/>
              </a:lnSpc>
              <a:buFont typeface="Arial" panose="020B0604020202020204" pitchFamily="34" charset="0"/>
              <a:buChar char="•"/>
            </a:pPr>
            <a:r>
              <a:rPr lang="de-DE" sz="1600" dirty="0">
                <a:latin typeface="Open Sans" panose="020B0606030504020204" pitchFamily="34" charset="0"/>
                <a:ea typeface="Open Sans" panose="020B0606030504020204" pitchFamily="34" charset="0"/>
                <a:cs typeface="Open Sans" panose="020B0606030504020204" pitchFamily="34" charset="0"/>
              </a:rPr>
              <a:t>Sollten Sie die Leistungen nicht bis zur Frist Ihrer/Ihres Dozierenden erbringen (z.B. weil Sie während des Praktikums erkranken), melden Sie sich bitte ggf. von der regulären MAP ab. </a:t>
            </a:r>
          </a:p>
          <a:p>
            <a:pPr marL="342900" indent="-342900">
              <a:lnSpc>
                <a:spcPct val="120000"/>
              </a:lnSpc>
              <a:buFont typeface="Arial" panose="020B0604020202020204" pitchFamily="34" charset="0"/>
              <a:buChar char="•"/>
            </a:pPr>
            <a:r>
              <a:rPr lang="de-DE" sz="1600" dirty="0">
                <a:latin typeface="Open Sans" panose="020B0606030504020204" pitchFamily="34" charset="0"/>
                <a:ea typeface="Open Sans" panose="020B0606030504020204" pitchFamily="34" charset="0"/>
                <a:cs typeface="Open Sans" panose="020B0606030504020204" pitchFamily="34" charset="0"/>
              </a:rPr>
              <a:t>Sie können sich ab </a:t>
            </a:r>
            <a:r>
              <a:rPr lang="de-DE" sz="1600" b="1" dirty="0">
                <a:latin typeface="Open Sans" panose="020B0606030504020204" pitchFamily="34" charset="0"/>
                <a:ea typeface="Open Sans" panose="020B0606030504020204" pitchFamily="34" charset="0"/>
                <a:cs typeface="Open Sans" panose="020B0606030504020204" pitchFamily="34" charset="0"/>
              </a:rPr>
              <a:t>1. Mai 2024 </a:t>
            </a:r>
            <a:r>
              <a:rPr lang="de-DE" sz="1600" dirty="0">
                <a:latin typeface="Open Sans" panose="020B0606030504020204" pitchFamily="34" charset="0"/>
                <a:ea typeface="Open Sans" panose="020B0606030504020204" pitchFamily="34" charset="0"/>
                <a:cs typeface="Open Sans" panose="020B0606030504020204" pitchFamily="34" charset="0"/>
              </a:rPr>
              <a:t>zum Nachholtermin der MAP (in Klips 2.0 für MAP „Krämer“) anmelden. Die Verbuchung der LP erfolgt dann bis </a:t>
            </a:r>
            <a:r>
              <a:rPr lang="de-DE" sz="1600" b="1" dirty="0">
                <a:latin typeface="Open Sans" panose="020B0606030504020204" pitchFamily="34" charset="0"/>
                <a:ea typeface="Open Sans" panose="020B0606030504020204" pitchFamily="34" charset="0"/>
                <a:cs typeface="Open Sans" panose="020B0606030504020204" pitchFamily="34" charset="0"/>
              </a:rPr>
              <a:t>20. Juni 2024</a:t>
            </a:r>
            <a:r>
              <a:rPr lang="de-DE" sz="1600" dirty="0">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20000"/>
              </a:lnSpc>
              <a:buFont typeface="Arial" panose="020B0604020202020204" pitchFamily="34" charset="0"/>
              <a:buChar char="•"/>
            </a:pPr>
            <a:r>
              <a:rPr lang="de-DE" sz="1600" dirty="0">
                <a:latin typeface="Open Sans" panose="020B0606030504020204" pitchFamily="34" charset="0"/>
                <a:ea typeface="Open Sans" panose="020B0606030504020204" pitchFamily="34" charset="0"/>
                <a:cs typeface="Open Sans" panose="020B0606030504020204" pitchFamily="34" charset="0"/>
              </a:rPr>
              <a:t>Sollten Sie Ihre Leistungen noch später fertigstellen, verzögert sich die Leistungsverbuchung bis zum Beginn des nächsten Semesters. </a:t>
            </a:r>
          </a:p>
          <a:p>
            <a:pPr marL="342900" indent="-342900">
              <a:lnSpc>
                <a:spcPct val="120000"/>
              </a:lnSpc>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20000"/>
              </a:lnSpc>
              <a:buFont typeface="Wingdings" panose="05000000000000000000" pitchFamily="2" charset="2"/>
              <a:buChar char="Ø"/>
            </a:pPr>
            <a:r>
              <a:rPr lang="de-DE" sz="1600" b="1" dirty="0">
                <a:latin typeface="Open Sans" panose="020B0606030504020204" pitchFamily="34" charset="0"/>
                <a:ea typeface="Open Sans" panose="020B0606030504020204" pitchFamily="34" charset="0"/>
                <a:cs typeface="Open Sans" panose="020B0606030504020204" pitchFamily="34" charset="0"/>
              </a:rPr>
              <a:t>Wichtig</a:t>
            </a:r>
            <a:r>
              <a:rPr lang="de-DE" sz="1600" dirty="0">
                <a:latin typeface="Open Sans" panose="020B0606030504020204" pitchFamily="34" charset="0"/>
                <a:ea typeface="Open Sans" panose="020B0606030504020204" pitchFamily="34" charset="0"/>
                <a:cs typeface="Open Sans" panose="020B0606030504020204" pitchFamily="34" charset="0"/>
              </a:rPr>
              <a:t>: Wenn Sie Leistungen nicht innerhalb der von Ihrer/Ihrem Dozierenden vorgegebenen Frist erbringen können, sprechen Sie dies immer mit Ihrer/Ihrem Dozierenden ab und vereinbaren Sie eine geeignete und verbindliche Nachfrist. </a:t>
            </a:r>
            <a:r>
              <a:rPr lang="de-DE" sz="1600" dirty="0">
                <a:solidFill>
                  <a:srgbClr val="C00000"/>
                </a:solidFill>
              </a:rPr>
              <a:t> </a:t>
            </a:r>
          </a:p>
        </p:txBody>
      </p:sp>
    </p:spTree>
    <p:extLst>
      <p:ext uri="{BB962C8B-B14F-4D97-AF65-F5344CB8AC3E}">
        <p14:creationId xmlns:p14="http://schemas.microsoft.com/office/powerpoint/2010/main" val="4144707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b="1" dirty="0">
                <a:solidFill>
                  <a:srgbClr val="CD0921"/>
                </a:solidFill>
              </a:rPr>
              <a:t>10. Modulabschluss: Hinweise </a:t>
            </a:r>
            <a:endParaRPr lang="de-DE" sz="2000" b="1" dirty="0"/>
          </a:p>
        </p:txBody>
      </p:sp>
      <p:sp>
        <p:nvSpPr>
          <p:cNvPr id="3" name="Inhaltsplatzhalter 2"/>
          <p:cNvSpPr>
            <a:spLocks noGrp="1"/>
          </p:cNvSpPr>
          <p:nvPr>
            <p:ph idx="1"/>
          </p:nvPr>
        </p:nvSpPr>
        <p:spPr>
          <a:xfrm>
            <a:off x="474782" y="1277244"/>
            <a:ext cx="8322196" cy="2766527"/>
          </a:xfrm>
        </p:spPr>
        <p:txBody>
          <a:bodyPr wrap="square">
            <a:spAutoFit/>
          </a:bodyPr>
          <a:lstStyle/>
          <a:p>
            <a:pPr>
              <a:lnSpc>
                <a:spcPct val="120000"/>
              </a:lnSpc>
            </a:pPr>
            <a:r>
              <a:rPr lang="de-DE" sz="2000" b="1" dirty="0">
                <a:latin typeface="Open Sans" panose="020B0606030504020204" pitchFamily="34" charset="0"/>
                <a:ea typeface="Open Sans" panose="020B0606030504020204" pitchFamily="34" charset="0"/>
                <a:cs typeface="Open Sans" panose="020B0606030504020204" pitchFamily="34" charset="0"/>
              </a:rPr>
              <a:t>Was passiert, wenn ich das Praktikum in diesem Semester nicht durchführe?</a:t>
            </a:r>
            <a:endParaRPr lang="de-DE" sz="20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de-DE" sz="2000" dirty="0">
                <a:latin typeface="Open Sans" panose="020B0606030504020204" pitchFamily="34" charset="0"/>
                <a:ea typeface="Open Sans" panose="020B0606030504020204" pitchFamily="34" charset="0"/>
                <a:cs typeface="Open Sans" panose="020B0606030504020204" pitchFamily="34" charset="0"/>
              </a:rPr>
              <a:t>Wenn Sie Ihr Praktikum in diesem Semester nicht durchführen, </a:t>
            </a:r>
            <a:r>
              <a:rPr lang="de-DE" sz="2000" dirty="0"/>
              <a:t>können Sie das Modul nicht abschließen. Sie können das Praktikum nicht verschieben, sondern müssen das gesamte Modul inklusive Begleitseminar erneut in einem nachfolgenden Semester absolvieren. </a:t>
            </a:r>
          </a:p>
          <a:p>
            <a:pPr>
              <a:lnSpc>
                <a:spcPct val="120000"/>
              </a:lnSpc>
            </a:pPr>
            <a:endParaRPr lang="de-DE" sz="2000" dirty="0"/>
          </a:p>
        </p:txBody>
      </p:sp>
    </p:spTree>
    <p:extLst>
      <p:ext uri="{BB962C8B-B14F-4D97-AF65-F5344CB8AC3E}">
        <p14:creationId xmlns:p14="http://schemas.microsoft.com/office/powerpoint/2010/main" val="3290378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156A4-2BA5-9C41-9546-70C9FDD41987}"/>
              </a:ext>
            </a:extLst>
          </p:cNvPr>
          <p:cNvSpPr>
            <a:spLocks noGrp="1"/>
          </p:cNvSpPr>
          <p:nvPr>
            <p:ph type="title"/>
          </p:nvPr>
        </p:nvSpPr>
        <p:spPr/>
        <p:txBody>
          <a:bodyPr/>
          <a:lstStyle/>
          <a:p>
            <a:r>
              <a:rPr lang="de-DE" sz="2000" b="1" dirty="0">
                <a:solidFill>
                  <a:srgbClr val="CD0921"/>
                </a:solidFill>
              </a:rPr>
              <a:t>11. Bilden von Lernteams</a:t>
            </a:r>
            <a:endParaRPr lang="de-DE" sz="2000" dirty="0"/>
          </a:p>
        </p:txBody>
      </p:sp>
      <p:pic>
        <p:nvPicPr>
          <p:cNvPr id="4" name="Inhaltsplatzhalter 3">
            <a:extLst>
              <a:ext uri="{FF2B5EF4-FFF2-40B4-BE49-F238E27FC236}">
                <a16:creationId xmlns:a16="http://schemas.microsoft.com/office/drawing/2014/main" id="{DB0A75A6-4659-F142-B392-5DE4F240D32C}"/>
              </a:ext>
            </a:extLst>
          </p:cNvPr>
          <p:cNvPicPr>
            <a:picLocks noGrp="1" noChangeAspect="1"/>
          </p:cNvPicPr>
          <p:nvPr>
            <p:ph idx="1"/>
          </p:nvPr>
        </p:nvPicPr>
        <p:blipFill>
          <a:blip r:embed="rId3"/>
          <a:stretch>
            <a:fillRect/>
          </a:stretch>
        </p:blipFill>
        <p:spPr>
          <a:xfrm>
            <a:off x="94367" y="1388341"/>
            <a:ext cx="8955266" cy="4702379"/>
          </a:xfrm>
          <a:prstGeom prst="rect">
            <a:avLst/>
          </a:prstGeom>
        </p:spPr>
      </p:pic>
      <p:sp>
        <p:nvSpPr>
          <p:cNvPr id="5" name="Textfeld 4">
            <a:extLst>
              <a:ext uri="{FF2B5EF4-FFF2-40B4-BE49-F238E27FC236}">
                <a16:creationId xmlns:a16="http://schemas.microsoft.com/office/drawing/2014/main" id="{5F2CC255-AE24-DA4A-9A70-89065B41B4F2}"/>
              </a:ext>
            </a:extLst>
          </p:cNvPr>
          <p:cNvSpPr txBox="1"/>
          <p:nvPr/>
        </p:nvSpPr>
        <p:spPr>
          <a:xfrm rot="21028876">
            <a:off x="258482" y="1574991"/>
            <a:ext cx="3193225" cy="923330"/>
          </a:xfrm>
          <a:prstGeom prst="rect">
            <a:avLst/>
          </a:prstGeom>
          <a:noFill/>
        </p:spPr>
        <p:txBody>
          <a:bodyPr wrap="square" rtlCol="0">
            <a:spAutoFit/>
          </a:bodyPr>
          <a:lstStyle/>
          <a:p>
            <a:r>
              <a:rPr lang="de-DE" dirty="0">
                <a:solidFill>
                  <a:schemeClr val="bg1"/>
                </a:solidFill>
              </a:rPr>
              <a:t>… (teilweise) zur gemeinsamen Erarbeitung von Seminar- und Portfolioaufgaben </a:t>
            </a:r>
          </a:p>
        </p:txBody>
      </p:sp>
      <p:sp>
        <p:nvSpPr>
          <p:cNvPr id="6" name="Textfeld 5">
            <a:extLst>
              <a:ext uri="{FF2B5EF4-FFF2-40B4-BE49-F238E27FC236}">
                <a16:creationId xmlns:a16="http://schemas.microsoft.com/office/drawing/2014/main" id="{AD0D8D16-6C24-AB41-84C5-FFF4077329EE}"/>
              </a:ext>
            </a:extLst>
          </p:cNvPr>
          <p:cNvSpPr txBox="1"/>
          <p:nvPr/>
        </p:nvSpPr>
        <p:spPr>
          <a:xfrm rot="937860">
            <a:off x="5684426" y="1824537"/>
            <a:ext cx="3527008" cy="923330"/>
          </a:xfrm>
          <a:prstGeom prst="rect">
            <a:avLst/>
          </a:prstGeom>
          <a:noFill/>
        </p:spPr>
        <p:txBody>
          <a:bodyPr wrap="square" rtlCol="0">
            <a:spAutoFit/>
          </a:bodyPr>
          <a:lstStyle/>
          <a:p>
            <a:r>
              <a:rPr lang="de-DE" dirty="0">
                <a:solidFill>
                  <a:schemeClr val="bg1"/>
                </a:solidFill>
              </a:rPr>
              <a:t>… zur gemeinsamen Erstellung einer Untersuchungsaufgabe und des Interviewleitfadens </a:t>
            </a:r>
          </a:p>
        </p:txBody>
      </p:sp>
      <p:sp>
        <p:nvSpPr>
          <p:cNvPr id="7" name="Textfeld 6">
            <a:extLst>
              <a:ext uri="{FF2B5EF4-FFF2-40B4-BE49-F238E27FC236}">
                <a16:creationId xmlns:a16="http://schemas.microsoft.com/office/drawing/2014/main" id="{23D0F3F4-7FF4-C249-8D47-8B0F20B41346}"/>
              </a:ext>
            </a:extLst>
          </p:cNvPr>
          <p:cNvSpPr txBox="1"/>
          <p:nvPr/>
        </p:nvSpPr>
        <p:spPr>
          <a:xfrm rot="20972607">
            <a:off x="6174600" y="5203825"/>
            <a:ext cx="2951375" cy="646331"/>
          </a:xfrm>
          <a:prstGeom prst="rect">
            <a:avLst/>
          </a:prstGeom>
          <a:noFill/>
        </p:spPr>
        <p:txBody>
          <a:bodyPr wrap="square" rtlCol="0">
            <a:spAutoFit/>
          </a:bodyPr>
          <a:lstStyle/>
          <a:p>
            <a:r>
              <a:rPr lang="de-DE" dirty="0">
                <a:solidFill>
                  <a:schemeClr val="bg1"/>
                </a:solidFill>
              </a:rPr>
              <a:t>… evtl. zur gemeinsamen Durchführung des Praktikums</a:t>
            </a:r>
          </a:p>
        </p:txBody>
      </p:sp>
      <p:sp>
        <p:nvSpPr>
          <p:cNvPr id="8" name="Textfeld 7">
            <a:extLst>
              <a:ext uri="{FF2B5EF4-FFF2-40B4-BE49-F238E27FC236}">
                <a16:creationId xmlns:a16="http://schemas.microsoft.com/office/drawing/2014/main" id="{24C2FAB3-28D7-E84D-AF4B-8C7CE6BB3F93}"/>
              </a:ext>
            </a:extLst>
          </p:cNvPr>
          <p:cNvSpPr txBox="1"/>
          <p:nvPr/>
        </p:nvSpPr>
        <p:spPr>
          <a:xfrm rot="929750">
            <a:off x="242453" y="5246484"/>
            <a:ext cx="2641317" cy="646331"/>
          </a:xfrm>
          <a:prstGeom prst="rect">
            <a:avLst/>
          </a:prstGeom>
          <a:noFill/>
        </p:spPr>
        <p:txBody>
          <a:bodyPr wrap="square" rtlCol="0">
            <a:spAutoFit/>
          </a:bodyPr>
          <a:lstStyle/>
          <a:p>
            <a:r>
              <a:rPr lang="de-DE" dirty="0">
                <a:solidFill>
                  <a:schemeClr val="bg1"/>
                </a:solidFill>
              </a:rPr>
              <a:t>… zum Austausch über das Praktikum</a:t>
            </a:r>
          </a:p>
        </p:txBody>
      </p:sp>
    </p:spTree>
    <p:extLst>
      <p:ext uri="{BB962C8B-B14F-4D97-AF65-F5344CB8AC3E}">
        <p14:creationId xmlns:p14="http://schemas.microsoft.com/office/powerpoint/2010/main" val="610911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solidFill>
                  <a:srgbClr val="CD0921"/>
                </a:solidFill>
              </a:rPr>
              <a:t>Inhalte dieser Sitzung </a:t>
            </a:r>
            <a:endParaRPr lang="de-DE" sz="2400" dirty="0"/>
          </a:p>
        </p:txBody>
      </p:sp>
      <p:sp>
        <p:nvSpPr>
          <p:cNvPr id="3" name="Inhaltsplatzhalter 2"/>
          <p:cNvSpPr>
            <a:spLocks noGrp="1"/>
          </p:cNvSpPr>
          <p:nvPr>
            <p:ph idx="1"/>
          </p:nvPr>
        </p:nvSpPr>
        <p:spPr>
          <a:xfrm>
            <a:off x="473392" y="1027608"/>
            <a:ext cx="8209280" cy="5081840"/>
          </a:xfrm>
        </p:spPr>
        <p:txBody>
          <a:bodyPr>
            <a:normAutofit fontScale="77500" lnSpcReduction="20000"/>
          </a:bodyPr>
          <a:lstStyle/>
          <a:p>
            <a:pPr marL="0" indent="0">
              <a:lnSpc>
                <a:spcPct val="140000"/>
              </a:lnSpc>
              <a:buNone/>
            </a:pPr>
            <a:endParaRPr lang="de-DE" sz="2000" dirty="0"/>
          </a:p>
          <a:p>
            <a:pPr marL="457200" indent="-457200">
              <a:lnSpc>
                <a:spcPct val="140000"/>
              </a:lnSpc>
            </a:pPr>
            <a:r>
              <a:rPr lang="de-DE" sz="2000" dirty="0"/>
              <a:t>Begrüßung und Vorstellung</a:t>
            </a:r>
          </a:p>
          <a:p>
            <a:pPr marL="457200" indent="-457200">
              <a:lnSpc>
                <a:spcPct val="140000"/>
              </a:lnSpc>
            </a:pPr>
            <a:r>
              <a:rPr lang="de-DE" sz="2000" dirty="0"/>
              <a:t>Die Praxisphasen im Überblick</a:t>
            </a:r>
          </a:p>
          <a:p>
            <a:pPr marL="457200" indent="-457200">
              <a:lnSpc>
                <a:spcPct val="140000"/>
              </a:lnSpc>
            </a:pPr>
            <a:r>
              <a:rPr lang="de-DE" sz="2000" dirty="0"/>
              <a:t>Kompetenzerwartungen</a:t>
            </a:r>
          </a:p>
          <a:p>
            <a:pPr marL="457200" indent="-457200">
              <a:lnSpc>
                <a:spcPct val="140000"/>
              </a:lnSpc>
            </a:pPr>
            <a:r>
              <a:rPr lang="de-DE" sz="2000" dirty="0"/>
              <a:t>Das BFP-Modul: Auf einen Blick</a:t>
            </a:r>
          </a:p>
          <a:p>
            <a:pPr>
              <a:lnSpc>
                <a:spcPct val="140000"/>
              </a:lnSpc>
            </a:pPr>
            <a:r>
              <a:rPr lang="de-DE" sz="2000" dirty="0"/>
              <a:t>Der Praktikumsplatz</a:t>
            </a:r>
          </a:p>
          <a:p>
            <a:pPr>
              <a:lnSpc>
                <a:spcPct val="140000"/>
              </a:lnSpc>
            </a:pPr>
            <a:r>
              <a:rPr lang="de-DE" sz="2000" dirty="0"/>
              <a:t>Das Begleitseminar</a:t>
            </a:r>
          </a:p>
          <a:p>
            <a:pPr>
              <a:lnSpc>
                <a:spcPct val="140000"/>
              </a:lnSpc>
            </a:pPr>
            <a:r>
              <a:rPr lang="de-DE" sz="2000" dirty="0"/>
              <a:t>Der BFP-Begleitkurs digital</a:t>
            </a:r>
          </a:p>
          <a:p>
            <a:pPr>
              <a:lnSpc>
                <a:spcPct val="140000"/>
              </a:lnSpc>
            </a:pPr>
            <a:r>
              <a:rPr lang="de-DE" sz="2000" dirty="0"/>
              <a:t>Das Portfolio</a:t>
            </a:r>
          </a:p>
          <a:p>
            <a:pPr>
              <a:lnSpc>
                <a:spcPct val="140000"/>
              </a:lnSpc>
            </a:pPr>
            <a:r>
              <a:rPr lang="de-DE" sz="2000" dirty="0"/>
              <a:t>Lernmodule: Forschendes Lernen</a:t>
            </a:r>
          </a:p>
          <a:p>
            <a:pPr>
              <a:lnSpc>
                <a:spcPct val="140000"/>
              </a:lnSpc>
            </a:pPr>
            <a:r>
              <a:rPr lang="de-DE" sz="2000" dirty="0"/>
              <a:t>Modulabschluss</a:t>
            </a:r>
          </a:p>
          <a:p>
            <a:pPr>
              <a:lnSpc>
                <a:spcPct val="140000"/>
              </a:lnSpc>
            </a:pPr>
            <a:r>
              <a:rPr lang="de-DE" sz="2000" dirty="0"/>
              <a:t>Bilden von Lernteams</a:t>
            </a:r>
          </a:p>
          <a:p>
            <a:pPr>
              <a:lnSpc>
                <a:spcPct val="140000"/>
              </a:lnSpc>
            </a:pPr>
            <a:r>
              <a:rPr lang="de-DE" sz="2000" dirty="0"/>
              <a:t>Informationen und Ansprechpartner*innen</a:t>
            </a:r>
          </a:p>
          <a:p>
            <a:pPr>
              <a:lnSpc>
                <a:spcPct val="140000"/>
              </a:lnSpc>
            </a:pPr>
            <a:r>
              <a:rPr lang="de-DE" sz="2000" dirty="0"/>
              <a:t>Aufgaben bis zur nächsten Seminarsitzung</a:t>
            </a:r>
          </a:p>
          <a:p>
            <a:pPr>
              <a:lnSpc>
                <a:spcPct val="140000"/>
              </a:lnSpc>
            </a:pPr>
            <a:endParaRPr lang="de-DE" sz="2800" dirty="0"/>
          </a:p>
        </p:txBody>
      </p:sp>
    </p:spTree>
    <p:extLst>
      <p:ext uri="{BB962C8B-B14F-4D97-AF65-F5344CB8AC3E}">
        <p14:creationId xmlns:p14="http://schemas.microsoft.com/office/powerpoint/2010/main" val="283250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5574" y="390027"/>
            <a:ext cx="6963112" cy="637581"/>
          </a:xfrm>
        </p:spPr>
        <p:txBody>
          <a:bodyPr/>
          <a:lstStyle/>
          <a:p>
            <a:r>
              <a:rPr lang="de-DE" sz="2000" b="1" dirty="0">
                <a:solidFill>
                  <a:srgbClr val="B82F37"/>
                </a:solidFill>
              </a:rPr>
              <a:t>12. Informationen und Ansprechpartner*innen</a:t>
            </a:r>
          </a:p>
        </p:txBody>
      </p:sp>
      <p:sp>
        <p:nvSpPr>
          <p:cNvPr id="3" name="Inhaltsplatzhalter 2"/>
          <p:cNvSpPr>
            <a:spLocks noGrp="1"/>
          </p:cNvSpPr>
          <p:nvPr>
            <p:ph idx="1"/>
          </p:nvPr>
        </p:nvSpPr>
        <p:spPr>
          <a:xfrm>
            <a:off x="538296" y="1211685"/>
            <a:ext cx="7577667" cy="4960278"/>
          </a:xfrm>
        </p:spPr>
        <p:txBody>
          <a:bodyPr>
            <a:normAutofit fontScale="92500"/>
          </a:bodyPr>
          <a:lstStyle/>
          <a:p>
            <a:pPr marL="342900" indent="-342900">
              <a:buFont typeface="Arial" panose="020B0604020202020204" pitchFamily="34" charset="0"/>
              <a:buChar char="•"/>
            </a:pPr>
            <a:r>
              <a:rPr lang="de-DE" dirty="0"/>
              <a:t>Informieren Sie sich im Internet, bei Freunden und auf der </a:t>
            </a:r>
            <a:r>
              <a:rPr lang="de-DE" dirty="0" err="1"/>
              <a:t>ZfL</a:t>
            </a:r>
            <a:r>
              <a:rPr lang="de-DE" dirty="0"/>
              <a:t>-Website zu Praktikumsmöglichkeiten, z.B.: </a:t>
            </a:r>
            <a:r>
              <a:rPr lang="de-DE" dirty="0">
                <a:hlinkClick r:id="rId3"/>
              </a:rPr>
              <a:t>https://zfl.uni-koeln.de/praxisphasen/berufsfeldpraktikum</a:t>
            </a:r>
            <a:r>
              <a:rPr lang="de-DE" dirty="0"/>
              <a:t> </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Hier finden Sie auch unsere Übersicht der Kooperationen: </a:t>
            </a:r>
            <a:br>
              <a:rPr lang="de-DE" dirty="0"/>
            </a:br>
            <a:r>
              <a:rPr lang="de-DE" dirty="0">
                <a:hlinkClick r:id="rId4"/>
              </a:rPr>
              <a:t>https://zfl.uni-koeln.de/sites/zfl/Praxisphasen/BFP/BFP-Kooperationspartner-UzK.pdf</a:t>
            </a:r>
            <a:r>
              <a:rPr lang="de-DE" dirty="0"/>
              <a:t> </a:t>
            </a:r>
          </a:p>
          <a:p>
            <a:pPr marL="342900" indent="-342900">
              <a:buFont typeface="Arial" panose="020B0604020202020204" pitchFamily="34" charset="0"/>
              <a:buChar char="•"/>
            </a:pPr>
            <a:endParaRPr lang="de-DE" dirty="0">
              <a:latin typeface="Open Sans" charset="0"/>
              <a:ea typeface="Open Sans" charset="0"/>
              <a:cs typeface="Open Sans" charset="0"/>
            </a:endParaRPr>
          </a:p>
          <a:p>
            <a:pPr marL="342900" indent="-342900">
              <a:buFont typeface="Arial" panose="020B0604020202020204" pitchFamily="34" charset="0"/>
              <a:buChar char="•"/>
            </a:pPr>
            <a:r>
              <a:rPr lang="de-DE" dirty="0">
                <a:latin typeface="Open Sans" charset="0"/>
                <a:ea typeface="Open Sans" charset="0"/>
                <a:cs typeface="Open Sans" charset="0"/>
              </a:rPr>
              <a:t>Bei Fragen wenden Sie sich gerne an das Beratungszentrum des </a:t>
            </a:r>
            <a:r>
              <a:rPr lang="de-DE" dirty="0" err="1">
                <a:latin typeface="Open Sans" charset="0"/>
                <a:ea typeface="Open Sans" charset="0"/>
                <a:cs typeface="Open Sans" charset="0"/>
              </a:rPr>
              <a:t>ZfL</a:t>
            </a:r>
            <a:r>
              <a:rPr lang="de-DE" dirty="0">
                <a:latin typeface="Open Sans" charset="0"/>
                <a:ea typeface="Open Sans" charset="0"/>
                <a:cs typeface="Open Sans" charset="0"/>
              </a:rPr>
              <a:t>: </a:t>
            </a:r>
            <a:br>
              <a:rPr lang="de-DE" dirty="0">
                <a:latin typeface="Open Sans" charset="0"/>
                <a:ea typeface="Open Sans" charset="0"/>
                <a:cs typeface="Open Sans" charset="0"/>
              </a:rPr>
            </a:br>
            <a:r>
              <a:rPr lang="de-DE" dirty="0">
                <a:latin typeface="Open Sans" charset="0"/>
                <a:ea typeface="Open Sans" charset="0"/>
                <a:cs typeface="Open Sans" charset="0"/>
                <a:hlinkClick r:id="rId5"/>
              </a:rPr>
              <a:t>https://zfl.uni-koeln.de/beratung/unsere-angebote</a:t>
            </a:r>
            <a:r>
              <a:rPr lang="de-DE" dirty="0">
                <a:latin typeface="Open Sans" charset="0"/>
                <a:ea typeface="Open Sans" charset="0"/>
                <a:cs typeface="Open Sans" charset="0"/>
              </a:rPr>
              <a:t> </a:t>
            </a:r>
          </a:p>
        </p:txBody>
      </p:sp>
    </p:spTree>
    <p:extLst>
      <p:ext uri="{BB962C8B-B14F-4D97-AF65-F5344CB8AC3E}">
        <p14:creationId xmlns:p14="http://schemas.microsoft.com/office/powerpoint/2010/main" val="2824763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423" y="390027"/>
            <a:ext cx="6989488" cy="637581"/>
          </a:xfrm>
        </p:spPr>
        <p:txBody>
          <a:bodyPr/>
          <a:lstStyle/>
          <a:p>
            <a:r>
              <a:rPr lang="de-DE" sz="2000" b="1" dirty="0">
                <a:solidFill>
                  <a:srgbClr val="CD0921"/>
                </a:solidFill>
              </a:rPr>
              <a:t>13. Aufgaben bis zur nächsten Seminarsitzung</a:t>
            </a:r>
            <a:endParaRPr lang="de-DE" sz="2000" dirty="0"/>
          </a:p>
        </p:txBody>
      </p:sp>
      <p:sp>
        <p:nvSpPr>
          <p:cNvPr id="3" name="Inhaltsplatzhalter 2"/>
          <p:cNvSpPr>
            <a:spLocks noGrp="1"/>
          </p:cNvSpPr>
          <p:nvPr>
            <p:ph idx="1"/>
          </p:nvPr>
        </p:nvSpPr>
        <p:spPr>
          <a:xfrm>
            <a:off x="372888" y="1341534"/>
            <a:ext cx="8052100" cy="5185646"/>
          </a:xfrm>
        </p:spPr>
        <p:txBody>
          <a:bodyPr>
            <a:normAutofit/>
          </a:bodyPr>
          <a:lstStyle/>
          <a:p>
            <a:pPr algn="just"/>
            <a:r>
              <a:rPr lang="de-DE" sz="2000" b="1" dirty="0"/>
              <a:t>a) Praktikumsplatz</a:t>
            </a:r>
          </a:p>
          <a:p>
            <a:pPr algn="just"/>
            <a:r>
              <a:rPr lang="de-DE" sz="2000" dirty="0"/>
              <a:t>Befassen Sie sich bis zur nächsten Sitzung mit der Wahl Ihres Praktikumsplatzes und recherchieren Sie für Sie geeignete Institutionen. Bewerben Sie sich am besten schon. </a:t>
            </a:r>
          </a:p>
          <a:p>
            <a:pPr marL="342900" indent="-342900" algn="just">
              <a:buFont typeface="Wingdings" panose="05000000000000000000" pitchFamily="2" charset="2"/>
              <a:buChar char="à"/>
            </a:pPr>
            <a:r>
              <a:rPr lang="de-DE" sz="2000" dirty="0">
                <a:sym typeface="Wingdings" panose="05000000000000000000" pitchFamily="2" charset="2"/>
              </a:rPr>
              <a:t>Schreiben Sie mir bitte </a:t>
            </a:r>
            <a:r>
              <a:rPr lang="de-DE" sz="2000" b="1" dirty="0">
                <a:solidFill>
                  <a:srgbClr val="C00000"/>
                </a:solidFill>
                <a:sym typeface="Wingdings" panose="05000000000000000000" pitchFamily="2" charset="2"/>
              </a:rPr>
              <a:t>bis zum </a:t>
            </a:r>
            <a:r>
              <a:rPr lang="de-DE" sz="2000" b="1" dirty="0" err="1">
                <a:solidFill>
                  <a:srgbClr val="C00000"/>
                </a:solidFill>
                <a:sym typeface="Wingdings" panose="05000000000000000000" pitchFamily="2" charset="2"/>
              </a:rPr>
              <a:t>xx.xx</a:t>
            </a:r>
            <a:r>
              <a:rPr lang="de-DE" sz="2000" b="1" dirty="0">
                <a:solidFill>
                  <a:srgbClr val="C00000"/>
                </a:solidFill>
                <a:sym typeface="Wingdings" panose="05000000000000000000" pitchFamily="2" charset="2"/>
              </a:rPr>
              <a:t>. eine Mail </a:t>
            </a:r>
            <a:r>
              <a:rPr lang="de-DE" sz="2000" dirty="0">
                <a:sym typeface="Wingdings" panose="05000000000000000000" pitchFamily="2" charset="2"/>
              </a:rPr>
              <a:t>mit folgenden Informationen: </a:t>
            </a:r>
          </a:p>
          <a:p>
            <a:pPr marL="342900" indent="-342900" algn="just">
              <a:buFont typeface="Wingdings" panose="05000000000000000000" pitchFamily="2" charset="2"/>
              <a:buChar char="§"/>
            </a:pPr>
            <a:r>
              <a:rPr lang="de-DE" sz="2000" dirty="0"/>
              <a:t>Haben Sie bereits einen Praktikumsplatz? </a:t>
            </a:r>
          </a:p>
          <a:p>
            <a:pPr marL="1085850" lvl="1" indent="-342900" algn="just">
              <a:buFont typeface="Wingdings" panose="05000000000000000000" pitchFamily="2" charset="2"/>
              <a:buChar char="§"/>
            </a:pPr>
            <a:r>
              <a:rPr lang="de-DE" sz="2000" b="1" dirty="0"/>
              <a:t>Wenn ja</a:t>
            </a:r>
            <a:r>
              <a:rPr lang="de-DE" sz="2000" dirty="0"/>
              <a:t>: wo? (Name der Einrichtung, Bereich/Branche, ggf. Tätigkeit)</a:t>
            </a:r>
          </a:p>
          <a:p>
            <a:pPr marL="1085850" lvl="1" indent="-342900" algn="just">
              <a:buFont typeface="Wingdings" panose="05000000000000000000" pitchFamily="2" charset="2"/>
              <a:buChar char="§"/>
            </a:pPr>
            <a:r>
              <a:rPr lang="de-DE" sz="2000" b="1" dirty="0"/>
              <a:t>Wenn nein</a:t>
            </a:r>
            <a:r>
              <a:rPr lang="de-DE" sz="2000" dirty="0"/>
              <a:t>: Haben Sie bereits eine Idee, in welchem Bereich / in welchen Bereichen Sie Ihr Praktikum durchführen möchten? (Wenn ja: Welche sind das? Haben Sie schon erste Praktikumsstellen kontaktiert?)</a:t>
            </a:r>
          </a:p>
          <a:p>
            <a:pPr marL="342900" indent="-342900" algn="just">
              <a:buFont typeface="Wingdings" panose="05000000000000000000" pitchFamily="2" charset="2"/>
              <a:buChar char="§"/>
            </a:pPr>
            <a:r>
              <a:rPr lang="de-DE" sz="2000" dirty="0"/>
              <a:t>Benötigen Sie konkrete Unterstützung, z.B. bei der Suche nach einem Praktikumsplatz oder bei der Bewerbung?</a:t>
            </a:r>
          </a:p>
          <a:p>
            <a:pPr algn="just"/>
            <a:endParaRPr lang="de-DE" sz="2000" dirty="0"/>
          </a:p>
          <a:p>
            <a:endParaRPr lang="de-DE" sz="2000" dirty="0"/>
          </a:p>
          <a:p>
            <a:pPr algn="just"/>
            <a:endParaRPr lang="de-DE" sz="2000" i="1" dirty="0"/>
          </a:p>
          <a:p>
            <a:pPr algn="just"/>
            <a:endParaRPr lang="de-DE" dirty="0"/>
          </a:p>
        </p:txBody>
      </p:sp>
    </p:spTree>
    <p:extLst>
      <p:ext uri="{BB962C8B-B14F-4D97-AF65-F5344CB8AC3E}">
        <p14:creationId xmlns:p14="http://schemas.microsoft.com/office/powerpoint/2010/main" val="3210202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423" y="390027"/>
            <a:ext cx="6989488" cy="637581"/>
          </a:xfrm>
        </p:spPr>
        <p:txBody>
          <a:bodyPr/>
          <a:lstStyle/>
          <a:p>
            <a:r>
              <a:rPr lang="de-DE" sz="2000" b="1" dirty="0">
                <a:solidFill>
                  <a:srgbClr val="CD0921"/>
                </a:solidFill>
              </a:rPr>
              <a:t>13. Aufgaben bis zur nächsten Seminarsitzung</a:t>
            </a:r>
            <a:endParaRPr lang="de-DE" sz="2000" dirty="0"/>
          </a:p>
        </p:txBody>
      </p:sp>
      <p:sp>
        <p:nvSpPr>
          <p:cNvPr id="3" name="Inhaltsplatzhalter 2"/>
          <p:cNvSpPr>
            <a:spLocks noGrp="1"/>
          </p:cNvSpPr>
          <p:nvPr>
            <p:ph idx="1"/>
          </p:nvPr>
        </p:nvSpPr>
        <p:spPr>
          <a:xfrm>
            <a:off x="372888" y="1341534"/>
            <a:ext cx="8052100" cy="5185646"/>
          </a:xfrm>
        </p:spPr>
        <p:txBody>
          <a:bodyPr>
            <a:normAutofit lnSpcReduction="10000"/>
          </a:bodyPr>
          <a:lstStyle/>
          <a:p>
            <a:pPr algn="just"/>
            <a:r>
              <a:rPr lang="de-DE" sz="2000" b="1" dirty="0"/>
              <a:t>b) Modulabschluss</a:t>
            </a:r>
          </a:p>
          <a:p>
            <a:pPr algn="just"/>
            <a:r>
              <a:rPr lang="de-DE" sz="2000" dirty="0">
                <a:latin typeface="Open Sans" charset="0"/>
                <a:ea typeface="Open Sans" charset="0"/>
                <a:cs typeface="Open Sans" charset="0"/>
              </a:rPr>
              <a:t>Bitte lesen Sie die Informationen zum BFP im Begleitkurs digital:</a:t>
            </a:r>
          </a:p>
          <a:p>
            <a:pPr algn="just"/>
            <a:r>
              <a:rPr lang="de-DE" sz="2000" dirty="0">
                <a:latin typeface="Open Sans" charset="0"/>
                <a:ea typeface="Open Sans" charset="0"/>
                <a:cs typeface="Open Sans" charset="0"/>
                <a:hlinkClick r:id="rId3"/>
              </a:rPr>
              <a:t>https://digilehre.zflkoeln.de/bfp-begleitkurs-digital/informationen-i/</a:t>
            </a:r>
            <a:endParaRPr lang="de-DE" sz="2000" dirty="0">
              <a:latin typeface="Open Sans" charset="0"/>
              <a:ea typeface="Open Sans" charset="0"/>
              <a:cs typeface="Open Sans" charset="0"/>
            </a:endParaRPr>
          </a:p>
          <a:p>
            <a:pPr algn="just"/>
            <a:endParaRPr lang="de-DE" sz="2000" dirty="0">
              <a:latin typeface="Open Sans" charset="0"/>
              <a:ea typeface="Open Sans" charset="0"/>
              <a:cs typeface="Open Sans" charset="0"/>
            </a:endParaRPr>
          </a:p>
          <a:p>
            <a:pPr algn="just"/>
            <a:r>
              <a:rPr lang="de-DE" sz="2000" b="1" dirty="0"/>
              <a:t>c) Portfolio</a:t>
            </a:r>
          </a:p>
          <a:p>
            <a:pPr algn="just"/>
            <a:r>
              <a:rPr lang="de-DE" sz="2000" dirty="0"/>
              <a:t>Lesen Sie die Seite zum Portfolio und schauen Sie sich den Screencast zum Portfolio an. Legen Sie Ihr Portfolio für das BFP in ILIAS an und schalten Sie es für </a:t>
            </a:r>
            <a:r>
              <a:rPr lang="de-DE" sz="2000" i="1" dirty="0"/>
              <a:t>Ihre Dozierende*n (</a:t>
            </a:r>
            <a:r>
              <a:rPr lang="de-DE" sz="2000" i="1" dirty="0" err="1"/>
              <a:t>Unikim</a:t>
            </a:r>
            <a:r>
              <a:rPr lang="de-DE" sz="2000" i="1" dirty="0"/>
              <a:t>)</a:t>
            </a:r>
            <a:r>
              <a:rPr lang="de-DE" sz="2000" dirty="0"/>
              <a:t> frei. </a:t>
            </a:r>
          </a:p>
          <a:p>
            <a:pPr algn="just"/>
            <a:endParaRPr lang="de-DE" sz="2000" dirty="0"/>
          </a:p>
          <a:p>
            <a:pPr algn="just"/>
            <a:r>
              <a:rPr lang="de-DE" sz="2000" b="1" dirty="0"/>
              <a:t>d) Lernmodul Forschendes Lernen </a:t>
            </a:r>
          </a:p>
          <a:p>
            <a:pPr algn="just"/>
            <a:r>
              <a:rPr lang="de-DE" sz="2000" dirty="0"/>
              <a:t>Bearbeiten Sie das Lernmodul Forschendes Lernen im BFP 1: Grundlagen: </a:t>
            </a:r>
          </a:p>
          <a:p>
            <a:pPr algn="just"/>
            <a:r>
              <a:rPr lang="de-DE" sz="2000" dirty="0">
                <a:hlinkClick r:id="rId4"/>
              </a:rPr>
              <a:t>https://digilehre.zflkoeln.de/lernmodule/unkategorisiert/forschendes_lernen-grundlagen/</a:t>
            </a:r>
            <a:r>
              <a:rPr lang="de-DE" sz="2000" dirty="0"/>
              <a:t> </a:t>
            </a:r>
          </a:p>
          <a:p>
            <a:r>
              <a:rPr lang="de-DE" sz="2000" dirty="0"/>
              <a:t>(Dauer: ca. 20 Minuten)</a:t>
            </a:r>
          </a:p>
          <a:p>
            <a:pPr algn="just"/>
            <a:endParaRPr lang="de-DE" sz="2000" i="1" dirty="0"/>
          </a:p>
          <a:p>
            <a:pPr algn="just"/>
            <a:endParaRPr lang="de-DE" dirty="0"/>
          </a:p>
        </p:txBody>
      </p:sp>
    </p:spTree>
    <p:extLst>
      <p:ext uri="{BB962C8B-B14F-4D97-AF65-F5344CB8AC3E}">
        <p14:creationId xmlns:p14="http://schemas.microsoft.com/office/powerpoint/2010/main" val="753664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755576" y="1422936"/>
            <a:ext cx="7643866" cy="3570208"/>
          </a:xfrm>
          <a:prstGeom prst="rect">
            <a:avLst/>
          </a:prstGeom>
          <a:noFill/>
        </p:spPr>
        <p:txBody>
          <a:bodyPr wrap="square" rtlCol="0">
            <a:spAutoFit/>
          </a:bodyPr>
          <a:lstStyle/>
          <a:p>
            <a:pPr algn="ctr"/>
            <a:r>
              <a:rPr lang="de-DE" sz="4800" b="1" dirty="0"/>
              <a:t>Offene Fragen</a:t>
            </a:r>
            <a:endParaRPr lang="de-DE" b="1" dirty="0"/>
          </a:p>
          <a:p>
            <a:pPr algn="ctr"/>
            <a:endParaRPr lang="de-DE" sz="4800" b="1" dirty="0">
              <a:solidFill>
                <a:srgbClr val="3E5978"/>
              </a:solidFill>
            </a:endParaRPr>
          </a:p>
          <a:p>
            <a:pPr algn="ctr"/>
            <a:r>
              <a:rPr lang="de-DE" sz="13000" b="1" dirty="0"/>
              <a:t>?</a:t>
            </a:r>
          </a:p>
        </p:txBody>
      </p:sp>
    </p:spTree>
    <p:extLst>
      <p:ext uri="{BB962C8B-B14F-4D97-AF65-F5344CB8AC3E}">
        <p14:creationId xmlns:p14="http://schemas.microsoft.com/office/powerpoint/2010/main" val="1621565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5574" y="401316"/>
            <a:ext cx="6578380" cy="637581"/>
          </a:xfrm>
        </p:spPr>
        <p:txBody>
          <a:bodyPr>
            <a:normAutofit/>
          </a:bodyPr>
          <a:lstStyle/>
          <a:p>
            <a:r>
              <a:rPr lang="de-DE" sz="2000" b="1" dirty="0" err="1">
                <a:solidFill>
                  <a:srgbClr val="CD0921"/>
                </a:solidFill>
              </a:rPr>
              <a:t>ZfL</a:t>
            </a:r>
            <a:r>
              <a:rPr lang="de-DE" sz="2000" b="1" dirty="0">
                <a:solidFill>
                  <a:srgbClr val="CD0921"/>
                </a:solidFill>
              </a:rPr>
              <a:t> auf Instagram, Twitter und Facebook</a:t>
            </a:r>
          </a:p>
        </p:txBody>
      </p:sp>
      <p:sp>
        <p:nvSpPr>
          <p:cNvPr id="3" name="Inhaltsplatzhalter 2"/>
          <p:cNvSpPr>
            <a:spLocks noGrp="1"/>
          </p:cNvSpPr>
          <p:nvPr>
            <p:ph idx="1"/>
          </p:nvPr>
        </p:nvSpPr>
        <p:spPr>
          <a:xfrm>
            <a:off x="651387" y="1217584"/>
            <a:ext cx="6966754" cy="5210630"/>
          </a:xfrm>
        </p:spPr>
        <p:txBody>
          <a:bodyPr/>
          <a:lstStyle/>
          <a:p>
            <a:r>
              <a:rPr lang="de-DE" dirty="0"/>
              <a:t>Für alle Lehramtsstudierenden im Bachelor und Master </a:t>
            </a:r>
            <a:r>
              <a:rPr lang="de-DE" dirty="0" err="1"/>
              <a:t>of</a:t>
            </a:r>
            <a:r>
              <a:rPr lang="de-DE" dirty="0"/>
              <a:t> Education.</a:t>
            </a:r>
          </a:p>
          <a:p>
            <a:endParaRPr lang="de-DE" dirty="0"/>
          </a:p>
          <a:p>
            <a:endParaRPr lang="de-DE" dirty="0"/>
          </a:p>
          <a:p>
            <a:r>
              <a:rPr lang="de-DE" dirty="0">
                <a:hlinkClick r:id="rId2"/>
              </a:rPr>
              <a:t>https://www.instagram.com/zflkoeln/</a:t>
            </a:r>
            <a:endParaRPr lang="de-DE" dirty="0"/>
          </a:p>
          <a:p>
            <a:endParaRPr lang="de-DE" dirty="0"/>
          </a:p>
          <a:p>
            <a:r>
              <a:rPr lang="de-DE" dirty="0">
                <a:hlinkClick r:id="rId3"/>
              </a:rPr>
              <a:t>https://twitter.com/Lehrer_innen</a:t>
            </a:r>
            <a:endParaRPr lang="de-DE" dirty="0"/>
          </a:p>
          <a:p>
            <a:endParaRPr lang="de-DE" dirty="0"/>
          </a:p>
          <a:p>
            <a:r>
              <a:rPr lang="de-DE" dirty="0">
                <a:hlinkClick r:id="rId4"/>
              </a:rPr>
              <a:t>https://www.facebook.com/zflkoeln</a:t>
            </a:r>
            <a:endParaRPr lang="de-DE" dirty="0"/>
          </a:p>
          <a:p>
            <a:endParaRPr lang="de-DE" dirty="0"/>
          </a:p>
          <a:p>
            <a:endParaRPr lang="de-DE" dirty="0"/>
          </a:p>
        </p:txBody>
      </p:sp>
    </p:spTree>
    <p:extLst>
      <p:ext uri="{BB962C8B-B14F-4D97-AF65-F5344CB8AC3E}">
        <p14:creationId xmlns:p14="http://schemas.microsoft.com/office/powerpoint/2010/main" val="48016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845574" y="390027"/>
            <a:ext cx="6578380" cy="637581"/>
          </a:xfrm>
        </p:spPr>
        <p:txBody>
          <a:bodyPr/>
          <a:lstStyle/>
          <a:p>
            <a:r>
              <a:rPr lang="de-DE" sz="2000" b="1" dirty="0">
                <a:solidFill>
                  <a:srgbClr val="CD0921"/>
                </a:solidFill>
              </a:rPr>
              <a:t>1. Vorstellung I: Ihre Dozentin / Ihr Dozent</a:t>
            </a:r>
          </a:p>
        </p:txBody>
      </p:sp>
      <p:sp>
        <p:nvSpPr>
          <p:cNvPr id="4" name="Rectangle 3">
            <a:extLst>
              <a:ext uri="{FF2B5EF4-FFF2-40B4-BE49-F238E27FC236}">
                <a16:creationId xmlns:a16="http://schemas.microsoft.com/office/drawing/2014/main" id="{4B42824A-0EF8-4DB8-B217-E32EF8997275}"/>
              </a:ext>
            </a:extLst>
          </p:cNvPr>
          <p:cNvSpPr txBox="1">
            <a:spLocks noChangeArrowheads="1"/>
          </p:cNvSpPr>
          <p:nvPr/>
        </p:nvSpPr>
        <p:spPr>
          <a:xfrm>
            <a:off x="395536" y="1461542"/>
            <a:ext cx="8064896" cy="4333202"/>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Clr>
                <a:schemeClr val="tx1">
                  <a:lumMod val="75000"/>
                  <a:lumOff val="25000"/>
                </a:schemeClr>
              </a:buClr>
              <a:buFont typeface="+mj-lt"/>
              <a:buAutoNum type="arabicPeriod"/>
              <a:defRPr sz="3200" kern="1200">
                <a:solidFill>
                  <a:schemeClr val="tx1"/>
                </a:solidFill>
                <a:latin typeface="Open Sans"/>
                <a:ea typeface="+mn-ea"/>
                <a:cs typeface="Open Sans"/>
              </a:defRPr>
            </a:lvl1pPr>
            <a:lvl2pPr marL="914400" indent="-457200" algn="l" defTabSz="457200" rtl="0" eaLnBrk="1" latinLnBrk="0" hangingPunct="1">
              <a:spcBef>
                <a:spcPct val="20000"/>
              </a:spcBef>
              <a:buClr>
                <a:schemeClr val="tx1">
                  <a:lumMod val="75000"/>
                  <a:lumOff val="25000"/>
                </a:schemeClr>
              </a:buClr>
              <a:buFont typeface="+mj-lt"/>
              <a:buAutoNum type="alphaLcParenR"/>
              <a:defRPr sz="2400" kern="1200" baseline="0">
                <a:solidFill>
                  <a:schemeClr val="tx1"/>
                </a:solidFill>
                <a:latin typeface="Open Sans"/>
                <a:ea typeface="+mn-ea"/>
                <a:cs typeface="Open Sans"/>
              </a:defRPr>
            </a:lvl2pPr>
            <a:lvl3pPr marL="1371600" indent="-457200" algn="l" defTabSz="457200" rtl="0" eaLnBrk="1" latinLnBrk="0" hangingPunct="1">
              <a:spcBef>
                <a:spcPct val="20000"/>
              </a:spcBef>
              <a:buClr>
                <a:schemeClr val="tx1">
                  <a:lumMod val="75000"/>
                  <a:lumOff val="25000"/>
                </a:schemeClr>
              </a:buClr>
              <a:buFont typeface="Arial" charset="0"/>
              <a:buChar char="•"/>
              <a:defRPr sz="2000" kern="1200">
                <a:solidFill>
                  <a:schemeClr val="tx1"/>
                </a:solidFill>
                <a:latin typeface="Open Sans"/>
                <a:ea typeface="+mn-ea"/>
                <a:cs typeface="Open Sans"/>
              </a:defRPr>
            </a:lvl3pPr>
            <a:lvl4pPr marL="1714500" indent="-342900" algn="l" defTabSz="457200" rtl="0" eaLnBrk="1" latinLnBrk="0" hangingPunct="1">
              <a:spcBef>
                <a:spcPct val="20000"/>
              </a:spcBef>
              <a:buClr>
                <a:schemeClr val="tx1">
                  <a:lumMod val="75000"/>
                  <a:lumOff val="25000"/>
                </a:schemeClr>
              </a:buClr>
              <a:buFont typeface="Arial" charset="0"/>
              <a:buChar char="•"/>
              <a:defRPr sz="1800" kern="1200" baseline="0">
                <a:solidFill>
                  <a:schemeClr val="tx1"/>
                </a:solidFill>
                <a:latin typeface="Open Sans Light"/>
                <a:ea typeface="+mn-ea"/>
                <a:cs typeface="Open Sans Light"/>
              </a:defRPr>
            </a:lvl4pPr>
            <a:lvl5pPr marL="2171700" indent="-342900" algn="l" defTabSz="457200" rtl="0" eaLnBrk="1" latinLnBrk="0" hangingPunct="1">
              <a:spcBef>
                <a:spcPct val="20000"/>
              </a:spcBef>
              <a:buClr>
                <a:schemeClr val="tx1">
                  <a:lumMod val="75000"/>
                  <a:lumOff val="25000"/>
                </a:schemeClr>
              </a:buClr>
              <a:buFont typeface="Arial" charset="0"/>
              <a:buChar char="•"/>
              <a:defRPr sz="1600" kern="1200" baseline="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30000"/>
              </a:lnSpc>
              <a:buFont typeface="+mj-lt"/>
              <a:buNone/>
            </a:pPr>
            <a:endParaRPr lang="de-DE" sz="2400" dirty="0"/>
          </a:p>
          <a:p>
            <a:pPr marL="0" indent="0">
              <a:lnSpc>
                <a:spcPct val="130000"/>
              </a:lnSpc>
              <a:buFont typeface="+mj-lt"/>
              <a:buNone/>
            </a:pPr>
            <a:endParaRPr lang="de-DE" sz="2400" dirty="0"/>
          </a:p>
          <a:p>
            <a:pPr marL="0" indent="0">
              <a:lnSpc>
                <a:spcPct val="130000"/>
              </a:lnSpc>
              <a:buFont typeface="+mj-lt"/>
              <a:buNone/>
            </a:pPr>
            <a:endParaRPr lang="de-DE" sz="2400" dirty="0"/>
          </a:p>
          <a:p>
            <a:pPr marL="0" indent="0">
              <a:lnSpc>
                <a:spcPct val="130000"/>
              </a:lnSpc>
              <a:buFont typeface="+mj-lt"/>
              <a:buNone/>
            </a:pPr>
            <a:endParaRPr lang="de-DE" sz="2400" dirty="0"/>
          </a:p>
          <a:p>
            <a:pPr marL="0" indent="0">
              <a:lnSpc>
                <a:spcPct val="130000"/>
              </a:lnSpc>
              <a:buFont typeface="+mj-lt"/>
              <a:buNone/>
            </a:pPr>
            <a:endParaRPr lang="de-DE" sz="2400" dirty="0"/>
          </a:p>
        </p:txBody>
      </p:sp>
    </p:spTree>
    <p:extLst>
      <p:ext uri="{BB962C8B-B14F-4D97-AF65-F5344CB8AC3E}">
        <p14:creationId xmlns:p14="http://schemas.microsoft.com/office/powerpoint/2010/main" val="76217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b="1" dirty="0">
                <a:solidFill>
                  <a:srgbClr val="CD0921"/>
                </a:solidFill>
              </a:rPr>
              <a:t>1. Vorstellung II: Sie</a:t>
            </a:r>
          </a:p>
        </p:txBody>
      </p:sp>
      <p:sp>
        <p:nvSpPr>
          <p:cNvPr id="4" name="Rechteck 3"/>
          <p:cNvSpPr/>
          <p:nvPr/>
        </p:nvSpPr>
        <p:spPr>
          <a:xfrm>
            <a:off x="399181" y="1772816"/>
            <a:ext cx="8744819" cy="3929794"/>
          </a:xfrm>
          <a:prstGeom prst="rect">
            <a:avLst/>
          </a:prstGeom>
        </p:spPr>
        <p:txBody>
          <a:bodyPr wrap="square">
            <a:spAutoFit/>
          </a:bodyPr>
          <a:lstStyle/>
          <a:p>
            <a:pPr>
              <a:lnSpc>
                <a:spcPct val="140000"/>
              </a:lnSpc>
            </a:pPr>
            <a:r>
              <a:rPr lang="de-DE" sz="2800" dirty="0">
                <a:latin typeface="Open Sans" charset="0"/>
                <a:ea typeface="Open Sans" charset="0"/>
                <a:cs typeface="Open Sans" charset="0"/>
              </a:rPr>
              <a:t>Stellen Sie sich gerne in 2-3 Sätzen vor, indem Sie allen ...</a:t>
            </a:r>
          </a:p>
          <a:p>
            <a:pPr marL="457200" indent="-457200">
              <a:lnSpc>
                <a:spcPct val="140000"/>
              </a:lnSpc>
              <a:buFont typeface="Symbol" charset="2"/>
              <a:buChar char="-"/>
            </a:pPr>
            <a:r>
              <a:rPr lang="de-DE" sz="2500" dirty="0">
                <a:latin typeface="Open Sans" charset="0"/>
                <a:ea typeface="Open Sans" charset="0"/>
                <a:cs typeface="Open Sans" charset="0"/>
              </a:rPr>
              <a:t>Ihren Namen,</a:t>
            </a:r>
          </a:p>
          <a:p>
            <a:pPr marL="457200" indent="-457200">
              <a:lnSpc>
                <a:spcPct val="140000"/>
              </a:lnSpc>
              <a:buFont typeface="Symbol" charset="2"/>
              <a:buChar char="-"/>
            </a:pPr>
            <a:r>
              <a:rPr lang="de-DE" sz="2500" dirty="0">
                <a:latin typeface="Open Sans" charset="0"/>
                <a:ea typeface="Open Sans" charset="0"/>
                <a:cs typeface="Open Sans" charset="0"/>
              </a:rPr>
              <a:t>Ihre studierten Fächer &amp; Ihre Schulform,</a:t>
            </a:r>
          </a:p>
          <a:p>
            <a:pPr marL="457200" indent="-457200">
              <a:lnSpc>
                <a:spcPct val="140000"/>
              </a:lnSpc>
              <a:buFont typeface="Symbol" charset="2"/>
              <a:buChar char="-"/>
            </a:pPr>
            <a:r>
              <a:rPr lang="de-DE" sz="2500" dirty="0">
                <a:latin typeface="Open Sans" charset="0"/>
                <a:ea typeface="Open Sans" charset="0"/>
                <a:cs typeface="Open Sans" charset="0"/>
              </a:rPr>
              <a:t>Ihren Wohnort </a:t>
            </a:r>
          </a:p>
          <a:p>
            <a:pPr marL="457200" indent="-457200">
              <a:lnSpc>
                <a:spcPct val="140000"/>
              </a:lnSpc>
              <a:buFont typeface="Symbol" charset="2"/>
              <a:buChar char="-"/>
            </a:pPr>
            <a:r>
              <a:rPr lang="de-DE" sz="2500" dirty="0">
                <a:latin typeface="Open Sans" charset="0"/>
                <a:ea typeface="Open Sans" charset="0"/>
                <a:cs typeface="Open Sans" charset="0"/>
              </a:rPr>
              <a:t>und ein kleines persönliches Geheimnis</a:t>
            </a:r>
          </a:p>
          <a:p>
            <a:pPr>
              <a:lnSpc>
                <a:spcPct val="140000"/>
              </a:lnSpc>
            </a:pPr>
            <a:r>
              <a:rPr lang="de-DE" sz="2500" dirty="0">
                <a:latin typeface="Open Sans" charset="0"/>
                <a:ea typeface="Open Sans" charset="0"/>
                <a:cs typeface="Open Sans" charset="0"/>
              </a:rPr>
              <a:t>…verraten.</a:t>
            </a:r>
          </a:p>
        </p:txBody>
      </p:sp>
    </p:spTree>
    <p:extLst>
      <p:ext uri="{BB962C8B-B14F-4D97-AF65-F5344CB8AC3E}">
        <p14:creationId xmlns:p14="http://schemas.microsoft.com/office/powerpoint/2010/main" val="120329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Grp="1" noChangeArrowheads="1"/>
          </p:cNvSpPr>
          <p:nvPr>
            <p:ph idx="1"/>
          </p:nvPr>
        </p:nvSpPr>
        <p:spPr bwMode="auto">
          <a:xfrm>
            <a:off x="457200" y="1190170"/>
            <a:ext cx="6966754" cy="410030"/>
          </a:xfrm>
          <a:prstGeom prst="roundRect">
            <a:avLst>
              <a:gd name="adj" fmla="val 16667"/>
            </a:avLst>
          </a:prstGeom>
          <a:solidFill>
            <a:schemeClr val="accent3">
              <a:lumMod val="20000"/>
              <a:lumOff val="80000"/>
            </a:schemeClr>
          </a:solidFill>
          <a:ln w="28800">
            <a:solidFill>
              <a:srgbClr val="32475B"/>
            </a:solidFill>
            <a:round/>
            <a:headEnd/>
            <a:tailEnd/>
          </a:ln>
          <a:effectLst/>
        </p:spPr>
        <p:txBody>
          <a:bodyPr wrap="none" lIns="94701" tIns="68283" rIns="94701" bIns="53882" anchor="ctr">
            <a:normAutofit fontScale="92500" lnSpcReduction="20000"/>
          </a:bodyPr>
          <a:lstStyle/>
          <a:p>
            <a:pPr algn="ctr">
              <a:tabLst>
                <a:tab pos="656650" algn="l"/>
                <a:tab pos="1313299" algn="l"/>
                <a:tab pos="1969949" algn="l"/>
                <a:tab pos="2626599" algn="l"/>
              </a:tabLst>
            </a:pPr>
            <a:r>
              <a:rPr lang="de-DE" sz="2000" b="1" dirty="0">
                <a:solidFill>
                  <a:srgbClr val="4A657D"/>
                </a:solidFill>
              </a:rPr>
              <a:t>Ziel: Theorie und Praxis verzahnen</a:t>
            </a:r>
          </a:p>
        </p:txBody>
      </p:sp>
      <p:sp>
        <p:nvSpPr>
          <p:cNvPr id="6" name="AutoShape 2"/>
          <p:cNvSpPr>
            <a:spLocks noChangeArrowheads="1"/>
          </p:cNvSpPr>
          <p:nvPr/>
        </p:nvSpPr>
        <p:spPr bwMode="auto">
          <a:xfrm>
            <a:off x="6851763" y="1922343"/>
            <a:ext cx="373639" cy="3759199"/>
          </a:xfrm>
          <a:prstGeom prst="downArrow">
            <a:avLst>
              <a:gd name="adj1" fmla="val 50000"/>
              <a:gd name="adj2" fmla="val 195248"/>
            </a:avLst>
          </a:prstGeom>
          <a:solidFill>
            <a:srgbClr val="E3E8EB"/>
          </a:solidFill>
          <a:ln w="28800">
            <a:solidFill>
              <a:srgbClr val="32475B"/>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de-DE"/>
          </a:p>
        </p:txBody>
      </p:sp>
      <p:sp>
        <p:nvSpPr>
          <p:cNvPr id="5" name="AutoShape 9"/>
          <p:cNvSpPr>
            <a:spLocks noChangeArrowheads="1"/>
          </p:cNvSpPr>
          <p:nvPr/>
        </p:nvSpPr>
        <p:spPr bwMode="auto">
          <a:xfrm>
            <a:off x="7312486" y="3683370"/>
            <a:ext cx="1592666" cy="1925755"/>
          </a:xfrm>
          <a:prstGeom prst="wedgeRoundRectCallout">
            <a:avLst>
              <a:gd name="adj1" fmla="val -70019"/>
              <a:gd name="adj2" fmla="val -98097"/>
              <a:gd name="adj3" fmla="val 16667"/>
            </a:avLst>
          </a:prstGeom>
          <a:solidFill>
            <a:srgbClr val="FFFFFF"/>
          </a:solidFill>
          <a:ln w="28800">
            <a:solidFill>
              <a:srgbClr val="32475B"/>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4701" tIns="68283" rIns="94701" bIns="53882" anchor="ctr"/>
          <a:lstStyle/>
          <a:p>
            <a:pPr>
              <a:tabLst>
                <a:tab pos="656650" algn="l"/>
              </a:tabLst>
            </a:pPr>
            <a:r>
              <a:rPr lang="de-DE" sz="2000" b="1" dirty="0">
                <a:solidFill>
                  <a:srgbClr val="4A657D"/>
                </a:solidFill>
              </a:rPr>
              <a:t>Portfolio</a:t>
            </a:r>
          </a:p>
          <a:p>
            <a:pPr>
              <a:tabLst>
                <a:tab pos="656650" algn="l"/>
              </a:tabLst>
            </a:pPr>
            <a:endParaRPr lang="de-DE" sz="200" dirty="0">
              <a:solidFill>
                <a:srgbClr val="4A657D"/>
              </a:solidFill>
            </a:endParaRPr>
          </a:p>
          <a:p>
            <a:pPr>
              <a:tabLst>
                <a:tab pos="656650" algn="l"/>
              </a:tabLst>
            </a:pPr>
            <a:r>
              <a:rPr lang="de-DE" sz="1300" dirty="0">
                <a:solidFill>
                  <a:srgbClr val="4A657D"/>
                </a:solidFill>
              </a:rPr>
              <a:t>Kontinuierliche</a:t>
            </a:r>
          </a:p>
          <a:p>
            <a:pPr>
              <a:tabLst>
                <a:tab pos="656650" algn="l"/>
              </a:tabLst>
            </a:pPr>
            <a:r>
              <a:rPr lang="de-DE" sz="1300" dirty="0">
                <a:solidFill>
                  <a:srgbClr val="4A657D"/>
                </a:solidFill>
              </a:rPr>
              <a:t>Dokumentation</a:t>
            </a:r>
          </a:p>
          <a:p>
            <a:pPr>
              <a:tabLst>
                <a:tab pos="656650" algn="l"/>
              </a:tabLst>
            </a:pPr>
            <a:r>
              <a:rPr lang="de-DE" sz="1300" dirty="0">
                <a:solidFill>
                  <a:srgbClr val="4A657D"/>
                </a:solidFill>
              </a:rPr>
              <a:t>und Reflexion</a:t>
            </a:r>
          </a:p>
          <a:p>
            <a:pPr>
              <a:tabLst>
                <a:tab pos="656650" algn="l"/>
              </a:tabLst>
            </a:pPr>
            <a:r>
              <a:rPr lang="de-DE" sz="1300" dirty="0">
                <a:solidFill>
                  <a:srgbClr val="4A657D"/>
                </a:solidFill>
              </a:rPr>
              <a:t>der Praxisphasen</a:t>
            </a:r>
          </a:p>
        </p:txBody>
      </p:sp>
      <p:sp>
        <p:nvSpPr>
          <p:cNvPr id="7" name="AutoShape 11"/>
          <p:cNvSpPr>
            <a:spLocks noChangeArrowheads="1"/>
          </p:cNvSpPr>
          <p:nvPr/>
        </p:nvSpPr>
        <p:spPr bwMode="auto">
          <a:xfrm>
            <a:off x="1430867" y="2413575"/>
            <a:ext cx="2353734" cy="653829"/>
          </a:xfrm>
          <a:prstGeom prst="homePlate">
            <a:avLst>
              <a:gd name="adj" fmla="val 68535"/>
            </a:avLst>
          </a:prstGeom>
          <a:solidFill>
            <a:srgbClr val="E3E8EB"/>
          </a:solidFill>
          <a:ln w="36000">
            <a:solidFill>
              <a:srgbClr val="32475B"/>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7967" tIns="68347" rIns="97967" bIns="57147" anchor="ctr"/>
          <a:lstStyle/>
          <a:p>
            <a:pPr>
              <a:tabLst>
                <a:tab pos="656650" algn="l"/>
                <a:tab pos="1313299" algn="l"/>
                <a:tab pos="1969949" algn="l"/>
                <a:tab pos="2626599" algn="l"/>
              </a:tabLst>
            </a:pPr>
            <a:r>
              <a:rPr lang="de-DE" sz="1200" dirty="0">
                <a:solidFill>
                  <a:srgbClr val="4A657D"/>
                </a:solidFill>
              </a:rPr>
              <a:t>Reflektierte Auseinandersetzung</a:t>
            </a:r>
          </a:p>
          <a:p>
            <a:pPr>
              <a:tabLst>
                <a:tab pos="656650" algn="l"/>
                <a:tab pos="1313299" algn="l"/>
                <a:tab pos="1969949" algn="l"/>
                <a:tab pos="2626599" algn="l"/>
              </a:tabLst>
            </a:pPr>
            <a:r>
              <a:rPr lang="de-DE" sz="1200" dirty="0">
                <a:solidFill>
                  <a:srgbClr val="4A657D"/>
                </a:solidFill>
              </a:rPr>
              <a:t>mit dem Berufsfeld Schule </a:t>
            </a:r>
          </a:p>
          <a:p>
            <a:pPr>
              <a:tabLst>
                <a:tab pos="656650" algn="l"/>
                <a:tab pos="1313299" algn="l"/>
                <a:tab pos="1969949" algn="l"/>
                <a:tab pos="2626599" algn="l"/>
              </a:tabLst>
            </a:pPr>
            <a:r>
              <a:rPr lang="de-DE" sz="1200" dirty="0">
                <a:solidFill>
                  <a:srgbClr val="4A657D"/>
                </a:solidFill>
              </a:rPr>
              <a:t>Perspektiven für das Studium</a:t>
            </a:r>
          </a:p>
        </p:txBody>
      </p:sp>
      <p:sp>
        <p:nvSpPr>
          <p:cNvPr id="8" name="AutoShape 12"/>
          <p:cNvSpPr>
            <a:spLocks noChangeArrowheads="1"/>
          </p:cNvSpPr>
          <p:nvPr/>
        </p:nvSpPr>
        <p:spPr bwMode="auto">
          <a:xfrm>
            <a:off x="1430867" y="3214392"/>
            <a:ext cx="2353733" cy="653829"/>
          </a:xfrm>
          <a:prstGeom prst="homePlate">
            <a:avLst>
              <a:gd name="adj" fmla="val 68535"/>
            </a:avLst>
          </a:prstGeom>
          <a:solidFill>
            <a:srgbClr val="E3E8EB"/>
          </a:solidFill>
          <a:ln w="36000">
            <a:solidFill>
              <a:srgbClr val="32475B"/>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7967" tIns="68347" rIns="97967" bIns="57147" anchor="ctr"/>
          <a:lstStyle/>
          <a:p>
            <a:pPr>
              <a:tabLst>
                <a:tab pos="656650" algn="l"/>
                <a:tab pos="1313299" algn="l"/>
                <a:tab pos="1969949" algn="l"/>
                <a:tab pos="2626599" algn="l"/>
              </a:tabLst>
            </a:pPr>
            <a:r>
              <a:rPr lang="de-DE" sz="1300" dirty="0">
                <a:solidFill>
                  <a:srgbClr val="4A657D"/>
                </a:solidFill>
              </a:rPr>
              <a:t>Erkundung alternativer </a:t>
            </a:r>
          </a:p>
          <a:p>
            <a:pPr>
              <a:tabLst>
                <a:tab pos="656650" algn="l"/>
                <a:tab pos="1313299" algn="l"/>
                <a:tab pos="1969949" algn="l"/>
                <a:tab pos="2626599" algn="l"/>
              </a:tabLst>
            </a:pPr>
            <a:r>
              <a:rPr lang="de-DE" sz="1300" dirty="0">
                <a:solidFill>
                  <a:srgbClr val="4A657D"/>
                </a:solidFill>
              </a:rPr>
              <a:t>Berufsfelder</a:t>
            </a:r>
            <a:endParaRPr lang="de-DE" sz="1300" dirty="0">
              <a:solidFill>
                <a:srgbClr val="000000"/>
              </a:solidFill>
            </a:endParaRPr>
          </a:p>
        </p:txBody>
      </p:sp>
      <p:sp>
        <p:nvSpPr>
          <p:cNvPr id="9" name="AutoShape 13"/>
          <p:cNvSpPr>
            <a:spLocks noChangeArrowheads="1"/>
          </p:cNvSpPr>
          <p:nvPr/>
        </p:nvSpPr>
        <p:spPr bwMode="auto">
          <a:xfrm>
            <a:off x="1430867" y="3994850"/>
            <a:ext cx="2353735" cy="653829"/>
          </a:xfrm>
          <a:prstGeom prst="homePlate">
            <a:avLst>
              <a:gd name="adj" fmla="val 68535"/>
            </a:avLst>
          </a:prstGeom>
          <a:solidFill>
            <a:schemeClr val="bg2"/>
          </a:solidFill>
          <a:ln w="36000">
            <a:solidFill>
              <a:srgbClr val="32475B"/>
            </a:solidFill>
            <a:round/>
            <a:headEnd/>
            <a:tailEnd/>
          </a:ln>
          <a:effectLst/>
        </p:spPr>
        <p:txBody>
          <a:bodyPr wrap="none" lIns="97967" tIns="68347" rIns="97967" bIns="57147" anchor="ctr"/>
          <a:lstStyle/>
          <a:p>
            <a:pPr>
              <a:tabLst>
                <a:tab pos="656650" algn="l"/>
                <a:tab pos="1313299" algn="l"/>
                <a:tab pos="1969949" algn="l"/>
                <a:tab pos="2626599" algn="l"/>
              </a:tabLst>
            </a:pPr>
            <a:r>
              <a:rPr lang="de-DE" sz="1300" dirty="0">
                <a:solidFill>
                  <a:srgbClr val="4A657D"/>
                </a:solidFill>
              </a:rPr>
              <a:t>Anwendung, Erprobung und</a:t>
            </a:r>
          </a:p>
          <a:p>
            <a:pPr>
              <a:tabLst>
                <a:tab pos="656650" algn="l"/>
                <a:tab pos="1313299" algn="l"/>
                <a:tab pos="1969949" algn="l"/>
                <a:tab pos="2626599" algn="l"/>
              </a:tabLst>
            </a:pPr>
            <a:r>
              <a:rPr lang="de-DE" sz="1300" dirty="0">
                <a:solidFill>
                  <a:srgbClr val="4A657D"/>
                </a:solidFill>
              </a:rPr>
              <a:t>Reflexion erworbener </a:t>
            </a:r>
          </a:p>
          <a:p>
            <a:pPr>
              <a:tabLst>
                <a:tab pos="656650" algn="l"/>
                <a:tab pos="1313299" algn="l"/>
                <a:tab pos="1969949" algn="l"/>
                <a:tab pos="2626599" algn="l"/>
              </a:tabLst>
            </a:pPr>
            <a:r>
              <a:rPr lang="de-DE" sz="1300" dirty="0">
                <a:solidFill>
                  <a:srgbClr val="4A657D"/>
                </a:solidFill>
              </a:rPr>
              <a:t>Kenntnisse in der Praxis</a:t>
            </a:r>
            <a:endParaRPr lang="de-DE" sz="1300" dirty="0">
              <a:solidFill>
                <a:srgbClr val="000000"/>
              </a:solidFill>
            </a:endParaRPr>
          </a:p>
        </p:txBody>
      </p:sp>
      <p:sp>
        <p:nvSpPr>
          <p:cNvPr id="10" name="AutoShape 14"/>
          <p:cNvSpPr>
            <a:spLocks noChangeArrowheads="1"/>
          </p:cNvSpPr>
          <p:nvPr/>
        </p:nvSpPr>
        <p:spPr bwMode="auto">
          <a:xfrm>
            <a:off x="1430866" y="5133505"/>
            <a:ext cx="2353734" cy="653829"/>
          </a:xfrm>
          <a:prstGeom prst="homePlate">
            <a:avLst>
              <a:gd name="adj" fmla="val 68535"/>
            </a:avLst>
          </a:prstGeom>
          <a:solidFill>
            <a:srgbClr val="FFFFFF"/>
          </a:solidFill>
          <a:ln w="28800">
            <a:solidFill>
              <a:srgbClr val="32475B"/>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4701" tIns="65082" rIns="94701" bIns="53882" anchor="ctr"/>
          <a:lstStyle/>
          <a:p>
            <a:pPr>
              <a:tabLst>
                <a:tab pos="656650" algn="l"/>
                <a:tab pos="1313299" algn="l"/>
                <a:tab pos="1969949" algn="l"/>
                <a:tab pos="2626599" algn="l"/>
              </a:tabLst>
            </a:pPr>
            <a:r>
              <a:rPr lang="de-DE" sz="1300" dirty="0">
                <a:solidFill>
                  <a:srgbClr val="4A657D"/>
                </a:solidFill>
              </a:rPr>
              <a:t>Zweite Ausbildungsphase</a:t>
            </a:r>
          </a:p>
        </p:txBody>
      </p:sp>
      <p:sp>
        <p:nvSpPr>
          <p:cNvPr id="11" name="AutoShape 4"/>
          <p:cNvSpPr>
            <a:spLocks noChangeArrowheads="1"/>
          </p:cNvSpPr>
          <p:nvPr/>
        </p:nvSpPr>
        <p:spPr bwMode="auto">
          <a:xfrm>
            <a:off x="4207548" y="2413575"/>
            <a:ext cx="2393494" cy="653829"/>
          </a:xfrm>
          <a:prstGeom prst="roundRect">
            <a:avLst>
              <a:gd name="adj" fmla="val 16667"/>
            </a:avLst>
          </a:prstGeom>
          <a:solidFill>
            <a:srgbClr val="E3E8EB"/>
          </a:solidFill>
          <a:ln w="36000">
            <a:solidFill>
              <a:srgbClr val="32475B"/>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7967" tIns="71548" rIns="97967" bIns="57147" anchor="ctr"/>
          <a:lstStyle/>
          <a:p>
            <a:pPr algn="ctr">
              <a:tabLst>
                <a:tab pos="656650" algn="l"/>
                <a:tab pos="1313299" algn="l"/>
                <a:tab pos="1969949" algn="l"/>
                <a:tab pos="2626599" algn="l"/>
              </a:tabLst>
            </a:pPr>
            <a:r>
              <a:rPr lang="de-DE" sz="1400" b="1" dirty="0">
                <a:solidFill>
                  <a:srgbClr val="4A657D"/>
                </a:solidFill>
              </a:rPr>
              <a:t>Eignungs-/</a:t>
            </a:r>
          </a:p>
          <a:p>
            <a:pPr algn="ctr">
              <a:tabLst>
                <a:tab pos="656650" algn="l"/>
                <a:tab pos="1313299" algn="l"/>
                <a:tab pos="1969949" algn="l"/>
                <a:tab pos="2626599" algn="l"/>
              </a:tabLst>
            </a:pPr>
            <a:r>
              <a:rPr lang="de-DE" sz="1400" b="1" dirty="0">
                <a:solidFill>
                  <a:srgbClr val="4A657D"/>
                </a:solidFill>
              </a:rPr>
              <a:t>Orientierungspraktikum</a:t>
            </a:r>
          </a:p>
          <a:p>
            <a:pPr algn="ctr">
              <a:tabLst>
                <a:tab pos="656650" algn="l"/>
                <a:tab pos="1313299" algn="l"/>
                <a:tab pos="1969949" algn="l"/>
                <a:tab pos="2626599" algn="l"/>
              </a:tabLst>
            </a:pPr>
            <a:r>
              <a:rPr lang="de-DE" sz="1300" dirty="0">
                <a:solidFill>
                  <a:srgbClr val="4A657D"/>
                </a:solidFill>
              </a:rPr>
              <a:t>Fünf Wochen im Bachelor</a:t>
            </a:r>
          </a:p>
        </p:txBody>
      </p:sp>
      <p:sp>
        <p:nvSpPr>
          <p:cNvPr id="12" name="AutoShape 5"/>
          <p:cNvSpPr>
            <a:spLocks noChangeArrowheads="1"/>
          </p:cNvSpPr>
          <p:nvPr/>
        </p:nvSpPr>
        <p:spPr bwMode="auto">
          <a:xfrm>
            <a:off x="4209779" y="3214392"/>
            <a:ext cx="2393493" cy="653829"/>
          </a:xfrm>
          <a:prstGeom prst="roundRect">
            <a:avLst>
              <a:gd name="adj" fmla="val 16667"/>
            </a:avLst>
          </a:prstGeom>
          <a:solidFill>
            <a:srgbClr val="E3E8EB"/>
          </a:solidFill>
          <a:ln w="36000">
            <a:solidFill>
              <a:srgbClr val="32475B"/>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7967" tIns="71548" rIns="97967" bIns="57147" anchor="ctr"/>
          <a:lstStyle/>
          <a:p>
            <a:pPr algn="ctr">
              <a:tabLst>
                <a:tab pos="656650" algn="l"/>
                <a:tab pos="1313299" algn="l"/>
                <a:tab pos="1969949" algn="l"/>
                <a:tab pos="2626599" algn="l"/>
              </a:tabLst>
            </a:pPr>
            <a:endParaRPr lang="de-DE" sz="1400" b="1" dirty="0">
              <a:solidFill>
                <a:srgbClr val="4A657D"/>
              </a:solidFill>
            </a:endParaRPr>
          </a:p>
          <a:p>
            <a:pPr algn="ctr">
              <a:tabLst>
                <a:tab pos="656650" algn="l"/>
                <a:tab pos="1313299" algn="l"/>
                <a:tab pos="1969949" algn="l"/>
                <a:tab pos="2626599" algn="l"/>
              </a:tabLst>
            </a:pPr>
            <a:r>
              <a:rPr lang="de-DE" sz="1400" b="1" dirty="0">
                <a:solidFill>
                  <a:srgbClr val="4A657D"/>
                </a:solidFill>
              </a:rPr>
              <a:t>Berufsfeldpraktikum</a:t>
            </a:r>
          </a:p>
          <a:p>
            <a:pPr algn="ctr">
              <a:tabLst>
                <a:tab pos="656650" algn="l"/>
                <a:tab pos="1313299" algn="l"/>
                <a:tab pos="1969949" algn="l"/>
                <a:tab pos="2626599" algn="l"/>
              </a:tabLst>
            </a:pPr>
            <a:r>
              <a:rPr lang="de-DE" sz="1300" dirty="0">
                <a:solidFill>
                  <a:srgbClr val="4A657D"/>
                </a:solidFill>
              </a:rPr>
              <a:t>Vier Wochen im Bachelor</a:t>
            </a:r>
          </a:p>
          <a:p>
            <a:pPr algn="ctr">
              <a:tabLst>
                <a:tab pos="656650" algn="l"/>
                <a:tab pos="1313299" algn="l"/>
                <a:tab pos="1969949" algn="l"/>
                <a:tab pos="2626599" algn="l"/>
              </a:tabLst>
            </a:pPr>
            <a:endParaRPr lang="de-DE" sz="1300" dirty="0">
              <a:solidFill>
                <a:srgbClr val="4A657D"/>
              </a:solidFill>
            </a:endParaRPr>
          </a:p>
        </p:txBody>
      </p:sp>
      <p:sp>
        <p:nvSpPr>
          <p:cNvPr id="13" name="AutoShape 6"/>
          <p:cNvSpPr>
            <a:spLocks noChangeArrowheads="1"/>
          </p:cNvSpPr>
          <p:nvPr/>
        </p:nvSpPr>
        <p:spPr bwMode="auto">
          <a:xfrm>
            <a:off x="4209779" y="4034378"/>
            <a:ext cx="2393494" cy="653829"/>
          </a:xfrm>
          <a:prstGeom prst="roundRect">
            <a:avLst>
              <a:gd name="adj" fmla="val 16667"/>
            </a:avLst>
          </a:prstGeom>
          <a:solidFill>
            <a:schemeClr val="accent1">
              <a:lumMod val="20000"/>
              <a:lumOff val="80000"/>
            </a:schemeClr>
          </a:solidFill>
          <a:ln w="36000">
            <a:solidFill>
              <a:srgbClr val="32475B"/>
            </a:solidFill>
            <a:round/>
            <a:headEnd/>
            <a:tailEnd/>
          </a:ln>
          <a:effectLst/>
        </p:spPr>
        <p:txBody>
          <a:bodyPr wrap="none" lIns="97967" tIns="71548" rIns="97967" bIns="57147" anchor="ctr"/>
          <a:lstStyle/>
          <a:p>
            <a:pPr algn="ctr">
              <a:tabLst>
                <a:tab pos="656650" algn="l"/>
                <a:tab pos="1313299" algn="l"/>
                <a:tab pos="1969949" algn="l"/>
                <a:tab pos="2626599" algn="l"/>
              </a:tabLst>
            </a:pPr>
            <a:r>
              <a:rPr lang="de-DE" sz="1400" b="1" dirty="0">
                <a:solidFill>
                  <a:srgbClr val="4A657D"/>
                </a:solidFill>
              </a:rPr>
              <a:t>Praxissemester</a:t>
            </a:r>
          </a:p>
          <a:p>
            <a:pPr algn="ctr">
              <a:tabLst>
                <a:tab pos="656650" algn="l"/>
                <a:tab pos="1313299" algn="l"/>
                <a:tab pos="1969949" algn="l"/>
                <a:tab pos="2626599" algn="l"/>
              </a:tabLst>
            </a:pPr>
            <a:r>
              <a:rPr lang="de-DE" sz="1300" dirty="0">
                <a:solidFill>
                  <a:srgbClr val="4A657D"/>
                </a:solidFill>
              </a:rPr>
              <a:t> Ein Schulhalbjahr im Master</a:t>
            </a:r>
          </a:p>
        </p:txBody>
      </p:sp>
      <p:sp>
        <p:nvSpPr>
          <p:cNvPr id="16" name="AutoShape 7"/>
          <p:cNvSpPr>
            <a:spLocks noChangeArrowheads="1"/>
          </p:cNvSpPr>
          <p:nvPr/>
        </p:nvSpPr>
        <p:spPr bwMode="auto">
          <a:xfrm>
            <a:off x="4209780" y="5116980"/>
            <a:ext cx="2393493" cy="653829"/>
          </a:xfrm>
          <a:prstGeom prst="roundRect">
            <a:avLst>
              <a:gd name="adj" fmla="val 16667"/>
            </a:avLst>
          </a:prstGeom>
          <a:solidFill>
            <a:srgbClr val="FFFFFF"/>
          </a:solidFill>
          <a:ln w="28800">
            <a:solidFill>
              <a:srgbClr val="32475B"/>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4701" tIns="68283" rIns="94701" bIns="53882" anchor="ctr"/>
          <a:lstStyle/>
          <a:p>
            <a:pPr algn="ctr">
              <a:tabLst>
                <a:tab pos="656650" algn="l"/>
                <a:tab pos="1313299" algn="l"/>
                <a:tab pos="1969949" algn="l"/>
                <a:tab pos="2626599" algn="l"/>
              </a:tabLst>
            </a:pPr>
            <a:r>
              <a:rPr lang="de-DE" sz="1400" b="1" dirty="0">
                <a:solidFill>
                  <a:srgbClr val="4A657D"/>
                </a:solidFill>
              </a:rPr>
              <a:t>Vorbereitungsdienst</a:t>
            </a:r>
          </a:p>
          <a:p>
            <a:pPr algn="ctr">
              <a:tabLst>
                <a:tab pos="656650" algn="l"/>
                <a:tab pos="1313299" algn="l"/>
                <a:tab pos="1969949" algn="l"/>
                <a:tab pos="2626599" algn="l"/>
              </a:tabLst>
            </a:pPr>
            <a:r>
              <a:rPr lang="de-DE" sz="1300" dirty="0">
                <a:solidFill>
                  <a:srgbClr val="4A657D"/>
                </a:solidFill>
              </a:rPr>
              <a:t>18 Monate</a:t>
            </a:r>
          </a:p>
        </p:txBody>
      </p:sp>
      <p:sp>
        <p:nvSpPr>
          <p:cNvPr id="17" name="AutoShape 8"/>
          <p:cNvSpPr>
            <a:spLocks noChangeArrowheads="1"/>
          </p:cNvSpPr>
          <p:nvPr/>
        </p:nvSpPr>
        <p:spPr bwMode="auto">
          <a:xfrm>
            <a:off x="1261533" y="2099733"/>
            <a:ext cx="5486399" cy="2819399"/>
          </a:xfrm>
          <a:prstGeom prst="roundRect">
            <a:avLst>
              <a:gd name="adj" fmla="val 16667"/>
            </a:avLst>
          </a:prstGeom>
          <a:noFill/>
          <a:ln w="36000">
            <a:solidFill>
              <a:srgbClr val="32475B"/>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de-DE"/>
          </a:p>
        </p:txBody>
      </p:sp>
      <p:sp>
        <p:nvSpPr>
          <p:cNvPr id="14" name="Titel 13"/>
          <p:cNvSpPr>
            <a:spLocks noGrp="1"/>
          </p:cNvSpPr>
          <p:nvPr>
            <p:ph type="title"/>
          </p:nvPr>
        </p:nvSpPr>
        <p:spPr/>
        <p:txBody>
          <a:bodyPr/>
          <a:lstStyle/>
          <a:p>
            <a:r>
              <a:rPr lang="de-DE" sz="2000" b="1" dirty="0">
                <a:solidFill>
                  <a:schemeClr val="accent2"/>
                </a:solidFill>
              </a:rPr>
              <a:t>2. Die Praxisphasen im Überblick </a:t>
            </a:r>
          </a:p>
        </p:txBody>
      </p:sp>
    </p:spTree>
    <p:extLst>
      <p:ext uri="{BB962C8B-B14F-4D97-AF65-F5344CB8AC3E}">
        <p14:creationId xmlns:p14="http://schemas.microsoft.com/office/powerpoint/2010/main" val="263942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5574" y="390027"/>
            <a:ext cx="7210406" cy="637581"/>
          </a:xfrm>
        </p:spPr>
        <p:txBody>
          <a:bodyPr/>
          <a:lstStyle/>
          <a:p>
            <a:r>
              <a:rPr lang="de-DE" sz="2000" b="1" dirty="0">
                <a:solidFill>
                  <a:srgbClr val="CD0921"/>
                </a:solidFill>
              </a:rPr>
              <a:t>3. Kompetenzerwartungen</a:t>
            </a:r>
            <a:endParaRPr lang="de-DE" sz="2000" dirty="0"/>
          </a:p>
        </p:txBody>
      </p:sp>
      <p:sp>
        <p:nvSpPr>
          <p:cNvPr id="3" name="Inhaltsplatzhalter 2"/>
          <p:cNvSpPr>
            <a:spLocks noGrp="1"/>
          </p:cNvSpPr>
          <p:nvPr>
            <p:ph idx="1"/>
          </p:nvPr>
        </p:nvSpPr>
        <p:spPr>
          <a:xfrm>
            <a:off x="487680" y="1291770"/>
            <a:ext cx="8249920" cy="4960278"/>
          </a:xfrm>
        </p:spPr>
        <p:txBody>
          <a:bodyPr>
            <a:normAutofit fontScale="92500" lnSpcReduction="10000"/>
          </a:bodyPr>
          <a:lstStyle/>
          <a:p>
            <a:r>
              <a:rPr lang="de-DE" sz="1700" dirty="0"/>
              <a:t>Die in der LZV benannten Kompetenzerwartungen bestimmen maßgeblich die inhaltliche Gestaltung des Seminars.</a:t>
            </a:r>
          </a:p>
          <a:p>
            <a:r>
              <a:rPr lang="de-DE" sz="1700" dirty="0"/>
              <a:t> </a:t>
            </a:r>
          </a:p>
          <a:p>
            <a:r>
              <a:rPr lang="de-DE" sz="1700" i="1" dirty="0"/>
              <a:t>Daraus ergeben sich folgende phasen- und sitzungsübergreifende Ziele:</a:t>
            </a:r>
          </a:p>
          <a:p>
            <a:r>
              <a:rPr lang="de-DE" dirty="0"/>
              <a:t> </a:t>
            </a:r>
          </a:p>
          <a:p>
            <a:pPr marL="285750" lvl="0" indent="-285750">
              <a:buFont typeface="Arial"/>
              <a:buChar char="•"/>
            </a:pPr>
            <a:r>
              <a:rPr lang="de-DE" sz="1900" dirty="0"/>
              <a:t>Die Studierenden begreifen die </a:t>
            </a:r>
            <a:r>
              <a:rPr lang="de-DE" sz="2100" b="1" i="1" dirty="0"/>
              <a:t>Reflexion</a:t>
            </a:r>
            <a:r>
              <a:rPr lang="de-DE" sz="2100" dirty="0"/>
              <a:t> </a:t>
            </a:r>
            <a:r>
              <a:rPr lang="de-DE" sz="1900" dirty="0"/>
              <a:t>als permanenten biographischen Prozess.</a:t>
            </a:r>
          </a:p>
          <a:p>
            <a:pPr marL="285750" lvl="0" indent="-285750">
              <a:buFont typeface="Arial"/>
              <a:buChar char="•"/>
            </a:pPr>
            <a:r>
              <a:rPr lang="de-DE" sz="1900" dirty="0"/>
              <a:t>Die Studierenden vollziehen einen </a:t>
            </a:r>
            <a:r>
              <a:rPr lang="de-DE" sz="2100" b="1" i="1" dirty="0"/>
              <a:t>Perspektivwechsel</a:t>
            </a:r>
            <a:r>
              <a:rPr lang="de-DE" sz="2100" dirty="0"/>
              <a:t> </a:t>
            </a:r>
            <a:r>
              <a:rPr lang="de-DE" sz="1900" dirty="0"/>
              <a:t>vom Lernenden zum Lehrenden.</a:t>
            </a:r>
            <a:endParaRPr lang="de-DE" sz="2100" dirty="0"/>
          </a:p>
          <a:p>
            <a:pPr marL="285750" lvl="0" indent="-285750">
              <a:buFont typeface="Arial"/>
              <a:buChar char="•"/>
            </a:pPr>
            <a:r>
              <a:rPr lang="de-DE" sz="1900" dirty="0"/>
              <a:t>Die Studierenden lernen </a:t>
            </a:r>
            <a:r>
              <a:rPr lang="de-DE" sz="2100" b="1" i="1" dirty="0"/>
              <a:t>wissenschaftliche Ansätze </a:t>
            </a:r>
            <a:r>
              <a:rPr lang="de-DE" sz="1900" dirty="0"/>
              <a:t>mit Praxisanforderungen und -erfahrungen zu verzahnen.</a:t>
            </a:r>
          </a:p>
          <a:p>
            <a:pPr marL="285750" lvl="0" indent="-285750">
              <a:buFont typeface="Arial"/>
              <a:buChar char="•"/>
            </a:pPr>
            <a:r>
              <a:rPr lang="de-DE" sz="1900" dirty="0"/>
              <a:t>Die Studierenden entwickeln </a:t>
            </a:r>
            <a:r>
              <a:rPr lang="de-DE" sz="1900" dirty="0" err="1"/>
              <a:t>kriteriengeleitet</a:t>
            </a:r>
            <a:r>
              <a:rPr lang="de-DE" sz="1900" dirty="0"/>
              <a:t> eine </a:t>
            </a:r>
            <a:r>
              <a:rPr lang="de-DE" sz="2100" b="1" i="1" dirty="0"/>
              <a:t>Untersuchungsaufgabe (Leitfadeninterview)</a:t>
            </a:r>
            <a:r>
              <a:rPr lang="de-DE" sz="2100" dirty="0"/>
              <a:t>.</a:t>
            </a:r>
          </a:p>
          <a:p>
            <a:pPr marL="285750" lvl="0" indent="-285750">
              <a:buFont typeface="Arial"/>
              <a:buChar char="•"/>
            </a:pPr>
            <a:r>
              <a:rPr lang="de-DE" sz="1900" dirty="0"/>
              <a:t>Die Studierenden bauen ihre eigene</a:t>
            </a:r>
            <a:r>
              <a:rPr lang="de-DE" sz="2100" dirty="0"/>
              <a:t> </a:t>
            </a:r>
            <a:r>
              <a:rPr lang="de-DE" sz="2100" b="1" i="1" dirty="0"/>
              <a:t>professionelle Entwicklung </a:t>
            </a:r>
            <a:r>
              <a:rPr lang="de-DE" sz="1900" dirty="0"/>
              <a:t>auf bzw. gestalten diese reflektiert mit.</a:t>
            </a:r>
          </a:p>
          <a:p>
            <a:pPr marL="285750" lvl="0" indent="-285750">
              <a:buFont typeface="Arial"/>
              <a:buChar char="•"/>
            </a:pPr>
            <a:r>
              <a:rPr lang="de-DE" sz="1900" dirty="0"/>
              <a:t>Die Studierenden entwickeln eine Grundhaltung</a:t>
            </a:r>
            <a:r>
              <a:rPr lang="de-DE" sz="2100" dirty="0"/>
              <a:t> </a:t>
            </a:r>
            <a:r>
              <a:rPr lang="de-DE" sz="2100" b="1" i="1" dirty="0"/>
              <a:t>selbstverantworteten Lernens</a:t>
            </a:r>
            <a:r>
              <a:rPr lang="de-DE" sz="2100" dirty="0"/>
              <a:t>.</a:t>
            </a:r>
          </a:p>
          <a:p>
            <a:endParaRPr lang="de-DE" dirty="0"/>
          </a:p>
        </p:txBody>
      </p:sp>
    </p:spTree>
    <p:extLst>
      <p:ext uri="{BB962C8B-B14F-4D97-AF65-F5344CB8AC3E}">
        <p14:creationId xmlns:p14="http://schemas.microsoft.com/office/powerpoint/2010/main" val="99143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b="1" dirty="0">
                <a:solidFill>
                  <a:srgbClr val="CD0921"/>
                </a:solidFill>
              </a:rPr>
              <a:t>4. Das BFP-Modul: Auf einen Blick</a:t>
            </a:r>
            <a:endParaRPr lang="de-DE" sz="2000" dirty="0"/>
          </a:p>
        </p:txBody>
      </p:sp>
      <p:graphicFrame>
        <p:nvGraphicFramePr>
          <p:cNvPr id="6" name="Inhaltsplatzhalter 5">
            <a:extLst>
              <a:ext uri="{FF2B5EF4-FFF2-40B4-BE49-F238E27FC236}">
                <a16:creationId xmlns:a16="http://schemas.microsoft.com/office/drawing/2014/main" id="{03D67C5F-945F-444A-BBAB-23FBA6FCB741}"/>
              </a:ext>
            </a:extLst>
          </p:cNvPr>
          <p:cNvGraphicFramePr>
            <a:graphicFrameLocks noGrp="1"/>
          </p:cNvGraphicFramePr>
          <p:nvPr>
            <p:ph idx="1"/>
            <p:extLst>
              <p:ext uri="{D42A27DB-BD31-4B8C-83A1-F6EECF244321}">
                <p14:modId xmlns:p14="http://schemas.microsoft.com/office/powerpoint/2010/main" val="1909177595"/>
              </p:ext>
            </p:extLst>
          </p:nvPr>
        </p:nvGraphicFramePr>
        <p:xfrm>
          <a:off x="467310" y="1297176"/>
          <a:ext cx="6956644" cy="5511272"/>
        </p:xfrm>
        <a:graphic>
          <a:graphicData uri="http://schemas.openxmlformats.org/drawingml/2006/table">
            <a:tbl>
              <a:tblPr/>
              <a:tblGrid>
                <a:gridCol w="1440427">
                  <a:extLst>
                    <a:ext uri="{9D8B030D-6E8A-4147-A177-3AD203B41FA5}">
                      <a16:colId xmlns:a16="http://schemas.microsoft.com/office/drawing/2014/main" val="2884543668"/>
                    </a:ext>
                  </a:extLst>
                </a:gridCol>
                <a:gridCol w="5516217">
                  <a:extLst>
                    <a:ext uri="{9D8B030D-6E8A-4147-A177-3AD203B41FA5}">
                      <a16:colId xmlns:a16="http://schemas.microsoft.com/office/drawing/2014/main" val="2528339275"/>
                    </a:ext>
                  </a:extLst>
                </a:gridCol>
              </a:tblGrid>
              <a:tr h="220416">
                <a:tc>
                  <a:txBody>
                    <a:bodyPr/>
                    <a:lstStyle/>
                    <a:p>
                      <a:pPr algn="l" fontAlgn="t"/>
                      <a:r>
                        <a:rPr lang="de-DE" sz="1800" b="0">
                          <a:solidFill>
                            <a:srgbClr val="FFFFFF"/>
                          </a:solidFill>
                          <a:effectLst/>
                          <a:latin typeface="OpenSansRegular"/>
                        </a:rPr>
                        <a:t>Workload</a:t>
                      </a:r>
                    </a:p>
                  </a:txBody>
                  <a:tcPr marL="55104" marR="55104" marT="27552" marB="27552">
                    <a:lnL w="7620" cap="flat" cmpd="sng" algn="ctr">
                      <a:solidFill>
                        <a:srgbClr val="3E566C"/>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3E566C"/>
                      </a:solidFill>
                      <a:prstDash val="solid"/>
                      <a:round/>
                      <a:headEnd type="none" w="med" len="med"/>
                      <a:tailEnd type="none" w="med" len="med"/>
                    </a:lnT>
                    <a:lnB w="7620" cap="flat" cmpd="sng" algn="ctr">
                      <a:solidFill>
                        <a:srgbClr val="3E566C"/>
                      </a:solidFill>
                      <a:prstDash val="solid"/>
                      <a:round/>
                      <a:headEnd type="none" w="med" len="med"/>
                      <a:tailEnd type="none" w="med" len="med"/>
                    </a:lnB>
                    <a:solidFill>
                      <a:srgbClr val="32475B"/>
                    </a:solidFill>
                  </a:tcPr>
                </a:tc>
                <a:tc>
                  <a:txBody>
                    <a:bodyPr/>
                    <a:lstStyle/>
                    <a:p>
                      <a:pPr algn="l" fontAlgn="t"/>
                      <a:r>
                        <a:rPr lang="de-DE" sz="1800" b="0" dirty="0">
                          <a:solidFill>
                            <a:srgbClr val="4C4C4C"/>
                          </a:solidFill>
                          <a:effectLst/>
                          <a:latin typeface="OpenSansRegular"/>
                        </a:rPr>
                        <a:t>Das Modul umfasst 6 LP.</a:t>
                      </a:r>
                    </a:p>
                  </a:txBody>
                  <a:tcPr marL="55104" marR="55104" marT="27552" marB="27552">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717526601"/>
                  </a:ext>
                </a:extLst>
              </a:tr>
              <a:tr h="716351">
                <a:tc>
                  <a:txBody>
                    <a:bodyPr/>
                    <a:lstStyle/>
                    <a:p>
                      <a:pPr algn="l" fontAlgn="t"/>
                      <a:r>
                        <a:rPr lang="de-DE" sz="1800" b="0">
                          <a:solidFill>
                            <a:srgbClr val="FFFFFF"/>
                          </a:solidFill>
                          <a:effectLst/>
                          <a:latin typeface="OpenSansRegular"/>
                        </a:rPr>
                        <a:t>Umfang</a:t>
                      </a:r>
                    </a:p>
                  </a:txBody>
                  <a:tcPr marL="55104" marR="55104" marT="27552" marB="27552">
                    <a:lnL w="7620" cap="flat" cmpd="sng" algn="ctr">
                      <a:solidFill>
                        <a:srgbClr val="3E566C"/>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3E566C"/>
                      </a:solidFill>
                      <a:prstDash val="solid"/>
                      <a:round/>
                      <a:headEnd type="none" w="med" len="med"/>
                      <a:tailEnd type="none" w="med" len="med"/>
                    </a:lnT>
                    <a:lnB w="7620" cap="flat" cmpd="sng" algn="ctr">
                      <a:solidFill>
                        <a:srgbClr val="3E566C"/>
                      </a:solidFill>
                      <a:prstDash val="solid"/>
                      <a:round/>
                      <a:headEnd type="none" w="med" len="med"/>
                      <a:tailEnd type="none" w="med" len="med"/>
                    </a:lnB>
                    <a:solidFill>
                      <a:srgbClr val="32475B"/>
                    </a:solidFill>
                  </a:tcPr>
                </a:tc>
                <a:tc>
                  <a:txBody>
                    <a:bodyPr/>
                    <a:lstStyle/>
                    <a:p>
                      <a:pPr algn="l" fontAlgn="t"/>
                      <a:r>
                        <a:rPr lang="de-DE" sz="1800" b="0" dirty="0">
                          <a:solidFill>
                            <a:srgbClr val="4C4C4C"/>
                          </a:solidFill>
                          <a:effectLst/>
                          <a:latin typeface="OpenSansRegular"/>
                        </a:rPr>
                        <a:t>Es sind insgesamt 180 </a:t>
                      </a:r>
                      <a:r>
                        <a:rPr lang="de-DE" sz="1800" b="0">
                          <a:solidFill>
                            <a:srgbClr val="4C4C4C"/>
                          </a:solidFill>
                          <a:effectLst/>
                          <a:latin typeface="OpenSansRegular"/>
                        </a:rPr>
                        <a:t>Stunden für das </a:t>
                      </a:r>
                      <a:r>
                        <a:rPr lang="de-DE" sz="1800" b="0" dirty="0">
                          <a:solidFill>
                            <a:srgbClr val="4C4C4C"/>
                          </a:solidFill>
                          <a:effectLst/>
                          <a:latin typeface="OpenSansRegular"/>
                        </a:rPr>
                        <a:t>Praktikum sowie  Vor- &amp; Nachbereitung &amp; Dokumentation der Praxisphase vorgesehen.</a:t>
                      </a:r>
                    </a:p>
                  </a:txBody>
                  <a:tcPr marL="55104" marR="55104" marT="27552" marB="27552">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E3E8ED"/>
                    </a:solidFill>
                  </a:tcPr>
                </a:tc>
                <a:extLst>
                  <a:ext uri="{0D108BD9-81ED-4DB2-BD59-A6C34878D82A}">
                    <a16:rowId xmlns:a16="http://schemas.microsoft.com/office/drawing/2014/main" val="3660990897"/>
                  </a:ext>
                </a:extLst>
              </a:tr>
              <a:tr h="881662">
                <a:tc>
                  <a:txBody>
                    <a:bodyPr/>
                    <a:lstStyle/>
                    <a:p>
                      <a:pPr algn="l" fontAlgn="t"/>
                      <a:r>
                        <a:rPr lang="de-DE" sz="1800" b="0" dirty="0">
                          <a:solidFill>
                            <a:srgbClr val="FFFFFF"/>
                          </a:solidFill>
                          <a:effectLst/>
                          <a:latin typeface="OpenSansRegular"/>
                        </a:rPr>
                        <a:t>Praktikums-platz</a:t>
                      </a:r>
                    </a:p>
                  </a:txBody>
                  <a:tcPr marL="55104" marR="55104" marT="27552" marB="27552">
                    <a:lnL w="7620" cap="flat" cmpd="sng" algn="ctr">
                      <a:solidFill>
                        <a:srgbClr val="3E566C"/>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3E566C"/>
                      </a:solidFill>
                      <a:prstDash val="solid"/>
                      <a:round/>
                      <a:headEnd type="none" w="med" len="med"/>
                      <a:tailEnd type="none" w="med" len="med"/>
                    </a:lnT>
                    <a:lnB w="7620" cap="flat" cmpd="sng" algn="ctr">
                      <a:solidFill>
                        <a:srgbClr val="3E566C"/>
                      </a:solidFill>
                      <a:prstDash val="solid"/>
                      <a:round/>
                      <a:headEnd type="none" w="med" len="med"/>
                      <a:tailEnd type="none" w="med" len="med"/>
                    </a:lnB>
                    <a:solidFill>
                      <a:srgbClr val="32475B"/>
                    </a:solidFill>
                  </a:tcPr>
                </a:tc>
                <a:tc>
                  <a:txBody>
                    <a:bodyPr/>
                    <a:lstStyle/>
                    <a:p>
                      <a:pPr algn="l" fontAlgn="t"/>
                      <a:r>
                        <a:rPr lang="de-DE" sz="1800" b="0" dirty="0">
                          <a:solidFill>
                            <a:srgbClr val="4C4C4C"/>
                          </a:solidFill>
                          <a:effectLst/>
                          <a:latin typeface="OpenSansRegular"/>
                        </a:rPr>
                        <a:t>Sie organisieren Ihren Praktikumsplatz selbstständig. </a:t>
                      </a:r>
                    </a:p>
                    <a:p>
                      <a:pPr algn="l" fontAlgn="t"/>
                      <a:r>
                        <a:rPr lang="de-DE" sz="1800" b="0" dirty="0">
                          <a:solidFill>
                            <a:srgbClr val="4C4C4C"/>
                          </a:solidFill>
                          <a:effectLst/>
                          <a:latin typeface="OpenSansRegular"/>
                        </a:rPr>
                        <a:t>Das Praktikum müssen Sie in einer Einrichtung im sozialen, pädagogischen oder auf das Studienfach bezogenen Bereich absolvieren.</a:t>
                      </a:r>
                    </a:p>
                    <a:p>
                      <a:pPr marL="0" marR="0" lvl="0" indent="0" algn="l" defTabSz="457200" rtl="0" eaLnBrk="1" fontAlgn="t" latinLnBrk="0" hangingPunct="1">
                        <a:lnSpc>
                          <a:spcPct val="100000"/>
                        </a:lnSpc>
                        <a:spcBef>
                          <a:spcPts val="0"/>
                        </a:spcBef>
                        <a:spcAft>
                          <a:spcPts val="0"/>
                        </a:spcAft>
                        <a:buClrTx/>
                        <a:buSzTx/>
                        <a:buFontTx/>
                        <a:buNone/>
                        <a:tabLst/>
                        <a:defRPr/>
                      </a:pPr>
                      <a:r>
                        <a:rPr lang="de-DE" sz="1800" b="0" dirty="0">
                          <a:solidFill>
                            <a:srgbClr val="4C4C4C"/>
                          </a:solidFill>
                          <a:effectLst/>
                          <a:latin typeface="OpenSansRegular"/>
                        </a:rPr>
                        <a:t>Sie können das Praktikum in Deutschland oder im Ausland durchführen.</a:t>
                      </a:r>
                    </a:p>
                  </a:txBody>
                  <a:tcPr marL="55104" marR="55104" marT="27552" marB="27552">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133899293"/>
                  </a:ext>
                </a:extLst>
              </a:tr>
              <a:tr h="627416">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de-DE" sz="1800" b="0" dirty="0">
                          <a:solidFill>
                            <a:srgbClr val="FFFFFF"/>
                          </a:solidFill>
                          <a:effectLst/>
                          <a:latin typeface="OpenSansRegular"/>
                        </a:rPr>
                        <a:t>Dauer</a:t>
                      </a:r>
                    </a:p>
                  </a:txBody>
                  <a:tcPr marL="55104" marR="55104" marT="27552" marB="27552">
                    <a:lnL w="7620" cap="flat" cmpd="sng" algn="ctr">
                      <a:solidFill>
                        <a:srgbClr val="3E566C"/>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3E566C"/>
                      </a:solidFill>
                      <a:prstDash val="solid"/>
                      <a:round/>
                      <a:headEnd type="none" w="med" len="med"/>
                      <a:tailEnd type="none" w="med" len="med"/>
                    </a:lnT>
                    <a:lnB w="7620" cap="flat" cmpd="sng" algn="ctr">
                      <a:solidFill>
                        <a:srgbClr val="3E566C"/>
                      </a:solidFill>
                      <a:prstDash val="solid"/>
                      <a:round/>
                      <a:headEnd type="none" w="med" len="med"/>
                      <a:tailEnd type="none" w="med" len="med"/>
                    </a:lnB>
                    <a:solidFill>
                      <a:srgbClr val="32475B"/>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de-DE" sz="1800" b="0" dirty="0">
                          <a:solidFill>
                            <a:srgbClr val="4C4C4C"/>
                          </a:solidFill>
                          <a:effectLst/>
                          <a:latin typeface="OpenSansRegular"/>
                        </a:rPr>
                        <a:t>Das Praktikum dauert mindestens 20 Tage mit mindestens 80 Zeitstunden – im Block oder semesterbegleitend.</a:t>
                      </a:r>
                    </a:p>
                  </a:txBody>
                  <a:tcPr marL="55104" marR="55104" marT="27552" marB="27552">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080735335"/>
                  </a:ext>
                </a:extLst>
              </a:tr>
              <a:tr h="1046974">
                <a:tc>
                  <a:txBody>
                    <a:bodyPr/>
                    <a:lstStyle/>
                    <a:p>
                      <a:pPr algn="l" fontAlgn="t"/>
                      <a:r>
                        <a:rPr lang="de-DE" sz="1800" b="0" dirty="0">
                          <a:solidFill>
                            <a:srgbClr val="FFFFFF"/>
                          </a:solidFill>
                          <a:effectLst/>
                          <a:latin typeface="OpenSansRegular"/>
                        </a:rPr>
                        <a:t>Modul-abschluss</a:t>
                      </a:r>
                    </a:p>
                  </a:txBody>
                  <a:tcPr marL="55104" marR="55104" marT="27552" marB="27552">
                    <a:lnL w="7620" cap="flat" cmpd="sng" algn="ctr">
                      <a:solidFill>
                        <a:srgbClr val="3E566C"/>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3E566C"/>
                      </a:solidFill>
                      <a:prstDash val="solid"/>
                      <a:round/>
                      <a:headEnd type="none" w="med" len="med"/>
                      <a:tailEnd type="none" w="med" len="med"/>
                    </a:lnT>
                    <a:lnB w="7620" cap="flat" cmpd="sng" algn="ctr">
                      <a:solidFill>
                        <a:srgbClr val="3E566C"/>
                      </a:solidFill>
                      <a:prstDash val="solid"/>
                      <a:round/>
                      <a:headEnd type="none" w="med" len="med"/>
                      <a:tailEnd type="none" w="med" len="med"/>
                    </a:lnB>
                    <a:solidFill>
                      <a:srgbClr val="32475B"/>
                    </a:solidFill>
                  </a:tcPr>
                </a:tc>
                <a:tc>
                  <a:txBody>
                    <a:bodyPr/>
                    <a:lstStyle/>
                    <a:p>
                      <a:pPr algn="l" fontAlgn="t"/>
                      <a:r>
                        <a:rPr lang="de-DE" sz="1800" b="0" dirty="0">
                          <a:solidFill>
                            <a:srgbClr val="4C4C4C"/>
                          </a:solidFill>
                          <a:effectLst/>
                          <a:latin typeface="OpenSansRegular"/>
                        </a:rPr>
                        <a:t>Sie:</a:t>
                      </a:r>
                    </a:p>
                    <a:p>
                      <a:pPr marL="285750" indent="-285750" algn="l" fontAlgn="t">
                        <a:buFont typeface="Arial" panose="020B0604020202020204" pitchFamily="34" charset="0"/>
                        <a:buChar char="•"/>
                      </a:pPr>
                      <a:r>
                        <a:rPr lang="de-DE" sz="1800" b="0" dirty="0">
                          <a:solidFill>
                            <a:srgbClr val="4C4C4C"/>
                          </a:solidFill>
                          <a:effectLst/>
                          <a:latin typeface="OpenSansRegular"/>
                        </a:rPr>
                        <a:t>nehmen aktiv am Seminar teil und bearbeiten Seminaraufgaben, </a:t>
                      </a:r>
                    </a:p>
                    <a:p>
                      <a:pPr marL="285750" indent="-285750" algn="l" fontAlgn="t">
                        <a:buFont typeface="Arial" panose="020B0604020202020204" pitchFamily="34" charset="0"/>
                        <a:buChar char="•"/>
                      </a:pPr>
                      <a:r>
                        <a:rPr lang="de-DE" sz="1800" b="0" dirty="0">
                          <a:solidFill>
                            <a:srgbClr val="4C4C4C"/>
                          </a:solidFill>
                          <a:effectLst/>
                          <a:latin typeface="OpenSansRegular"/>
                        </a:rPr>
                        <a:t>verfassen ein </a:t>
                      </a:r>
                      <a:r>
                        <a:rPr lang="de-DE" sz="1800" b="0" dirty="0" err="1">
                          <a:solidFill>
                            <a:srgbClr val="4C4C4C"/>
                          </a:solidFill>
                          <a:effectLst/>
                          <a:latin typeface="OpenSansRegular"/>
                        </a:rPr>
                        <a:t>ePortfolio</a:t>
                      </a:r>
                      <a:r>
                        <a:rPr lang="de-DE" sz="1800" b="0" dirty="0">
                          <a:solidFill>
                            <a:srgbClr val="4C4C4C"/>
                          </a:solidFill>
                          <a:effectLst/>
                          <a:latin typeface="OpenSansRegular"/>
                        </a:rPr>
                        <a:t> als begleitendes Reflexionsinstrument,</a:t>
                      </a:r>
                    </a:p>
                    <a:p>
                      <a:pPr marL="285750" indent="-285750" algn="l" fontAlgn="t">
                        <a:buFont typeface="Arial" panose="020B0604020202020204" pitchFamily="34" charset="0"/>
                        <a:buChar char="•"/>
                      </a:pPr>
                      <a:r>
                        <a:rPr lang="de-DE" sz="1800" b="0" dirty="0">
                          <a:solidFill>
                            <a:srgbClr val="4C4C4C"/>
                          </a:solidFill>
                          <a:effectLst/>
                          <a:latin typeface="OpenSansRegular"/>
                        </a:rPr>
                        <a:t>absolvieren das Praktikum und </a:t>
                      </a:r>
                    </a:p>
                    <a:p>
                      <a:pPr marL="285750" indent="-285750" algn="l" fontAlgn="t">
                        <a:buFont typeface="Arial" panose="020B0604020202020204" pitchFamily="34" charset="0"/>
                        <a:buChar char="•"/>
                      </a:pPr>
                      <a:r>
                        <a:rPr lang="de-DE" sz="1800" b="0" dirty="0">
                          <a:solidFill>
                            <a:srgbClr val="4C4C4C"/>
                          </a:solidFill>
                          <a:effectLst/>
                          <a:latin typeface="OpenSansRegular"/>
                        </a:rPr>
                        <a:t>besuchen die obligatorische Abschluss-Seminarsitzung.</a:t>
                      </a:r>
                    </a:p>
                  </a:txBody>
                  <a:tcPr marL="55104" marR="55104" marT="27552" marB="27552">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414121308"/>
                  </a:ext>
                </a:extLst>
              </a:tr>
            </a:tbl>
          </a:graphicData>
        </a:graphic>
      </p:graphicFrame>
      <p:sp>
        <p:nvSpPr>
          <p:cNvPr id="3" name="Textfeld 2">
            <a:extLst>
              <a:ext uri="{FF2B5EF4-FFF2-40B4-BE49-F238E27FC236}">
                <a16:creationId xmlns:a16="http://schemas.microsoft.com/office/drawing/2014/main" id="{AC0962C3-B229-4FC7-8104-9FFB5D65DCA8}"/>
              </a:ext>
            </a:extLst>
          </p:cNvPr>
          <p:cNvSpPr txBox="1"/>
          <p:nvPr/>
        </p:nvSpPr>
        <p:spPr>
          <a:xfrm>
            <a:off x="6589644" y="5181105"/>
            <a:ext cx="2415208" cy="1039356"/>
          </a:xfrm>
          <a:prstGeom prst="leftArrow">
            <a:avLst/>
          </a:prstGeom>
          <a:solidFill>
            <a:srgbClr val="32475B"/>
          </a:solidFill>
          <a:ln>
            <a:solidFill>
              <a:schemeClr val="tx1"/>
            </a:solidFill>
          </a:ln>
        </p:spPr>
        <p:txBody>
          <a:bodyPr wrap="square" rtlCol="0">
            <a:spAutoFit/>
          </a:bodyPr>
          <a:lstStyle/>
          <a:p>
            <a:r>
              <a:rPr lang="de-DE" sz="1400" b="1" dirty="0">
                <a:solidFill>
                  <a:schemeClr val="bg1"/>
                </a:solidFill>
              </a:rPr>
              <a:t>Bitte melden Sie sich ab 01.03.2024 zur MAP an.  </a:t>
            </a:r>
          </a:p>
        </p:txBody>
      </p:sp>
    </p:spTree>
    <p:extLst>
      <p:ext uri="{BB962C8B-B14F-4D97-AF65-F5344CB8AC3E}">
        <p14:creationId xmlns:p14="http://schemas.microsoft.com/office/powerpoint/2010/main" val="28855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423" y="390027"/>
            <a:ext cx="6677971" cy="637581"/>
          </a:xfrm>
        </p:spPr>
        <p:txBody>
          <a:bodyPr/>
          <a:lstStyle/>
          <a:p>
            <a:r>
              <a:rPr lang="de-DE" sz="2000" b="1" dirty="0">
                <a:solidFill>
                  <a:srgbClr val="CD0921"/>
                </a:solidFill>
              </a:rPr>
              <a:t>5. Der Praktikumsplatz: Was ist möglich?</a:t>
            </a:r>
            <a:endParaRPr lang="de-DE" sz="2000" dirty="0"/>
          </a:p>
        </p:txBody>
      </p:sp>
      <p:sp>
        <p:nvSpPr>
          <p:cNvPr id="3" name="Inhaltsplatzhalter 2"/>
          <p:cNvSpPr>
            <a:spLocks noGrp="1"/>
          </p:cNvSpPr>
          <p:nvPr>
            <p:ph idx="1"/>
          </p:nvPr>
        </p:nvSpPr>
        <p:spPr>
          <a:xfrm>
            <a:off x="372888" y="1341534"/>
            <a:ext cx="8052100" cy="5185646"/>
          </a:xfrm>
        </p:spPr>
        <p:txBody>
          <a:bodyPr>
            <a:normAutofit fontScale="92500" lnSpcReduction="10000"/>
          </a:bodyPr>
          <a:lstStyle/>
          <a:p>
            <a:r>
              <a:rPr lang="de-DE" b="1" dirty="0"/>
              <a:t>Mögliche Praktikumsstellen</a:t>
            </a:r>
          </a:p>
          <a:p>
            <a:r>
              <a:rPr lang="de-DE" dirty="0"/>
              <a:t>Zugelassen als Praktikumsstellen sind Institutionen oder Einrichtungen mit einem</a:t>
            </a:r>
          </a:p>
          <a:p>
            <a:pPr marL="342900" indent="-342900">
              <a:buFont typeface="Arial" panose="020B0604020202020204" pitchFamily="34" charset="0"/>
              <a:buChar char="•"/>
            </a:pPr>
            <a:r>
              <a:rPr lang="de-DE" dirty="0"/>
              <a:t>pädagogischen</a:t>
            </a:r>
          </a:p>
          <a:p>
            <a:pPr marL="342900" indent="-342900">
              <a:buFont typeface="Arial" panose="020B0604020202020204" pitchFamily="34" charset="0"/>
              <a:buChar char="•"/>
            </a:pPr>
            <a:r>
              <a:rPr lang="de-DE" dirty="0"/>
              <a:t>sozialen oder</a:t>
            </a:r>
          </a:p>
          <a:p>
            <a:pPr marL="342900" indent="-342900">
              <a:buFont typeface="Arial" panose="020B0604020202020204" pitchFamily="34" charset="0"/>
              <a:buChar char="•"/>
            </a:pPr>
            <a:r>
              <a:rPr lang="de-DE" dirty="0"/>
              <a:t>fachlichen Bezug (Fächer, die Sie studieren).</a:t>
            </a:r>
          </a:p>
          <a:p>
            <a:endParaRPr lang="de-DE" dirty="0"/>
          </a:p>
          <a:p>
            <a:r>
              <a:rPr lang="de-DE" dirty="0"/>
              <a:t>Ein </a:t>
            </a:r>
            <a:r>
              <a:rPr lang="de-DE" b="1" dirty="0"/>
              <a:t>schulisches Praktikum in Deutschland </a:t>
            </a:r>
            <a:r>
              <a:rPr lang="de-DE" dirty="0"/>
              <a:t>ist in der Regel </a:t>
            </a:r>
            <a:r>
              <a:rPr lang="de-DE" b="1" dirty="0"/>
              <a:t>nicht möglich</a:t>
            </a:r>
            <a:r>
              <a:rPr lang="de-DE" dirty="0"/>
              <a:t>. </a:t>
            </a:r>
          </a:p>
          <a:p>
            <a:endParaRPr lang="de-DE" dirty="0"/>
          </a:p>
          <a:p>
            <a:r>
              <a:rPr lang="de-DE" b="1" dirty="0"/>
              <a:t>Im Ausland </a:t>
            </a:r>
            <a:r>
              <a:rPr lang="de-DE" dirty="0"/>
              <a:t>kann das Berufsfeldpraktikum an</a:t>
            </a:r>
            <a:r>
              <a:rPr lang="de-DE" b="1" dirty="0"/>
              <a:t> Schulen oder anderen Praktikumsstellen </a:t>
            </a:r>
            <a:r>
              <a:rPr lang="de-DE" dirty="0"/>
              <a:t>absolviert werden.  Weitere Infos hier: </a:t>
            </a:r>
            <a:r>
              <a:rPr lang="de-DE" dirty="0">
                <a:hlinkClick r:id="rId3"/>
              </a:rPr>
              <a:t>https://zfl.uni-koeln.de/praxisphasen/berufsfeldpraktikum/ausland</a:t>
            </a:r>
            <a:r>
              <a:rPr lang="de-DE" dirty="0"/>
              <a:t> </a:t>
            </a:r>
          </a:p>
        </p:txBody>
      </p:sp>
    </p:spTree>
    <p:extLst>
      <p:ext uri="{BB962C8B-B14F-4D97-AF65-F5344CB8AC3E}">
        <p14:creationId xmlns:p14="http://schemas.microsoft.com/office/powerpoint/2010/main" val="3517648567"/>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2353</Words>
  <Application>Microsoft Office PowerPoint</Application>
  <PresentationFormat>Bildschirmpräsentation (4:3)</PresentationFormat>
  <Paragraphs>372</Paragraphs>
  <Slides>34</Slides>
  <Notes>29</Notes>
  <HiddenSlides>2</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34</vt:i4>
      </vt:variant>
    </vt:vector>
  </HeadingPairs>
  <TitlesOfParts>
    <vt:vector size="43" baseType="lpstr">
      <vt:lpstr>Arial</vt:lpstr>
      <vt:lpstr>Calibri</vt:lpstr>
      <vt:lpstr>Open Sans</vt:lpstr>
      <vt:lpstr>Open Sans Light</vt:lpstr>
      <vt:lpstr>Open Sans Semibold</vt:lpstr>
      <vt:lpstr>OpenSansRegular</vt:lpstr>
      <vt:lpstr>Symbol</vt:lpstr>
      <vt:lpstr>Wingdings</vt:lpstr>
      <vt:lpstr>Office-Design</vt:lpstr>
      <vt:lpstr>Das Berufsfeldpraktikum</vt:lpstr>
      <vt:lpstr>Regeln für die Online-Sitzung </vt:lpstr>
      <vt:lpstr>Inhalte dieser Sitzung </vt:lpstr>
      <vt:lpstr>1. Vorstellung I: Ihre Dozentin / Ihr Dozent</vt:lpstr>
      <vt:lpstr>1. Vorstellung II: Sie</vt:lpstr>
      <vt:lpstr>2. Die Praxisphasen im Überblick </vt:lpstr>
      <vt:lpstr>3. Kompetenzerwartungen</vt:lpstr>
      <vt:lpstr>4. Das BFP-Modul: Auf einen Blick</vt:lpstr>
      <vt:lpstr>5. Der Praktikumsplatz: Was ist möglich?</vt:lpstr>
      <vt:lpstr>5. Der Praktikumsplatz: Suche und Bewerbung</vt:lpstr>
      <vt:lpstr>5. Der Praktikumsplatz: Kooperationspartner*innen</vt:lpstr>
      <vt:lpstr>5. Der Praktikumsplatz: geeignete Institutionen</vt:lpstr>
      <vt:lpstr>6. Das Begleitseminar</vt:lpstr>
      <vt:lpstr>6. Das Begleitseminar: Vorbereitungsphase</vt:lpstr>
      <vt:lpstr>6. Das Begleitseminar: Begleitphase</vt:lpstr>
      <vt:lpstr>6. Das Begleitseminar: Abschlusssitzung</vt:lpstr>
      <vt:lpstr>6. Das Begleitseminar: Termine</vt:lpstr>
      <vt:lpstr>7. Der BFP-Begleitkurs digital</vt:lpstr>
      <vt:lpstr>8. Das Portfolio in der Lehramtsausbildung</vt:lpstr>
      <vt:lpstr>8. Das Portfolio im BFP</vt:lpstr>
      <vt:lpstr>8. Das Portfolio im BFP</vt:lpstr>
      <vt:lpstr>8. Das Portfolio im BFP</vt:lpstr>
      <vt:lpstr>9. Lernmodule: Forschendes Lernen</vt:lpstr>
      <vt:lpstr>9. Lernmodule: Forschendes Lernen</vt:lpstr>
      <vt:lpstr>9. Lernmodule: Forschendes Lernen</vt:lpstr>
      <vt:lpstr>10. Modulabschluss: Ihre Leistungen</vt:lpstr>
      <vt:lpstr>10. Modulabschluss: Anmeldung zur MAP und Verbuchung der Leistungspunkte</vt:lpstr>
      <vt:lpstr>10. Modulabschluss: Hinweise </vt:lpstr>
      <vt:lpstr>11. Bilden von Lernteams</vt:lpstr>
      <vt:lpstr>12. Informationen und Ansprechpartner*innen</vt:lpstr>
      <vt:lpstr>13. Aufgaben bis zur nächsten Seminarsitzung</vt:lpstr>
      <vt:lpstr>13. Aufgaben bis zur nächsten Seminarsitzung</vt:lpstr>
      <vt:lpstr>PowerPoint-Präsentation</vt:lpstr>
      <vt:lpstr>ZfL auf Instagram, Twitter und Facebook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zJUngaen</dc:creator>
  <cp:lastModifiedBy>Teresa Frank</cp:lastModifiedBy>
  <cp:revision>334</cp:revision>
  <cp:lastPrinted>2019-09-02T07:41:47Z</cp:lastPrinted>
  <dcterms:created xsi:type="dcterms:W3CDTF">2015-09-22T17:16:06Z</dcterms:created>
  <dcterms:modified xsi:type="dcterms:W3CDTF">2023-09-07T09:45:47Z</dcterms:modified>
</cp:coreProperties>
</file>