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  <a:srgbClr val="4472C4"/>
    <a:srgbClr val="FF7E79"/>
    <a:srgbClr val="FF3334"/>
    <a:srgbClr val="FF0000"/>
    <a:srgbClr val="FF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/>
    <p:restoredTop sz="92943"/>
  </p:normalViewPr>
  <p:slideViewPr>
    <p:cSldViewPr>
      <p:cViewPr varScale="1">
        <p:scale>
          <a:sx n="121" d="100"/>
          <a:sy n="121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14.01.21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14.01.21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14.01.21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14.01.21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14.01.21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14.01.21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14.01.21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14.01.21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14.01.21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14.01.21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14.01.21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FEAED5-144D-B248-A541-44081E5BFE2E}" type="datetimeFigureOut">
              <a:rPr lang="de-DE"/>
              <a:t>14.01.21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Diagramm 4"/>
          <p:cNvGrpSpPr/>
          <p:nvPr/>
        </p:nvGrpSpPr>
        <p:grpSpPr bwMode="auto">
          <a:xfrm>
            <a:off x="103144" y="498478"/>
            <a:ext cx="8762998" cy="6306819"/>
            <a:chOff x="0" y="0"/>
            <a:chExt cx="8762998" cy="6306819"/>
          </a:xfrm>
        </p:grpSpPr>
        <p:sp>
          <p:nvSpPr>
            <p:cNvPr id="5" name="Pfeil in vier Richtungen 4"/>
            <p:cNvSpPr/>
            <p:nvPr/>
          </p:nvSpPr>
          <p:spPr bwMode="auto">
            <a:xfrm>
              <a:off x="1309574" y="0"/>
              <a:ext cx="6306819" cy="6306819"/>
            </a:xfrm>
            <a:prstGeom prst="quadArrow">
              <a:avLst>
                <a:gd name="adj1" fmla="val 2000"/>
                <a:gd name="adj2" fmla="val 4000"/>
                <a:gd name="adj3" fmla="val 5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6" name="Abgerundetes Rechteck 5"/>
            <p:cNvSpPr/>
            <p:nvPr/>
          </p:nvSpPr>
          <p:spPr bwMode="auto">
            <a:xfrm>
              <a:off x="0" y="2654553"/>
              <a:ext cx="1283891" cy="798014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/>
                <a:t>Präsenz        (in Schule)</a:t>
              </a:r>
              <a:endParaRPr/>
            </a:p>
          </p:txBody>
        </p:sp>
        <p:sp>
          <p:nvSpPr>
            <p:cNvPr id="7" name="Abgerundetes Rechteck 6"/>
            <p:cNvSpPr/>
            <p:nvPr/>
          </p:nvSpPr>
          <p:spPr bwMode="auto">
            <a:xfrm>
              <a:off x="7674164" y="2585834"/>
              <a:ext cx="1088834" cy="906542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/>
                <a:t>digital</a:t>
              </a:r>
              <a:endParaRPr/>
            </a:p>
          </p:txBody>
        </p:sp>
        <p:sp>
          <p:nvSpPr>
            <p:cNvPr id="8" name="Abgerundetes Rechteck 7"/>
            <p:cNvSpPr/>
            <p:nvPr/>
          </p:nvSpPr>
          <p:spPr bwMode="auto">
            <a:xfrm>
              <a:off x="3028696" y="94569"/>
              <a:ext cx="1093253" cy="803842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 dirty="0"/>
                <a:t>synchron</a:t>
              </a:r>
              <a:endParaRPr dirty="0"/>
            </a:p>
          </p:txBody>
        </p:sp>
        <p:sp>
          <p:nvSpPr>
            <p:cNvPr id="9" name="Abgerundetes Rechteck 8"/>
            <p:cNvSpPr/>
            <p:nvPr/>
          </p:nvSpPr>
          <p:spPr bwMode="auto">
            <a:xfrm>
              <a:off x="4828896" y="5405809"/>
              <a:ext cx="1126044" cy="878514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/>
                <a:t>asynchron</a:t>
              </a:r>
              <a:endParaRPr/>
            </a:p>
          </p:txBody>
        </p:sp>
      </p:grpSp>
      <p:pic>
        <p:nvPicPr>
          <p:cNvPr id="10" name="Bild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330765" y="6426200"/>
            <a:ext cx="813235" cy="412712"/>
          </a:xfrm>
          <a:prstGeom prst="rect">
            <a:avLst/>
          </a:prstGeom>
        </p:spPr>
      </p:pic>
      <p:pic>
        <p:nvPicPr>
          <p:cNvPr id="11" name="Bild 6" descr="ZfL_Logo.eps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857521" y="6457315"/>
            <a:ext cx="473244" cy="412712"/>
          </a:xfrm>
          <a:prstGeom prst="rect">
            <a:avLst/>
          </a:prstGeom>
          <a:effectLst>
            <a:outerShdw blurRad="50800" dir="2700000" algn="tl" rotWithShape="0">
              <a:schemeClr val="bg1">
                <a:lumMod val="95000"/>
              </a:schemeClr>
            </a:outerShdw>
          </a:effectLst>
        </p:spPr>
      </p:pic>
      <p:sp>
        <p:nvSpPr>
          <p:cNvPr id="12" name="Abgerundetes Rechteck 1"/>
          <p:cNvSpPr/>
          <p:nvPr/>
        </p:nvSpPr>
        <p:spPr bwMode="auto">
          <a:xfrm>
            <a:off x="0" y="13269"/>
            <a:ext cx="9144000" cy="500040"/>
          </a:xfrm>
          <a:prstGeom prst="roundRect">
            <a:avLst>
              <a:gd name="adj" fmla="val 16667"/>
            </a:avLst>
          </a:prstGeom>
          <a:solidFill>
            <a:srgbClr val="4BBD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2700" b="1"/>
              <a:t>Die eTeaching-Matrix </a:t>
            </a:r>
            <a:endParaRPr/>
          </a:p>
        </p:txBody>
      </p:sp>
      <p:pic>
        <p:nvPicPr>
          <p:cNvPr id="13" name="Bild 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12949" y="6425817"/>
            <a:ext cx="643516" cy="247802"/>
          </a:xfrm>
          <a:prstGeom prst="rect">
            <a:avLst/>
          </a:prstGeom>
        </p:spPr>
      </p:pic>
      <p:sp>
        <p:nvSpPr>
          <p:cNvPr id="14" name="Rechteck 5"/>
          <p:cNvSpPr/>
          <p:nvPr/>
        </p:nvSpPr>
        <p:spPr bwMode="auto">
          <a:xfrm>
            <a:off x="956465" y="6369683"/>
            <a:ext cx="68597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eTeaching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-Matrix I 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ZfL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 (https://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zfl.uni-koeln.de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/) I</a:t>
            </a:r>
            <a:endParaRPr dirty="0"/>
          </a:p>
          <a:p>
            <a:pPr>
              <a:defRPr/>
            </a:pP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CC BY SA 4.0 (https://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creativecommons.org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licenses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by-sa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/4.0/)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Diagramm 4"/>
          <p:cNvGrpSpPr/>
          <p:nvPr/>
        </p:nvGrpSpPr>
        <p:grpSpPr bwMode="auto">
          <a:xfrm>
            <a:off x="103144" y="498478"/>
            <a:ext cx="8762998" cy="6306819"/>
            <a:chOff x="0" y="0"/>
            <a:chExt cx="8762998" cy="6306819"/>
          </a:xfrm>
        </p:grpSpPr>
        <p:sp>
          <p:nvSpPr>
            <p:cNvPr id="5" name="Pfeil in vier Richtungen 4"/>
            <p:cNvSpPr/>
            <p:nvPr/>
          </p:nvSpPr>
          <p:spPr bwMode="auto">
            <a:xfrm>
              <a:off x="1309574" y="0"/>
              <a:ext cx="6306819" cy="6306819"/>
            </a:xfrm>
            <a:prstGeom prst="quadArrow">
              <a:avLst>
                <a:gd name="adj1" fmla="val 2000"/>
                <a:gd name="adj2" fmla="val 4000"/>
                <a:gd name="adj3" fmla="val 5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6" name="Abgerundetes Rechteck 5"/>
            <p:cNvSpPr/>
            <p:nvPr/>
          </p:nvSpPr>
          <p:spPr bwMode="auto">
            <a:xfrm>
              <a:off x="0" y="2654553"/>
              <a:ext cx="1283891" cy="798014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/>
                <a:t>Präsenz        (in Schule)</a:t>
              </a:r>
              <a:endParaRPr/>
            </a:p>
          </p:txBody>
        </p:sp>
        <p:sp>
          <p:nvSpPr>
            <p:cNvPr id="7" name="Abgerundetes Rechteck 6"/>
            <p:cNvSpPr/>
            <p:nvPr/>
          </p:nvSpPr>
          <p:spPr bwMode="auto">
            <a:xfrm>
              <a:off x="7674164" y="2585834"/>
              <a:ext cx="1088834" cy="906542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/>
                <a:t>digital</a:t>
              </a:r>
              <a:endParaRPr/>
            </a:p>
          </p:txBody>
        </p:sp>
        <p:sp>
          <p:nvSpPr>
            <p:cNvPr id="8" name="Abgerundetes Rechteck 7"/>
            <p:cNvSpPr/>
            <p:nvPr/>
          </p:nvSpPr>
          <p:spPr bwMode="auto">
            <a:xfrm>
              <a:off x="3028696" y="94569"/>
              <a:ext cx="1093253" cy="803842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 dirty="0"/>
                <a:t>synchron</a:t>
              </a:r>
              <a:endParaRPr dirty="0"/>
            </a:p>
          </p:txBody>
        </p:sp>
        <p:sp>
          <p:nvSpPr>
            <p:cNvPr id="9" name="Abgerundetes Rechteck 8"/>
            <p:cNvSpPr/>
            <p:nvPr/>
          </p:nvSpPr>
          <p:spPr bwMode="auto">
            <a:xfrm>
              <a:off x="4828896" y="5405809"/>
              <a:ext cx="1126044" cy="878514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/>
                <a:t>asynchron</a:t>
              </a:r>
              <a:endParaRPr/>
            </a:p>
          </p:txBody>
        </p:sp>
      </p:grpSp>
      <p:pic>
        <p:nvPicPr>
          <p:cNvPr id="10" name="Bild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330765" y="6426200"/>
            <a:ext cx="813235" cy="412712"/>
          </a:xfrm>
          <a:prstGeom prst="rect">
            <a:avLst/>
          </a:prstGeom>
        </p:spPr>
      </p:pic>
      <p:pic>
        <p:nvPicPr>
          <p:cNvPr id="11" name="Bild 6" descr="ZfL_Logo.eps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857521" y="6457315"/>
            <a:ext cx="473244" cy="412712"/>
          </a:xfrm>
          <a:prstGeom prst="rect">
            <a:avLst/>
          </a:prstGeom>
          <a:effectLst>
            <a:outerShdw blurRad="50800" dir="2700000" algn="tl" rotWithShape="0">
              <a:schemeClr val="bg1">
                <a:lumMod val="95000"/>
              </a:schemeClr>
            </a:outerShdw>
          </a:effectLst>
        </p:spPr>
      </p:pic>
      <p:sp>
        <p:nvSpPr>
          <p:cNvPr id="12" name="Abgerundetes Rechteck 1"/>
          <p:cNvSpPr/>
          <p:nvPr/>
        </p:nvSpPr>
        <p:spPr bwMode="auto">
          <a:xfrm>
            <a:off x="0" y="13269"/>
            <a:ext cx="9144000" cy="500040"/>
          </a:xfrm>
          <a:prstGeom prst="roundRect">
            <a:avLst>
              <a:gd name="adj" fmla="val 16667"/>
            </a:avLst>
          </a:prstGeom>
          <a:solidFill>
            <a:srgbClr val="4BBD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2700" b="1"/>
              <a:t>Die eTeaching-Matrix </a:t>
            </a:r>
            <a:endParaRPr/>
          </a:p>
        </p:txBody>
      </p:sp>
      <p:pic>
        <p:nvPicPr>
          <p:cNvPr id="13" name="Bild 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12949" y="6425817"/>
            <a:ext cx="643516" cy="247802"/>
          </a:xfrm>
          <a:prstGeom prst="rect">
            <a:avLst/>
          </a:prstGeom>
        </p:spPr>
      </p:pic>
      <p:sp>
        <p:nvSpPr>
          <p:cNvPr id="14" name="Rechteck 5"/>
          <p:cNvSpPr/>
          <p:nvPr/>
        </p:nvSpPr>
        <p:spPr bwMode="auto">
          <a:xfrm>
            <a:off x="956465" y="6369683"/>
            <a:ext cx="68597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eTeaching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-Matrix I 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ZfL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 (https://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zfl.uni-koeln.de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/) I</a:t>
            </a:r>
            <a:endParaRPr dirty="0"/>
          </a:p>
          <a:p>
            <a:pPr>
              <a:defRPr/>
            </a:pP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CC BY SA 4.0 (https://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creativecommons.org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licenses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by-sa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/4.0/)</a:t>
            </a:r>
            <a:endParaRPr dirty="0"/>
          </a:p>
        </p:txBody>
      </p:sp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9A100C53-EF4E-F349-9996-B3EE82A58F11}"/>
              </a:ext>
            </a:extLst>
          </p:cNvPr>
          <p:cNvSpPr/>
          <p:nvPr/>
        </p:nvSpPr>
        <p:spPr>
          <a:xfrm>
            <a:off x="4540648" y="513309"/>
            <a:ext cx="4603352" cy="3126495"/>
          </a:xfrm>
          <a:prstGeom prst="roundRect">
            <a:avLst/>
          </a:prstGeom>
          <a:solidFill>
            <a:srgbClr val="4472C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/>
              <a:t>Digitaler Fernunterricht</a:t>
            </a:r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F3D99D43-C1C9-7C46-ACF9-D727E0F4BE6F}"/>
              </a:ext>
            </a:extLst>
          </p:cNvPr>
          <p:cNvSpPr/>
          <p:nvPr/>
        </p:nvSpPr>
        <p:spPr bwMode="auto">
          <a:xfrm>
            <a:off x="20328" y="518531"/>
            <a:ext cx="4551672" cy="312649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/>
              <a:t>Regulärer Präsenzunterricht</a:t>
            </a:r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D27194B8-9320-3747-806B-2F6527200D89}"/>
              </a:ext>
            </a:extLst>
          </p:cNvPr>
          <p:cNvSpPr/>
          <p:nvPr/>
        </p:nvSpPr>
        <p:spPr bwMode="auto">
          <a:xfrm>
            <a:off x="0" y="3676110"/>
            <a:ext cx="4540648" cy="3126494"/>
          </a:xfrm>
          <a:prstGeom prst="roundRect">
            <a:avLst/>
          </a:prstGeom>
          <a:solidFill>
            <a:schemeClr val="accent2">
              <a:lumMod val="60000"/>
              <a:lumOff val="4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/>
              <a:t>Erweiterter Präsenzunterricht</a:t>
            </a:r>
          </a:p>
        </p:txBody>
      </p:sp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2D29A5B0-15A7-BC44-AE52-894D02AC05E5}"/>
              </a:ext>
            </a:extLst>
          </p:cNvPr>
          <p:cNvSpPr/>
          <p:nvPr/>
        </p:nvSpPr>
        <p:spPr bwMode="auto">
          <a:xfrm>
            <a:off x="4540648" y="3656333"/>
            <a:ext cx="4591607" cy="3146271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/>
              <a:t>Erweiterter Fernunterricht</a:t>
            </a:r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908FA618-E873-BA4E-BC59-CB1C7B163A9B}"/>
              </a:ext>
            </a:extLst>
          </p:cNvPr>
          <p:cNvSpPr/>
          <p:nvPr/>
        </p:nvSpPr>
        <p:spPr bwMode="auto">
          <a:xfrm>
            <a:off x="2267744" y="1850482"/>
            <a:ext cx="4713149" cy="3126494"/>
          </a:xfrm>
          <a:prstGeom prst="roundRect">
            <a:avLst/>
          </a:prstGeom>
          <a:gradFill flip="none" rotWithShape="1">
            <a:gsLst>
              <a:gs pos="0">
                <a:srgbClr val="F8CBAD">
                  <a:lumMod val="63000"/>
                </a:srgbClr>
              </a:gs>
              <a:gs pos="67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/>
              <a:t>Hybridunterricht</a:t>
            </a:r>
          </a:p>
        </p:txBody>
      </p:sp>
    </p:spTree>
    <p:extLst>
      <p:ext uri="{BB962C8B-B14F-4D97-AF65-F5344CB8AC3E}">
        <p14:creationId xmlns:p14="http://schemas.microsoft.com/office/powerpoint/2010/main" val="308264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-0.24826 0.1972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13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24913 0.1995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0.25052 -0.2638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17" y="-1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697 -0.2625 " pathEditMode="relative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Diagramm 4"/>
          <p:cNvGrpSpPr/>
          <p:nvPr/>
        </p:nvGrpSpPr>
        <p:grpSpPr bwMode="auto">
          <a:xfrm>
            <a:off x="377190" y="660400"/>
            <a:ext cx="8548691" cy="5991061"/>
            <a:chOff x="275590" y="0"/>
            <a:chExt cx="8548691" cy="5991061"/>
          </a:xfrm>
        </p:grpSpPr>
        <p:sp>
          <p:nvSpPr>
            <p:cNvPr id="5" name="Pfeil in vier Richtungen 4"/>
            <p:cNvSpPr/>
            <p:nvPr/>
          </p:nvSpPr>
          <p:spPr bwMode="auto">
            <a:xfrm>
              <a:off x="1558624" y="0"/>
              <a:ext cx="5991061" cy="5991061"/>
            </a:xfrm>
            <a:prstGeom prst="quadArrow">
              <a:avLst>
                <a:gd name="adj1" fmla="val 2000"/>
                <a:gd name="adj2" fmla="val 4000"/>
                <a:gd name="adj3" fmla="val 5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  <p:txBody>
            <a:bodyPr/>
            <a:lstStyle/>
            <a:p>
              <a:endParaRPr lang="de-DE" dirty="0"/>
            </a:p>
          </p:txBody>
        </p:sp>
        <p:sp>
          <p:nvSpPr>
            <p:cNvPr id="6" name="Abgerundetes Rechteck 5"/>
            <p:cNvSpPr/>
            <p:nvPr/>
          </p:nvSpPr>
          <p:spPr bwMode="auto">
            <a:xfrm>
              <a:off x="275590" y="2665614"/>
              <a:ext cx="1219612" cy="559037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800" b="1"/>
                <a:t>Präsenz</a:t>
              </a:r>
              <a:r>
                <a:rPr lang="de-DE" sz="1800"/>
                <a:t>        </a:t>
              </a:r>
              <a:r>
                <a:rPr lang="de-DE" sz="1400" b="1"/>
                <a:t>(in Schule)</a:t>
              </a:r>
              <a:endParaRPr/>
            </a:p>
          </p:txBody>
        </p:sp>
        <p:sp>
          <p:nvSpPr>
            <p:cNvPr id="7" name="Abgerundetes Rechteck 6"/>
            <p:cNvSpPr/>
            <p:nvPr/>
          </p:nvSpPr>
          <p:spPr bwMode="auto">
            <a:xfrm>
              <a:off x="7721615" y="2621161"/>
              <a:ext cx="1102666" cy="598291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2000" b="1"/>
                <a:t>digital</a:t>
              </a:r>
              <a:endParaRPr/>
            </a:p>
          </p:txBody>
        </p:sp>
        <p:sp>
          <p:nvSpPr>
            <p:cNvPr id="8" name="Abgerundetes Rechteck 7"/>
            <p:cNvSpPr/>
            <p:nvPr/>
          </p:nvSpPr>
          <p:spPr bwMode="auto">
            <a:xfrm>
              <a:off x="3124196" y="168228"/>
              <a:ext cx="1137223" cy="454074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 b="1"/>
                <a:t>synchron</a:t>
              </a:r>
              <a:endParaRPr/>
            </a:p>
          </p:txBody>
        </p:sp>
        <p:sp>
          <p:nvSpPr>
            <p:cNvPr id="9" name="Abgerundetes Rechteck 8"/>
            <p:cNvSpPr/>
            <p:nvPr/>
          </p:nvSpPr>
          <p:spPr bwMode="auto">
            <a:xfrm>
              <a:off x="4845080" y="5238044"/>
              <a:ext cx="1200129" cy="598315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 b="1"/>
                <a:t>asynchron</a:t>
              </a:r>
              <a:endParaRPr/>
            </a:p>
          </p:txBody>
        </p:sp>
      </p:grpSp>
      <p:sp>
        <p:nvSpPr>
          <p:cNvPr id="10" name="Shape"/>
          <p:cNvSpPr/>
          <p:nvPr/>
        </p:nvSpPr>
        <p:spPr bwMode="auto">
          <a:xfrm>
            <a:off x="277879" y="5898448"/>
            <a:ext cx="1508759" cy="598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rgbClr val="FF7E79"/>
          </a:solidFill>
          <a:ln w="12700">
            <a:miter lim="400000"/>
          </a:ln>
        </p:spPr>
        <p:txBody>
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</a:rPr>
              <a:t>Wochenplan-arbeit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vor</a:t>
            </a:r>
            <a:r>
              <a:rPr lang="en-US" b="1" dirty="0">
                <a:solidFill>
                  <a:schemeClr val="bg1"/>
                </a:solidFill>
              </a:rPr>
              <a:t> Ort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1" name="Shape"/>
          <p:cNvSpPr/>
          <p:nvPr/>
        </p:nvSpPr>
        <p:spPr bwMode="auto">
          <a:xfrm>
            <a:off x="377189" y="804841"/>
            <a:ext cx="1310138" cy="598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rgbClr val="FF7E79"/>
          </a:solidFill>
          <a:ln w="12700">
            <a:miter lim="400000"/>
          </a:ln>
        </p:spPr>
        <p:txBody>
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</a:rPr>
              <a:t>Einzelarbeit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2" name="Shape"/>
          <p:cNvSpPr/>
          <p:nvPr/>
        </p:nvSpPr>
        <p:spPr bwMode="auto">
          <a:xfrm>
            <a:off x="4071871" y="3281559"/>
            <a:ext cx="1310138" cy="598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rgbClr val="FF7E79"/>
          </a:solidFill>
          <a:ln w="12700">
            <a:solidFill>
              <a:schemeClr val="bg1"/>
            </a:solidFill>
            <a:miter lim="400000"/>
          </a:ln>
        </p:spPr>
        <p:txBody>
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</a:rPr>
              <a:t>Projektarbeit</a:t>
            </a:r>
            <a:endParaRPr b="1">
              <a:solidFill>
                <a:schemeClr val="bg1"/>
              </a:solidFill>
            </a:endParaRPr>
          </a:p>
        </p:txBody>
      </p:sp>
      <p:sp>
        <p:nvSpPr>
          <p:cNvPr id="13" name="Shape"/>
          <p:cNvSpPr/>
          <p:nvPr/>
        </p:nvSpPr>
        <p:spPr bwMode="auto">
          <a:xfrm>
            <a:off x="6679769" y="5235743"/>
            <a:ext cx="2246114" cy="1113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rgbClr val="FF7E79"/>
          </a:solidFill>
          <a:ln w="12700">
            <a:miter lim="400000"/>
          </a:ln>
        </p:spPr>
        <p:txBody>
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</a:rPr>
              <a:t>SuS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dokumentieren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eigenen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Lernprozess</a:t>
            </a:r>
            <a:r>
              <a:rPr lang="en-US" b="1" dirty="0">
                <a:solidFill>
                  <a:schemeClr val="bg1"/>
                </a:solidFill>
              </a:rPr>
              <a:t> digital (</a:t>
            </a:r>
            <a:r>
              <a:rPr lang="en-US" b="1" dirty="0" err="1">
                <a:solidFill>
                  <a:schemeClr val="bg1"/>
                </a:solidFill>
              </a:rPr>
              <a:t>z.B.Padlet</a:t>
            </a:r>
            <a:r>
              <a:rPr lang="en-US" b="1" dirty="0">
                <a:solidFill>
                  <a:schemeClr val="bg1"/>
                </a:solidFill>
              </a:rPr>
              <a:t>)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4" name="Shape"/>
          <p:cNvSpPr/>
          <p:nvPr/>
        </p:nvSpPr>
        <p:spPr bwMode="auto">
          <a:xfrm>
            <a:off x="6763241" y="847682"/>
            <a:ext cx="2079171" cy="73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rgbClr val="FF7E79"/>
          </a:solidFill>
          <a:ln w="12700">
            <a:miter lim="400000"/>
          </a:ln>
        </p:spPr>
        <p:txBody>
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</a:rPr>
              <a:t>Digitales</a:t>
            </a:r>
            <a:r>
              <a:rPr lang="en-US" b="1" dirty="0">
                <a:solidFill>
                  <a:schemeClr val="bg1"/>
                </a:solidFill>
              </a:rPr>
              <a:t> Live-Quiz (</a:t>
            </a:r>
            <a:r>
              <a:rPr lang="en-US" b="1" dirty="0" err="1">
                <a:solidFill>
                  <a:schemeClr val="bg1"/>
                </a:solidFill>
              </a:rPr>
              <a:t>z.B.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Mentimeter</a:t>
            </a:r>
            <a:r>
              <a:rPr lang="en-US" b="1" dirty="0">
                <a:solidFill>
                  <a:schemeClr val="bg1"/>
                </a:solidFill>
              </a:rPr>
              <a:t>) 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5" name="Abgerundetes Rechteck 1"/>
          <p:cNvSpPr/>
          <p:nvPr/>
        </p:nvSpPr>
        <p:spPr bwMode="auto">
          <a:xfrm>
            <a:off x="0" y="13270"/>
            <a:ext cx="9144000" cy="500041"/>
          </a:xfrm>
          <a:prstGeom prst="roundRect">
            <a:avLst>
              <a:gd name="adj" fmla="val 16667"/>
            </a:avLst>
          </a:prstGeom>
          <a:solidFill>
            <a:srgbClr val="4BBD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2700" b="1"/>
              <a:t>Beispiel: Selbstständigkeit</a:t>
            </a:r>
            <a:endParaRPr/>
          </a:p>
        </p:txBody>
      </p:sp>
      <p:pic>
        <p:nvPicPr>
          <p:cNvPr id="16" name="Bild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330765" y="6426200"/>
            <a:ext cx="813235" cy="412712"/>
          </a:xfrm>
          <a:prstGeom prst="rect">
            <a:avLst/>
          </a:prstGeom>
        </p:spPr>
      </p:pic>
      <p:pic>
        <p:nvPicPr>
          <p:cNvPr id="17" name="Bild 6" descr="ZfL_Logo.eps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857521" y="6457315"/>
            <a:ext cx="473244" cy="412712"/>
          </a:xfrm>
          <a:prstGeom prst="rect">
            <a:avLst/>
          </a:prstGeom>
          <a:effectLst>
            <a:outerShdw blurRad="50800" dir="2700000" algn="tl" rotWithShape="0">
              <a:schemeClr val="bg1">
                <a:lumMod val="95000"/>
              </a:schemeClr>
            </a:outerShdw>
          </a:effectLst>
        </p:spPr>
      </p:pic>
      <p:pic>
        <p:nvPicPr>
          <p:cNvPr id="18" name="Bild 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12949" y="6602964"/>
            <a:ext cx="643516" cy="247802"/>
          </a:xfrm>
          <a:prstGeom prst="rect">
            <a:avLst/>
          </a:prstGeom>
        </p:spPr>
      </p:pic>
      <p:sp>
        <p:nvSpPr>
          <p:cNvPr id="19" name="Rechteck 5"/>
          <p:cNvSpPr/>
          <p:nvPr/>
        </p:nvSpPr>
        <p:spPr bwMode="auto">
          <a:xfrm>
            <a:off x="956465" y="6546830"/>
            <a:ext cx="68597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eTeaching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-Matrix I 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ZfL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 (https://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zfl.uni-koeln.de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/) I</a:t>
            </a:r>
            <a:endParaRPr dirty="0"/>
          </a:p>
          <a:p>
            <a:pPr>
              <a:defRPr/>
            </a:pP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CC BY SA 4.0 (https://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creativecommons.org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licenses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by-sa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/4.0/)</a:t>
            </a:r>
            <a:endParaRPr dirty="0"/>
          </a:p>
        </p:txBody>
      </p:sp>
      <p:pic>
        <p:nvPicPr>
          <p:cNvPr id="20" name="Bild 5">
            <a:extLst>
              <a:ext uri="{FF2B5EF4-FFF2-40B4-BE49-F238E27FC236}">
                <a16:creationId xmlns:a16="http://schemas.microsoft.com/office/drawing/2014/main" id="{D2E0D6D1-1F6E-2343-B1F7-D067754538F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0995" t="3932" r="12540" b="66505"/>
          <a:stretch/>
        </p:blipFill>
        <p:spPr bwMode="auto">
          <a:xfrm>
            <a:off x="6588224" y="13270"/>
            <a:ext cx="717451" cy="500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Diagramm 4"/>
          <p:cNvGrpSpPr/>
          <p:nvPr/>
        </p:nvGrpSpPr>
        <p:grpSpPr bwMode="auto">
          <a:xfrm>
            <a:off x="103144" y="498478"/>
            <a:ext cx="8762998" cy="6306819"/>
            <a:chOff x="0" y="0"/>
            <a:chExt cx="8762998" cy="6306819"/>
          </a:xfrm>
        </p:grpSpPr>
        <p:sp>
          <p:nvSpPr>
            <p:cNvPr id="5" name="Pfeil in vier Richtungen 4"/>
            <p:cNvSpPr/>
            <p:nvPr/>
          </p:nvSpPr>
          <p:spPr bwMode="auto">
            <a:xfrm>
              <a:off x="1309574" y="0"/>
              <a:ext cx="6306819" cy="6306819"/>
            </a:xfrm>
            <a:prstGeom prst="quadArrow">
              <a:avLst>
                <a:gd name="adj1" fmla="val 2000"/>
                <a:gd name="adj2" fmla="val 4000"/>
                <a:gd name="adj3" fmla="val 5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6" name="Abgerundetes Rechteck 5"/>
            <p:cNvSpPr/>
            <p:nvPr/>
          </p:nvSpPr>
          <p:spPr bwMode="auto">
            <a:xfrm>
              <a:off x="0" y="2654553"/>
              <a:ext cx="1283891" cy="798014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/>
                <a:t>Präsenz        (in Schule)</a:t>
              </a:r>
              <a:endParaRPr/>
            </a:p>
          </p:txBody>
        </p:sp>
        <p:sp>
          <p:nvSpPr>
            <p:cNvPr id="7" name="Abgerundetes Rechteck 6"/>
            <p:cNvSpPr/>
            <p:nvPr/>
          </p:nvSpPr>
          <p:spPr bwMode="auto">
            <a:xfrm>
              <a:off x="7674164" y="2585834"/>
              <a:ext cx="1088834" cy="906542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/>
                <a:t>digital</a:t>
              </a:r>
              <a:endParaRPr/>
            </a:p>
          </p:txBody>
        </p:sp>
        <p:sp>
          <p:nvSpPr>
            <p:cNvPr id="8" name="Abgerundetes Rechteck 7"/>
            <p:cNvSpPr/>
            <p:nvPr/>
          </p:nvSpPr>
          <p:spPr bwMode="auto">
            <a:xfrm>
              <a:off x="3028696" y="94569"/>
              <a:ext cx="1093253" cy="803842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 dirty="0"/>
                <a:t>synchron</a:t>
              </a:r>
              <a:endParaRPr dirty="0"/>
            </a:p>
          </p:txBody>
        </p:sp>
        <p:sp>
          <p:nvSpPr>
            <p:cNvPr id="9" name="Abgerundetes Rechteck 8"/>
            <p:cNvSpPr/>
            <p:nvPr/>
          </p:nvSpPr>
          <p:spPr bwMode="auto">
            <a:xfrm>
              <a:off x="4791407" y="5421787"/>
              <a:ext cx="1126044" cy="878514"/>
            </a:xfrm>
            <a:prstGeom prst="roundRect">
              <a:avLst>
                <a:gd name="adj" fmla="val 16667"/>
              </a:avLst>
            </a:prstGeom>
            <a:solidFill>
              <a:srgbClr val="4BBDCC"/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de-DE" sz="1700"/>
                <a:t>asynchron</a:t>
              </a:r>
              <a:endParaRPr/>
            </a:p>
          </p:txBody>
        </p:sp>
      </p:grpSp>
      <p:pic>
        <p:nvPicPr>
          <p:cNvPr id="10" name="Bild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330765" y="6426200"/>
            <a:ext cx="813235" cy="412712"/>
          </a:xfrm>
          <a:prstGeom prst="rect">
            <a:avLst/>
          </a:prstGeom>
        </p:spPr>
      </p:pic>
      <p:pic>
        <p:nvPicPr>
          <p:cNvPr id="11" name="Bild 6" descr="ZfL_Logo.eps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857521" y="6457315"/>
            <a:ext cx="473244" cy="412712"/>
          </a:xfrm>
          <a:prstGeom prst="rect">
            <a:avLst/>
          </a:prstGeom>
          <a:effectLst>
            <a:outerShdw blurRad="50800" dir="2700000" algn="tl" rotWithShape="0">
              <a:schemeClr val="bg1">
                <a:lumMod val="95000"/>
              </a:schemeClr>
            </a:outerShdw>
          </a:effectLst>
        </p:spPr>
      </p:pic>
      <p:sp>
        <p:nvSpPr>
          <p:cNvPr id="12" name="Abgerundetes Rechteck 1"/>
          <p:cNvSpPr/>
          <p:nvPr/>
        </p:nvSpPr>
        <p:spPr bwMode="auto">
          <a:xfrm>
            <a:off x="0" y="13269"/>
            <a:ext cx="9144000" cy="500040"/>
          </a:xfrm>
          <a:prstGeom prst="roundRect">
            <a:avLst>
              <a:gd name="adj" fmla="val 16667"/>
            </a:avLst>
          </a:prstGeom>
          <a:solidFill>
            <a:srgbClr val="4BBD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2700" b="1" dirty="0"/>
              <a:t>Beispiel: Unterrichtseinstieg (Fach Deutsch, Kl.9, Liebeslyrik)</a:t>
            </a:r>
            <a:endParaRPr dirty="0"/>
          </a:p>
        </p:txBody>
      </p:sp>
      <p:pic>
        <p:nvPicPr>
          <p:cNvPr id="13" name="Bild 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12949" y="6425817"/>
            <a:ext cx="643516" cy="247802"/>
          </a:xfrm>
          <a:prstGeom prst="rect">
            <a:avLst/>
          </a:prstGeom>
        </p:spPr>
      </p:pic>
      <p:sp>
        <p:nvSpPr>
          <p:cNvPr id="14" name="Rechteck 5"/>
          <p:cNvSpPr/>
          <p:nvPr/>
        </p:nvSpPr>
        <p:spPr bwMode="auto">
          <a:xfrm>
            <a:off x="956465" y="6369683"/>
            <a:ext cx="68597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eTeaching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-Matrix I 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ZfL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 (https://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zfl.uni-koeln.de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/) I</a:t>
            </a:r>
            <a:endParaRPr dirty="0"/>
          </a:p>
          <a:p>
            <a:pPr>
              <a:defRPr/>
            </a:pP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CC BY SA 4.0 (https://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creativecommons.org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licenses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by-sa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/4.0/)</a:t>
            </a:r>
            <a:endParaRPr dirty="0"/>
          </a:p>
        </p:txBody>
      </p:sp>
      <p:pic>
        <p:nvPicPr>
          <p:cNvPr id="21" name="Bild 9">
            <a:extLst>
              <a:ext uri="{FF2B5EF4-FFF2-40B4-BE49-F238E27FC236}">
                <a16:creationId xmlns:a16="http://schemas.microsoft.com/office/drawing/2014/main" id="{74D3C84C-F914-444E-B5D5-7EDD4818D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540202" y="7086670"/>
            <a:ext cx="896817" cy="455130"/>
          </a:xfrm>
          <a:prstGeom prst="rect">
            <a:avLst/>
          </a:prstGeom>
        </p:spPr>
      </p:pic>
      <p:pic>
        <p:nvPicPr>
          <p:cNvPr id="22" name="Bild 6" descr="ZfL_Logo.eps">
            <a:extLst>
              <a:ext uri="{FF2B5EF4-FFF2-40B4-BE49-F238E27FC236}">
                <a16:creationId xmlns:a16="http://schemas.microsoft.com/office/drawing/2014/main" id="{D108D162-C2E1-8545-AB52-8FE238DA25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018319" y="7120983"/>
            <a:ext cx="521883" cy="455130"/>
          </a:xfrm>
          <a:prstGeom prst="rect">
            <a:avLst/>
          </a:prstGeom>
          <a:effectLst>
            <a:outerShdw blurRad="50800" dir="2700000" algn="tl" rotWithShape="0">
              <a:schemeClr val="bg1">
                <a:lumMod val="95000"/>
              </a:schemeClr>
            </a:outerShdw>
          </a:effectLst>
        </p:spPr>
      </p:pic>
      <p:pic>
        <p:nvPicPr>
          <p:cNvPr id="23" name="Bild 6">
            <a:extLst>
              <a:ext uri="{FF2B5EF4-FFF2-40B4-BE49-F238E27FC236}">
                <a16:creationId xmlns:a16="http://schemas.microsoft.com/office/drawing/2014/main" id="{1DF36933-A53A-BE45-9015-F7BA78C89F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698332" y="7086248"/>
            <a:ext cx="709655" cy="273271"/>
          </a:xfrm>
          <a:prstGeom prst="rect">
            <a:avLst/>
          </a:prstGeom>
        </p:spPr>
      </p:pic>
      <p:sp>
        <p:nvSpPr>
          <p:cNvPr id="24" name="Rechteck 5">
            <a:extLst>
              <a:ext uri="{FF2B5EF4-FFF2-40B4-BE49-F238E27FC236}">
                <a16:creationId xmlns:a16="http://schemas.microsoft.com/office/drawing/2014/main" id="{9B0A81FC-889D-F24E-B226-3C0F6CA8EB6E}"/>
              </a:ext>
            </a:extLst>
          </p:cNvPr>
          <p:cNvSpPr/>
          <p:nvPr/>
        </p:nvSpPr>
        <p:spPr bwMode="auto">
          <a:xfrm>
            <a:off x="1407988" y="7024345"/>
            <a:ext cx="7564827" cy="36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882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eTeaching</a:t>
            </a:r>
            <a:r>
              <a:rPr lang="de-DE" sz="882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-Matrix I </a:t>
            </a:r>
            <a:r>
              <a:rPr lang="de-DE" sz="882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ZfL</a:t>
            </a:r>
            <a:r>
              <a:rPr lang="de-DE" sz="882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 (https://</a:t>
            </a:r>
            <a:r>
              <a:rPr lang="de-DE" sz="882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zfl.uni-koeln.de</a:t>
            </a:r>
            <a:r>
              <a:rPr lang="de-DE" sz="882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/) I</a:t>
            </a:r>
            <a:endParaRPr sz="2316" dirty="0"/>
          </a:p>
          <a:p>
            <a:pPr>
              <a:defRPr/>
            </a:pPr>
            <a:r>
              <a:rPr lang="de-DE" sz="882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CC BY SA 4.0 (https://</a:t>
            </a:r>
            <a:r>
              <a:rPr lang="de-DE" sz="882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creativecommons.org</a:t>
            </a:r>
            <a:r>
              <a:rPr lang="de-DE" sz="882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882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licenses</a:t>
            </a:r>
            <a:r>
              <a:rPr lang="de-DE" sz="882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882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by-sa</a:t>
            </a:r>
            <a:r>
              <a:rPr lang="de-DE" sz="882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/4.0/)</a:t>
            </a:r>
            <a:endParaRPr sz="2316" dirty="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89A8221C-A4DA-9942-B8D0-BCBBEA4506C8}"/>
              </a:ext>
            </a:extLst>
          </p:cNvPr>
          <p:cNvSpPr/>
          <p:nvPr/>
        </p:nvSpPr>
        <p:spPr bwMode="auto">
          <a:xfrm>
            <a:off x="197403" y="757473"/>
            <a:ext cx="2562597" cy="870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38100">
            <a:noFill/>
            <a:miter lim="400000"/>
          </a:ln>
        </p:spPr>
        <p:txBody>
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/>
              <a:t>Brainstorming + </a:t>
            </a:r>
            <a:r>
              <a:rPr lang="en-US" sz="1600" b="1" dirty="0" err="1"/>
              <a:t>Tafelanschrieb</a:t>
            </a:r>
            <a:r>
              <a:rPr lang="en-US" sz="1600" b="1" dirty="0"/>
              <a:t>: </a:t>
            </a:r>
          </a:p>
          <a:p>
            <a:pPr algn="ctr"/>
            <a:r>
              <a:rPr lang="en-US" sz="1600" b="1" dirty="0"/>
              <a:t>“Liebe </a:t>
            </a:r>
            <a:r>
              <a:rPr lang="en-US" sz="1600" b="1" dirty="0" err="1"/>
              <a:t>bedeutet</a:t>
            </a:r>
            <a:r>
              <a:rPr lang="en-US" sz="1600" b="1" dirty="0"/>
              <a:t> </a:t>
            </a:r>
            <a:r>
              <a:rPr lang="en-US" sz="1600" b="1" dirty="0" err="1"/>
              <a:t>für</a:t>
            </a:r>
            <a:r>
              <a:rPr lang="en-US" sz="1600" b="1" dirty="0"/>
              <a:t> </a:t>
            </a:r>
            <a:r>
              <a:rPr lang="en-US" sz="1600" b="1" dirty="0" err="1"/>
              <a:t>mich</a:t>
            </a:r>
            <a:r>
              <a:rPr lang="en-US" sz="1600" b="1" dirty="0"/>
              <a:t>…”</a:t>
            </a:r>
            <a:endParaRPr sz="1600" b="1" dirty="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EBC3D894-5D64-2543-A593-1BCCDE407251}"/>
              </a:ext>
            </a:extLst>
          </p:cNvPr>
          <p:cNvSpPr/>
          <p:nvPr/>
        </p:nvSpPr>
        <p:spPr bwMode="auto">
          <a:xfrm>
            <a:off x="5944216" y="739968"/>
            <a:ext cx="2921926" cy="754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38100">
            <a:noFill/>
            <a:miter lim="400000"/>
          </a:ln>
        </p:spPr>
        <p:txBody>
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/>
              <a:t>Live-Brainstorming in </a:t>
            </a:r>
            <a:r>
              <a:rPr lang="en-US" sz="1600" b="1" dirty="0" err="1"/>
              <a:t>Videokonferenz</a:t>
            </a:r>
            <a:r>
              <a:rPr lang="en-US" sz="1600" b="1" dirty="0"/>
              <a:t> </a:t>
            </a:r>
          </a:p>
          <a:p>
            <a:pPr algn="ctr"/>
            <a:r>
              <a:rPr lang="en-US" sz="1600" b="1" dirty="0"/>
              <a:t>(</a:t>
            </a:r>
            <a:r>
              <a:rPr lang="en-US" sz="1600" b="1" dirty="0" err="1"/>
              <a:t>z.B.</a:t>
            </a:r>
            <a:r>
              <a:rPr lang="en-US" sz="1600" b="1" dirty="0"/>
              <a:t> </a:t>
            </a:r>
            <a:r>
              <a:rPr lang="en-US" sz="1600" b="1" dirty="0" err="1"/>
              <a:t>oncoo.de</a:t>
            </a:r>
            <a:r>
              <a:rPr lang="en-US" sz="1600" b="1" dirty="0"/>
              <a:t>, Whiteboard) </a:t>
            </a:r>
            <a:endParaRPr sz="1600" b="1" dirty="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B35B9610-4FC6-0145-9E38-8B133B1D8CFD}"/>
              </a:ext>
            </a:extLst>
          </p:cNvPr>
          <p:cNvSpPr/>
          <p:nvPr/>
        </p:nvSpPr>
        <p:spPr bwMode="auto">
          <a:xfrm>
            <a:off x="6535102" y="5663360"/>
            <a:ext cx="2368869" cy="623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38100">
            <a:noFill/>
            <a:miter lim="400000"/>
          </a:ln>
        </p:spPr>
        <p:txBody>
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/>
              <a:t>Brainstorming </a:t>
            </a:r>
            <a:r>
              <a:rPr lang="en-US" sz="1600" b="1" dirty="0" err="1"/>
              <a:t>über</a:t>
            </a:r>
            <a:r>
              <a:rPr lang="en-US" sz="1600" b="1" dirty="0"/>
              <a:t> </a:t>
            </a:r>
            <a:r>
              <a:rPr lang="en-US" sz="1600" b="1" dirty="0" err="1"/>
              <a:t>digitale</a:t>
            </a:r>
            <a:r>
              <a:rPr lang="en-US" sz="1600" b="1" dirty="0"/>
              <a:t> </a:t>
            </a:r>
            <a:r>
              <a:rPr lang="en-US" sz="1600" b="1" dirty="0" err="1"/>
              <a:t>Pinnwand</a:t>
            </a:r>
            <a:r>
              <a:rPr lang="en-US" sz="1600" b="1" dirty="0"/>
              <a:t> (</a:t>
            </a:r>
            <a:r>
              <a:rPr lang="en-US" sz="1600" b="1" dirty="0" err="1"/>
              <a:t>z.B.</a:t>
            </a:r>
            <a:r>
              <a:rPr lang="en-US" sz="1600" b="1" dirty="0"/>
              <a:t> Padlet)</a:t>
            </a:r>
            <a:endParaRPr sz="1600" b="1" dirty="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95FA19FA-7C49-5541-895A-C7B3C4814D0A}"/>
              </a:ext>
            </a:extLst>
          </p:cNvPr>
          <p:cNvSpPr/>
          <p:nvPr/>
        </p:nvSpPr>
        <p:spPr bwMode="auto">
          <a:xfrm>
            <a:off x="228284" y="5310026"/>
            <a:ext cx="2185988" cy="870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38100">
            <a:noFill/>
            <a:miter lim="400000"/>
          </a:ln>
        </p:spPr>
        <p:txBody>
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/>
              <a:t>Brainstorming </a:t>
            </a:r>
            <a:r>
              <a:rPr lang="en-US" sz="1600" b="1" dirty="0" err="1"/>
              <a:t>über</a:t>
            </a:r>
            <a:r>
              <a:rPr lang="en-US" sz="1600" b="1" dirty="0"/>
              <a:t> </a:t>
            </a:r>
          </a:p>
          <a:p>
            <a:pPr algn="ctr"/>
            <a:r>
              <a:rPr lang="en-US" sz="1600" b="1" dirty="0" err="1"/>
              <a:t>Abfrage</a:t>
            </a:r>
            <a:r>
              <a:rPr lang="en-US" sz="1600" b="1" dirty="0"/>
              <a:t> </a:t>
            </a:r>
            <a:r>
              <a:rPr lang="en-US" sz="1600" b="1" dirty="0" err="1"/>
              <a:t>im</a:t>
            </a:r>
            <a:r>
              <a:rPr lang="en-US" sz="1600" b="1" dirty="0"/>
              <a:t> </a:t>
            </a:r>
            <a:r>
              <a:rPr lang="en-US" sz="1600" b="1" dirty="0" err="1"/>
              <a:t>Vorfeld</a:t>
            </a:r>
            <a:r>
              <a:rPr lang="en-US" sz="1600" b="1" dirty="0"/>
              <a:t> (</a:t>
            </a:r>
            <a:r>
              <a:rPr lang="en-US" sz="1600" b="1" dirty="0" err="1"/>
              <a:t>z.B.</a:t>
            </a:r>
            <a:r>
              <a:rPr lang="en-US" sz="1600" b="1" dirty="0"/>
              <a:t> </a:t>
            </a:r>
            <a:r>
              <a:rPr lang="en-US" sz="1600" b="1" dirty="0" err="1"/>
              <a:t>Plakat</a:t>
            </a:r>
            <a:r>
              <a:rPr lang="en-US" sz="1600" b="1" dirty="0"/>
              <a:t> </a:t>
            </a:r>
            <a:r>
              <a:rPr lang="en-US" sz="1600" b="1" dirty="0" err="1"/>
              <a:t>im</a:t>
            </a:r>
            <a:r>
              <a:rPr lang="en-US" sz="1600" b="1" dirty="0"/>
              <a:t> </a:t>
            </a:r>
            <a:r>
              <a:rPr lang="en-US" sz="1600" b="1" dirty="0" err="1"/>
              <a:t>Klassenraum</a:t>
            </a:r>
            <a:r>
              <a:rPr lang="en-US" sz="1600" b="1" dirty="0"/>
              <a:t>)</a:t>
            </a:r>
            <a:endParaRPr sz="1600" b="1" dirty="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A03BA69A-52C0-0C4D-B221-8780B34EADE2}"/>
              </a:ext>
            </a:extLst>
          </p:cNvPr>
          <p:cNvSpPr/>
          <p:nvPr/>
        </p:nvSpPr>
        <p:spPr bwMode="auto">
          <a:xfrm>
            <a:off x="2820105" y="3990854"/>
            <a:ext cx="2370296" cy="870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38100">
            <a:noFill/>
            <a:miter lim="400000"/>
          </a:ln>
        </p:spPr>
        <p:txBody>
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/>
              <a:t>SuS </a:t>
            </a:r>
            <a:r>
              <a:rPr lang="en-US" sz="1600" b="1" dirty="0" err="1"/>
              <a:t>schicken</a:t>
            </a:r>
            <a:r>
              <a:rPr lang="en-US" sz="1600" b="1" dirty="0"/>
              <a:t> </a:t>
            </a:r>
            <a:r>
              <a:rPr lang="en-US" sz="1600" b="1" dirty="0" err="1"/>
              <a:t>ihre</a:t>
            </a:r>
            <a:r>
              <a:rPr lang="en-US" sz="1600" b="1" dirty="0"/>
              <a:t> </a:t>
            </a:r>
            <a:r>
              <a:rPr lang="en-US" sz="1600" b="1" dirty="0" err="1"/>
              <a:t>Antworten</a:t>
            </a:r>
            <a:r>
              <a:rPr lang="en-US" sz="1600" b="1" dirty="0"/>
              <a:t> </a:t>
            </a:r>
            <a:r>
              <a:rPr lang="en-US" sz="1600" b="1" dirty="0" err="1"/>
              <a:t>vorab</a:t>
            </a:r>
            <a:r>
              <a:rPr lang="en-US" sz="1600" b="1" dirty="0"/>
              <a:t> digital (Chat / Mail) an </a:t>
            </a:r>
            <a:r>
              <a:rPr lang="en-US" sz="1600" b="1" dirty="0" err="1"/>
              <a:t>Lehrkraft</a:t>
            </a:r>
            <a:endParaRPr sz="1600" b="1" dirty="0"/>
          </a:p>
        </p:txBody>
      </p:sp>
    </p:spTree>
    <p:extLst>
      <p:ext uri="{BB962C8B-B14F-4D97-AF65-F5344CB8AC3E}">
        <p14:creationId xmlns:p14="http://schemas.microsoft.com/office/powerpoint/2010/main" val="399684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/>
        </p:nvSpPr>
        <p:spPr bwMode="auto">
          <a:xfrm>
            <a:off x="-1966" y="13498"/>
            <a:ext cx="9145346" cy="519286"/>
          </a:xfrm>
          <a:prstGeom prst="rect">
            <a:avLst/>
          </a:prstGeom>
          <a:solidFill>
            <a:srgbClr val="4BBDCC"/>
          </a:solidFill>
          <a:ln>
            <a:noFill/>
          </a:ln>
        </p:spPr>
        <p:txBody>
          <a:bodyPr lIns="76269" tIns="39660" rIns="76269" bIns="39660" anchor="ctr"/>
          <a:lstStyle>
            <a:lvl1pPr>
              <a:defRPr sz="2400">
                <a:solidFill>
                  <a:schemeClr val="tx1"/>
                </a:solidFill>
                <a:latin typeface="Arial"/>
                <a:ea typeface="Batang"/>
                <a:cs typeface="Batang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/>
                <a:ea typeface="Batang"/>
                <a:cs typeface="Batang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/>
                <a:ea typeface="Batang"/>
                <a:cs typeface="Batang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/>
                <a:ea typeface="Batang"/>
                <a:cs typeface="Batang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/>
                <a:ea typeface="Batang"/>
                <a:cs typeface="Batang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Batang"/>
                <a:cs typeface="Batang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Batang"/>
                <a:cs typeface="Batang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Batang"/>
                <a:cs typeface="Batang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Batang"/>
                <a:cs typeface="Batang"/>
              </a:defRPr>
            </a:lvl9pPr>
          </a:lstStyle>
          <a:p>
            <a:pPr algn="ctr">
              <a:defRPr/>
            </a:pPr>
            <a:r>
              <a:rPr lang="de-DE" sz="3050" b="1">
                <a:solidFill>
                  <a:schemeClr val="bg1"/>
                </a:solidFill>
              </a:rPr>
              <a:t>eTeaching Burger</a:t>
            </a:r>
            <a:endParaRPr sz="2050"/>
          </a:p>
        </p:txBody>
      </p:sp>
      <p:sp>
        <p:nvSpPr>
          <p:cNvPr id="5" name="Rechteck 10"/>
          <p:cNvSpPr/>
          <p:nvPr/>
        </p:nvSpPr>
        <p:spPr bwMode="auto">
          <a:xfrm>
            <a:off x="6463679" y="1455930"/>
            <a:ext cx="1708614" cy="134248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 sz="1550"/>
          </a:p>
        </p:txBody>
      </p:sp>
      <p:sp>
        <p:nvSpPr>
          <p:cNvPr id="6" name="Rechteck 18"/>
          <p:cNvSpPr/>
          <p:nvPr/>
        </p:nvSpPr>
        <p:spPr bwMode="auto">
          <a:xfrm>
            <a:off x="7073899" y="4160572"/>
            <a:ext cx="1708614" cy="134248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 sz="1550"/>
          </a:p>
        </p:txBody>
      </p:sp>
      <p:pic>
        <p:nvPicPr>
          <p:cNvPr id="7" name="Bild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312331" y="824080"/>
            <a:ext cx="6516750" cy="5602120"/>
          </a:xfrm>
          <a:prstGeom prst="rect">
            <a:avLst/>
          </a:prstGeom>
        </p:spPr>
      </p:pic>
      <p:pic>
        <p:nvPicPr>
          <p:cNvPr id="8" name="Bild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330765" y="6426200"/>
            <a:ext cx="813235" cy="412712"/>
          </a:xfrm>
          <a:prstGeom prst="rect">
            <a:avLst/>
          </a:prstGeom>
        </p:spPr>
      </p:pic>
      <p:pic>
        <p:nvPicPr>
          <p:cNvPr id="9" name="Bild 6" descr="ZfL_Logo.eps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7857521" y="6457315"/>
            <a:ext cx="473244" cy="412712"/>
          </a:xfrm>
          <a:prstGeom prst="rect">
            <a:avLst/>
          </a:prstGeom>
          <a:effectLst>
            <a:outerShdw blurRad="50800" dir="2700000" algn="tl" rotWithShape="0">
              <a:schemeClr val="bg1">
                <a:lumMod val="95000"/>
              </a:schemeClr>
            </a:outerShdw>
          </a:effectLst>
        </p:spPr>
      </p:pic>
      <p:pic>
        <p:nvPicPr>
          <p:cNvPr id="10" name="Bild 6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312949" y="6425817"/>
            <a:ext cx="643516" cy="247802"/>
          </a:xfrm>
          <a:prstGeom prst="rect">
            <a:avLst/>
          </a:prstGeom>
        </p:spPr>
      </p:pic>
      <p:sp>
        <p:nvSpPr>
          <p:cNvPr id="11" name="Rechteck 5"/>
          <p:cNvSpPr/>
          <p:nvPr/>
        </p:nvSpPr>
        <p:spPr bwMode="auto">
          <a:xfrm>
            <a:off x="956465" y="6369683"/>
            <a:ext cx="68597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eTeaching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-Burger I 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ZfL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 (https://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zfl.uni-koeln.de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/) I</a:t>
            </a:r>
            <a:endParaRPr dirty="0"/>
          </a:p>
          <a:p>
            <a:pPr>
              <a:defRPr/>
            </a:pP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CC BY SA 4.0 (https://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creativecommons.org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licenses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800" dirty="0" err="1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by-sa</a:t>
            </a:r>
            <a:r>
              <a:rPr lang="de-DE" sz="800" dirty="0">
                <a:solidFill>
                  <a:schemeClr val="bg1">
                    <a:lumMod val="65000"/>
                  </a:schemeClr>
                </a:solidFill>
                <a:latin typeface="Open Sans"/>
                <a:ea typeface="Open Sans"/>
                <a:cs typeface="Open Sans"/>
              </a:rPr>
              <a:t>/4.0/)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331</Words>
  <Application>Microsoft Macintosh PowerPoint</Application>
  <DocSecurity>0</DocSecurity>
  <PresentationFormat>Bildschirmpräsentation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Chevron Equalizer</dc:title>
  <dc:subject/>
  <dc:creator>PresentationGO.com</dc:creator>
  <cp:keywords/>
  <dc:description>© Copyright PresentationGO.com</dc:description>
  <cp:lastModifiedBy>Microsoft Office User</cp:lastModifiedBy>
  <cp:revision>66</cp:revision>
  <dcterms:created xsi:type="dcterms:W3CDTF">2014-11-26T05:14:11Z</dcterms:created>
  <dcterms:modified xsi:type="dcterms:W3CDTF">2021-01-14T09:36:05Z</dcterms:modified>
  <cp:category>Charts &amp; Diagrams</cp:category>
  <dc:identifier/>
  <cp:contentStatus/>
  <dc:language/>
  <cp:version/>
</cp:coreProperties>
</file>